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3.xml" ContentType="application/vnd.openxmlformats-officedocument.theme+xml"/>
  <Override PartName="/ppt/tags/tag67.xml" ContentType="application/vnd.openxmlformats-officedocument.presentationml.tags+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6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84" r:id="rId16"/>
    <p:sldMasterId id="2147484353" r:id="rId17"/>
    <p:sldMasterId id="2147484419" r:id="rId18"/>
    <p:sldMasterId id="2147484452" r:id="rId19"/>
  </p:sldMasterIdLst>
  <p:notesMasterIdLst>
    <p:notesMasterId r:id="rId93"/>
  </p:notesMasterIdLst>
  <p:handoutMasterIdLst>
    <p:handoutMasterId r:id="rId94"/>
  </p:handoutMasterIdLst>
  <p:sldIdLst>
    <p:sldId id="1531" r:id="rId20"/>
    <p:sldId id="1588" r:id="rId21"/>
    <p:sldId id="1589" r:id="rId22"/>
    <p:sldId id="1590" r:id="rId23"/>
    <p:sldId id="1532" r:id="rId24"/>
    <p:sldId id="1438" r:id="rId25"/>
    <p:sldId id="1592" r:id="rId26"/>
    <p:sldId id="1546" r:id="rId27"/>
    <p:sldId id="1520" r:id="rId28"/>
    <p:sldId id="1439" r:id="rId29"/>
    <p:sldId id="1526" r:id="rId30"/>
    <p:sldId id="1533" r:id="rId31"/>
    <p:sldId id="1547" r:id="rId32"/>
    <p:sldId id="1442" r:id="rId33"/>
    <p:sldId id="1535" r:id="rId34"/>
    <p:sldId id="1448" r:id="rId35"/>
    <p:sldId id="1445" r:id="rId36"/>
    <p:sldId id="1577" r:id="rId37"/>
    <p:sldId id="1578" r:id="rId38"/>
    <p:sldId id="1581" r:id="rId39"/>
    <p:sldId id="1453" r:id="rId40"/>
    <p:sldId id="1455" r:id="rId41"/>
    <p:sldId id="1454" r:id="rId42"/>
    <p:sldId id="1523" r:id="rId43"/>
    <p:sldId id="1582" r:id="rId44"/>
    <p:sldId id="1545" r:id="rId45"/>
    <p:sldId id="1543" r:id="rId46"/>
    <p:sldId id="1456" r:id="rId47"/>
    <p:sldId id="1536" r:id="rId48"/>
    <p:sldId id="1434" r:id="rId49"/>
    <p:sldId id="1432" r:id="rId50"/>
    <p:sldId id="1548" r:id="rId51"/>
    <p:sldId id="1550" r:id="rId52"/>
    <p:sldId id="1583" r:id="rId53"/>
    <p:sldId id="1584" r:id="rId54"/>
    <p:sldId id="1585" r:id="rId55"/>
    <p:sldId id="1549" r:id="rId56"/>
    <p:sldId id="1515" r:id="rId57"/>
    <p:sldId id="1579" r:id="rId58"/>
    <p:sldId id="1516" r:id="rId59"/>
    <p:sldId id="1553" r:id="rId60"/>
    <p:sldId id="1559" r:id="rId61"/>
    <p:sldId id="1555" r:id="rId62"/>
    <p:sldId id="1558" r:id="rId63"/>
    <p:sldId id="1556" r:id="rId64"/>
    <p:sldId id="1554" r:id="rId65"/>
    <p:sldId id="1552" r:id="rId66"/>
    <p:sldId id="1557" r:id="rId67"/>
    <p:sldId id="1560" r:id="rId68"/>
    <p:sldId id="1573" r:id="rId69"/>
    <p:sldId id="1574" r:id="rId70"/>
    <p:sldId id="1586" r:id="rId71"/>
    <p:sldId id="1561" r:id="rId72"/>
    <p:sldId id="1587" r:id="rId73"/>
    <p:sldId id="1563" r:id="rId74"/>
    <p:sldId id="1580" r:id="rId75"/>
    <p:sldId id="1572" r:id="rId76"/>
    <p:sldId id="1576" r:id="rId77"/>
    <p:sldId id="1562" r:id="rId78"/>
    <p:sldId id="1566" r:id="rId79"/>
    <p:sldId id="1564" r:id="rId80"/>
    <p:sldId id="1565" r:id="rId81"/>
    <p:sldId id="1568" r:id="rId82"/>
    <p:sldId id="1569" r:id="rId83"/>
    <p:sldId id="1567" r:id="rId84"/>
    <p:sldId id="1540" r:id="rId85"/>
    <p:sldId id="1527" r:id="rId86"/>
    <p:sldId id="1499" r:id="rId87"/>
    <p:sldId id="1500" r:id="rId88"/>
    <p:sldId id="1496" r:id="rId89"/>
    <p:sldId id="1497" r:id="rId90"/>
    <p:sldId id="1437" r:id="rId91"/>
    <p:sldId id="1591" r:id="rId92"/>
  </p:sldIdLst>
  <p:sldSz cx="12436475" cy="6994525"/>
  <p:notesSz cx="6805613" cy="9939338"/>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FABBCE-423E-40A7-AD18-7803890B9E8A}">
          <p14:sldIdLst>
            <p14:sldId id="1531"/>
            <p14:sldId id="1588"/>
            <p14:sldId id="1589"/>
            <p14:sldId id="1590"/>
          </p14:sldIdLst>
        </p14:section>
        <p14:section name="Overview" id="{20344FF4-BEA7-4F45-B099-1335E045C35B}">
          <p14:sldIdLst>
            <p14:sldId id="1532"/>
            <p14:sldId id="1438"/>
            <p14:sldId id="1592"/>
            <p14:sldId id="1546"/>
            <p14:sldId id="1520"/>
            <p14:sldId id="1439"/>
            <p14:sldId id="1526"/>
          </p14:sldIdLst>
        </p14:section>
        <p14:section name="Azure IaaS" id="{7C0D1827-F9CD-46DE-B846-811BEF06B338}">
          <p14:sldIdLst>
            <p14:sldId id="1533"/>
            <p14:sldId id="1547"/>
            <p14:sldId id="1442"/>
            <p14:sldId id="1535"/>
            <p14:sldId id="1448"/>
            <p14:sldId id="1445"/>
            <p14:sldId id="1577"/>
            <p14:sldId id="1578"/>
            <p14:sldId id="1581"/>
            <p14:sldId id="1453"/>
            <p14:sldId id="1455"/>
            <p14:sldId id="1454"/>
            <p14:sldId id="1523"/>
            <p14:sldId id="1582"/>
            <p14:sldId id="1545"/>
            <p14:sldId id="1543"/>
            <p14:sldId id="1456"/>
          </p14:sldIdLst>
        </p14:section>
        <p14:section name="Azure PaaS" id="{A1E3E0FB-88DA-493C-8407-075D0C599928}">
          <p14:sldIdLst>
            <p14:sldId id="1536"/>
            <p14:sldId id="1434"/>
            <p14:sldId id="1432"/>
            <p14:sldId id="1548"/>
            <p14:sldId id="1550"/>
            <p14:sldId id="1583"/>
            <p14:sldId id="1584"/>
            <p14:sldId id="1585"/>
            <p14:sldId id="1549"/>
            <p14:sldId id="1515"/>
            <p14:sldId id="1579"/>
            <p14:sldId id="1516"/>
            <p14:sldId id="1553"/>
            <p14:sldId id="1559"/>
            <p14:sldId id="1555"/>
            <p14:sldId id="1558"/>
            <p14:sldId id="1556"/>
            <p14:sldId id="1554"/>
            <p14:sldId id="1552"/>
            <p14:sldId id="1557"/>
            <p14:sldId id="1560"/>
            <p14:sldId id="1573"/>
            <p14:sldId id="1574"/>
            <p14:sldId id="1586"/>
            <p14:sldId id="1561"/>
            <p14:sldId id="1587"/>
            <p14:sldId id="1563"/>
            <p14:sldId id="1580"/>
            <p14:sldId id="1572"/>
            <p14:sldId id="1576"/>
            <p14:sldId id="1562"/>
            <p14:sldId id="1566"/>
            <p14:sldId id="1564"/>
            <p14:sldId id="1565"/>
            <p14:sldId id="1568"/>
            <p14:sldId id="1569"/>
            <p14:sldId id="1567"/>
            <p14:sldId id="1540"/>
            <p14:sldId id="1527"/>
            <p14:sldId id="1499"/>
            <p14:sldId id="1500"/>
            <p14:sldId id="1496"/>
            <p14:sldId id="1497"/>
          </p14:sldIdLst>
        </p14:section>
        <p14:section name="EOD" id="{ACEFFD58-0F12-4FCD-9252-E4EF34ADCC31}">
          <p14:sldIdLst>
            <p14:sldId id="1437"/>
            <p14:sldId id="1591"/>
          </p14:sldIdLst>
        </p14:section>
      </p14:sectionLst>
    </p:ext>
    <p:ext uri="{EFAFB233-063F-42B5-8137-9DF3F51BA10A}">
      <p15:sldGuideLst xmlns:p15="http://schemas.microsoft.com/office/powerpoint/2012/main">
        <p15:guide id="1" orient="horz" pos="187">
          <p15:clr>
            <a:srgbClr val="A4A3A4"/>
          </p15:clr>
        </p15:guide>
        <p15:guide id="2" orient="horz" pos="4171" userDrawn="1">
          <p15:clr>
            <a:srgbClr val="A4A3A4"/>
          </p15:clr>
        </p15:guide>
        <p15:guide id="3" orient="horz" pos="1435" userDrawn="1">
          <p15:clr>
            <a:srgbClr val="A4A3A4"/>
          </p15:clr>
        </p15:guide>
        <p15:guide id="4" orient="horz" pos="2539" userDrawn="1">
          <p15:clr>
            <a:srgbClr val="A4A3A4"/>
          </p15:clr>
        </p15:guide>
        <p15:guide id="5" orient="horz" pos="907" userDrawn="1">
          <p15:clr>
            <a:srgbClr val="A4A3A4"/>
          </p15:clr>
        </p15:guide>
        <p15:guide id="6" orient="horz" pos="3643">
          <p15:clr>
            <a:srgbClr val="A4A3A4"/>
          </p15:clr>
        </p15:guide>
        <p15:guide id="7" orient="horz" pos="3067">
          <p15:clr>
            <a:srgbClr val="A4A3A4"/>
          </p15:clr>
        </p15:guide>
        <p15:guide id="8" orient="horz" pos="1963" userDrawn="1">
          <p15:clr>
            <a:srgbClr val="A4A3A4"/>
          </p15:clr>
        </p15:guide>
        <p15:guide id="9" pos="221"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92D050"/>
    <a:srgbClr val="7FBA00"/>
    <a:srgbClr val="333333"/>
    <a:srgbClr val="000000"/>
    <a:srgbClr val="442359"/>
    <a:srgbClr val="FFFFFF"/>
    <a:srgbClr val="505050"/>
    <a:srgbClr val="00FF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74106" autoAdjust="0"/>
  </p:normalViewPr>
  <p:slideViewPr>
    <p:cSldViewPr>
      <p:cViewPr>
        <p:scale>
          <a:sx n="75" d="100"/>
          <a:sy n="75" d="100"/>
        </p:scale>
        <p:origin x="672" y="592"/>
      </p:cViewPr>
      <p:guideLst>
        <p:guide orient="horz" pos="187"/>
        <p:guide orient="horz" pos="4171"/>
        <p:guide orient="horz" pos="1435"/>
        <p:guide orient="horz" pos="2539"/>
        <p:guide orient="horz" pos="907"/>
        <p:guide orient="horz" pos="3643"/>
        <p:guide orient="horz" pos="3067"/>
        <p:guide orient="horz" pos="1963"/>
        <p:guide pos="221"/>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95" d="100"/>
          <a:sy n="95" d="100"/>
        </p:scale>
        <p:origin x="3582" y="96"/>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slide" Target="slides/slide44.xml"/><Relationship Id="rId68" Type="http://schemas.openxmlformats.org/officeDocument/2006/relationships/slide" Target="slides/slide49.xml"/><Relationship Id="rId76" Type="http://schemas.openxmlformats.org/officeDocument/2006/relationships/slide" Target="slides/slide57.xml"/><Relationship Id="rId84" Type="http://schemas.openxmlformats.org/officeDocument/2006/relationships/slide" Target="slides/slide65.xml"/><Relationship Id="rId89" Type="http://schemas.openxmlformats.org/officeDocument/2006/relationships/slide" Target="slides/slide70.xml"/><Relationship Id="rId97"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customXml" Target="../customXml/item2.xml"/><Relationship Id="rId16" Type="http://schemas.openxmlformats.org/officeDocument/2006/relationships/slideMaster" Target="slideMasters/slideMaster1.xml"/><Relationship Id="rId29" Type="http://schemas.openxmlformats.org/officeDocument/2006/relationships/slide" Target="slides/slide10.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slide" Target="slides/slide55.xml"/><Relationship Id="rId79" Type="http://schemas.openxmlformats.org/officeDocument/2006/relationships/slide" Target="slides/slide60.xml"/><Relationship Id="rId87" Type="http://schemas.openxmlformats.org/officeDocument/2006/relationships/slide" Target="slides/slide68.xml"/><Relationship Id="rId5" Type="http://schemas.openxmlformats.org/officeDocument/2006/relationships/customXml" Target="../customXml/item5.xml"/><Relationship Id="rId61" Type="http://schemas.openxmlformats.org/officeDocument/2006/relationships/slide" Target="slides/slide42.xml"/><Relationship Id="rId82" Type="http://schemas.openxmlformats.org/officeDocument/2006/relationships/slide" Target="slides/slide63.xml"/><Relationship Id="rId90" Type="http://schemas.openxmlformats.org/officeDocument/2006/relationships/slide" Target="slides/slide71.xml"/><Relationship Id="rId95" Type="http://schemas.openxmlformats.org/officeDocument/2006/relationships/commentAuthors" Target="commentAuthors.xml"/><Relationship Id="rId19" Type="http://schemas.openxmlformats.org/officeDocument/2006/relationships/slideMaster" Target="slideMasters/slideMaster4.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8" Type="http://schemas.openxmlformats.org/officeDocument/2006/relationships/customXml" Target="../customXml/item8.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slide" Target="slides/slide61.xml"/><Relationship Id="rId85" Type="http://schemas.openxmlformats.org/officeDocument/2006/relationships/slide" Target="slides/slide66.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2.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slide" Target="slides/slide64.xml"/><Relationship Id="rId88" Type="http://schemas.openxmlformats.org/officeDocument/2006/relationships/slide" Target="slides/slide69.xml"/><Relationship Id="rId91" Type="http://schemas.openxmlformats.org/officeDocument/2006/relationships/slide" Target="slides/slide72.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customXml" Target="../customXml/item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slide" Target="slides/slide67.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Master" Target="slideMasters/slideMaster3.xml"/><Relationship Id="rId39"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8E234C-705D-41B8-9807-96BEA194FBF1}" type="doc">
      <dgm:prSet loTypeId="urn:microsoft.com/office/officeart/2005/8/layout/chart3" loCatId="cycle" qsTypeId="urn:microsoft.com/office/officeart/2005/8/quickstyle/simple1" qsCatId="simple" csTypeId="urn:microsoft.com/office/officeart/2005/8/colors/accent2_2" csCatId="accent2" phldr="1"/>
      <dgm:spPr/>
    </dgm:pt>
    <dgm:pt modelId="{E47873F9-E7EF-47B7-99B7-417C7525C7C0}">
      <dgm:prSet phldrT="[Text]"/>
      <dgm:spPr>
        <a:xfrm>
          <a:off x="2785633" y="822222"/>
          <a:ext cx="4427988" cy="4427988"/>
        </a:xfrm>
        <a:solidFill>
          <a:srgbClr val="FF8C00">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 </a:t>
          </a:r>
          <a:endParaRPr lang="en-US" dirty="0">
            <a:solidFill>
              <a:srgbClr val="FFFFFF"/>
            </a:solidFill>
            <a:latin typeface="Segoe UI"/>
            <a:ea typeface="+mn-ea"/>
            <a:cs typeface="+mn-cs"/>
          </a:endParaRPr>
        </a:p>
      </dgm:t>
    </dgm:pt>
    <dgm:pt modelId="{AD12681C-0295-46D3-A620-CACADE0F866F}" type="parTrans" cxnId="{101B82B1-69A0-4D05-B828-8D65FEECF834}">
      <dgm:prSet/>
      <dgm:spPr/>
      <dgm:t>
        <a:bodyPr/>
        <a:lstStyle/>
        <a:p>
          <a:endParaRPr lang="en-US"/>
        </a:p>
      </dgm:t>
    </dgm:pt>
    <dgm:pt modelId="{56971048-6183-46B2-81C5-F5A9BFF81FA1}" type="sibTrans" cxnId="{101B82B1-69A0-4D05-B828-8D65FEECF834}">
      <dgm:prSet/>
      <dgm:spPr/>
      <dgm:t>
        <a:bodyPr/>
        <a:lstStyle/>
        <a:p>
          <a:endParaRPr lang="en-US"/>
        </a:p>
      </dgm:t>
    </dgm:pt>
    <dgm:pt modelId="{ED557985-253E-4415-9F29-E8048EEA695D}">
      <dgm:prSet phldrT="[Text]"/>
      <dgm:spPr>
        <a:xfrm>
          <a:off x="2772329" y="813125"/>
          <a:ext cx="4461291" cy="4461291"/>
        </a:xfrm>
        <a:solidFill>
          <a:srgbClr val="FF8C00">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 </a:t>
          </a:r>
          <a:endParaRPr lang="en-US" dirty="0">
            <a:solidFill>
              <a:srgbClr val="FFFFFF"/>
            </a:solidFill>
            <a:latin typeface="Segoe UI"/>
            <a:ea typeface="+mn-ea"/>
            <a:cs typeface="+mn-cs"/>
          </a:endParaRPr>
        </a:p>
      </dgm:t>
    </dgm:pt>
    <dgm:pt modelId="{1E6C4290-534E-4DE4-A6C7-E12A64D7604E}" type="parTrans" cxnId="{B2AF491B-7CF0-4ED8-A99F-F5E027BCE7F0}">
      <dgm:prSet/>
      <dgm:spPr/>
      <dgm:t>
        <a:bodyPr/>
        <a:lstStyle/>
        <a:p>
          <a:endParaRPr lang="en-US"/>
        </a:p>
      </dgm:t>
    </dgm:pt>
    <dgm:pt modelId="{D306340E-AFE1-4138-935A-34C6BCB763C1}" type="sibTrans" cxnId="{B2AF491B-7CF0-4ED8-A99F-F5E027BCE7F0}">
      <dgm:prSet/>
      <dgm:spPr/>
      <dgm:t>
        <a:bodyPr/>
        <a:lstStyle/>
        <a:p>
          <a:endParaRPr lang="en-US"/>
        </a:p>
      </dgm:t>
    </dgm:pt>
    <dgm:pt modelId="{E0853234-03EC-42B4-B527-7359225CCD09}">
      <dgm:prSet phldrT="[Text]"/>
      <dgm:spPr>
        <a:xfrm>
          <a:off x="2772329" y="813125"/>
          <a:ext cx="4461291" cy="4461291"/>
        </a:xfrm>
        <a:solidFill>
          <a:srgbClr val="FF8C00">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 </a:t>
          </a:r>
          <a:endParaRPr lang="en-US" dirty="0">
            <a:solidFill>
              <a:srgbClr val="FFFFFF"/>
            </a:solidFill>
            <a:latin typeface="Segoe UI"/>
            <a:ea typeface="+mn-ea"/>
            <a:cs typeface="+mn-cs"/>
          </a:endParaRPr>
        </a:p>
      </dgm:t>
    </dgm:pt>
    <dgm:pt modelId="{56BBCA74-3E9A-4C19-A7FC-751875196DCE}" type="parTrans" cxnId="{35A83EF8-3147-49C0-A229-6A243315D1D8}">
      <dgm:prSet/>
      <dgm:spPr/>
      <dgm:t>
        <a:bodyPr/>
        <a:lstStyle/>
        <a:p>
          <a:endParaRPr lang="en-US"/>
        </a:p>
      </dgm:t>
    </dgm:pt>
    <dgm:pt modelId="{3FB75383-D888-4D2B-824F-E1D216729746}" type="sibTrans" cxnId="{35A83EF8-3147-49C0-A229-6A243315D1D8}">
      <dgm:prSet/>
      <dgm:spPr/>
      <dgm:t>
        <a:bodyPr/>
        <a:lstStyle/>
        <a:p>
          <a:endParaRPr lang="en-US"/>
        </a:p>
      </dgm:t>
    </dgm:pt>
    <dgm:pt modelId="{A092B6DD-549E-46B2-8C64-8BD711A6C004}">
      <dgm:prSet phldrT="[Text]"/>
      <dgm:spPr>
        <a:xfrm>
          <a:off x="2785618" y="824733"/>
          <a:ext cx="4427988" cy="4427988"/>
        </a:xfrm>
        <a:solidFill>
          <a:srgbClr val="FF8C00">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Segoe UI"/>
              <a:ea typeface="+mn-ea"/>
              <a:cs typeface="+mn-cs"/>
            </a:rPr>
            <a:t> </a:t>
          </a:r>
          <a:endParaRPr lang="en-US" dirty="0">
            <a:solidFill>
              <a:srgbClr val="FFFFFF"/>
            </a:solidFill>
            <a:latin typeface="Segoe UI"/>
            <a:ea typeface="+mn-ea"/>
            <a:cs typeface="+mn-cs"/>
          </a:endParaRPr>
        </a:p>
      </dgm:t>
    </dgm:pt>
    <dgm:pt modelId="{3135CFE9-2F66-4874-9C68-2CCFBE3AAF0E}" type="parTrans" cxnId="{969F2347-E5D6-4DC7-B4C0-35A8898F297F}">
      <dgm:prSet/>
      <dgm:spPr/>
      <dgm:t>
        <a:bodyPr/>
        <a:lstStyle/>
        <a:p>
          <a:endParaRPr lang="en-US"/>
        </a:p>
      </dgm:t>
    </dgm:pt>
    <dgm:pt modelId="{CD85BD22-4D06-4EB3-9B14-B5B87DC6D0DE}" type="sibTrans" cxnId="{969F2347-E5D6-4DC7-B4C0-35A8898F297F}">
      <dgm:prSet/>
      <dgm:spPr/>
      <dgm:t>
        <a:bodyPr/>
        <a:lstStyle/>
        <a:p>
          <a:endParaRPr lang="en-US"/>
        </a:p>
      </dgm:t>
    </dgm:pt>
    <dgm:pt modelId="{A71ECDA8-FA88-4DC1-A773-6267E4A07D61}" type="pres">
      <dgm:prSet presAssocID="{068E234C-705D-41B8-9807-96BEA194FBF1}" presName="compositeShape" presStyleCnt="0">
        <dgm:presLayoutVars>
          <dgm:chMax val="7"/>
          <dgm:dir/>
          <dgm:resizeHandles val="exact"/>
        </dgm:presLayoutVars>
      </dgm:prSet>
      <dgm:spPr/>
    </dgm:pt>
    <dgm:pt modelId="{A480B55B-FDB4-4FF3-A738-326FD34299E7}" type="pres">
      <dgm:prSet presAssocID="{068E234C-705D-41B8-9807-96BEA194FBF1}" presName="wedge1" presStyleLbl="node1" presStyleIdx="0" presStyleCnt="4" custScaleX="81638" custScaleY="81638" custLinFactNeighborX="-6756" custLinFactNeighborY="-1285"/>
      <dgm:spPr>
        <a:prstGeom prst="pie">
          <a:avLst>
            <a:gd name="adj1" fmla="val 16200000"/>
            <a:gd name="adj2" fmla="val 0"/>
          </a:avLst>
        </a:prstGeom>
      </dgm:spPr>
      <dgm:t>
        <a:bodyPr/>
        <a:lstStyle/>
        <a:p>
          <a:endParaRPr lang="en-US"/>
        </a:p>
      </dgm:t>
    </dgm:pt>
    <dgm:pt modelId="{4218EF5B-9E93-44E9-A2A1-F7334FA24D5C}" type="pres">
      <dgm:prSet presAssocID="{068E234C-705D-41B8-9807-96BEA194FBF1}" presName="wedge1Tx" presStyleLbl="node1" presStyleIdx="0" presStyleCnt="4">
        <dgm:presLayoutVars>
          <dgm:chMax val="0"/>
          <dgm:chPref val="0"/>
          <dgm:bulletEnabled val="1"/>
        </dgm:presLayoutVars>
      </dgm:prSet>
      <dgm:spPr/>
      <dgm:t>
        <a:bodyPr/>
        <a:lstStyle/>
        <a:p>
          <a:endParaRPr lang="en-US"/>
        </a:p>
      </dgm:t>
    </dgm:pt>
    <dgm:pt modelId="{EC3C4C7C-FD2B-4589-8543-F3CA464CC5CD}" type="pres">
      <dgm:prSet presAssocID="{068E234C-705D-41B8-9807-96BEA194FBF1}" presName="wedge2" presStyleLbl="node1" presStyleIdx="1" presStyleCnt="4" custScaleX="82252" custScaleY="82252" custLinFactNeighborX="-2938" custLinFactNeighborY="-5360"/>
      <dgm:spPr>
        <a:prstGeom prst="pie">
          <a:avLst>
            <a:gd name="adj1" fmla="val 0"/>
            <a:gd name="adj2" fmla="val 5400000"/>
          </a:avLst>
        </a:prstGeom>
      </dgm:spPr>
      <dgm:t>
        <a:bodyPr/>
        <a:lstStyle/>
        <a:p>
          <a:endParaRPr lang="en-US"/>
        </a:p>
      </dgm:t>
    </dgm:pt>
    <dgm:pt modelId="{1F3CE456-4CA1-4BF8-8B3A-1879132780C9}" type="pres">
      <dgm:prSet presAssocID="{068E234C-705D-41B8-9807-96BEA194FBF1}" presName="wedge2Tx" presStyleLbl="node1" presStyleIdx="1" presStyleCnt="4">
        <dgm:presLayoutVars>
          <dgm:chMax val="0"/>
          <dgm:chPref val="0"/>
          <dgm:bulletEnabled val="1"/>
        </dgm:presLayoutVars>
      </dgm:prSet>
      <dgm:spPr/>
      <dgm:t>
        <a:bodyPr/>
        <a:lstStyle/>
        <a:p>
          <a:endParaRPr lang="en-US"/>
        </a:p>
      </dgm:t>
    </dgm:pt>
    <dgm:pt modelId="{0B466C2A-545E-4CA7-9524-040234B91BCC}" type="pres">
      <dgm:prSet presAssocID="{068E234C-705D-41B8-9807-96BEA194FBF1}" presName="wedge3" presStyleLbl="node1" presStyleIdx="2" presStyleCnt="4" custScaleX="82252" custScaleY="82252" custLinFactNeighborX="-2480" custLinFactNeighborY="-5360"/>
      <dgm:spPr>
        <a:prstGeom prst="pie">
          <a:avLst>
            <a:gd name="adj1" fmla="val 5400000"/>
            <a:gd name="adj2" fmla="val 10800000"/>
          </a:avLst>
        </a:prstGeom>
      </dgm:spPr>
      <dgm:t>
        <a:bodyPr/>
        <a:lstStyle/>
        <a:p>
          <a:endParaRPr lang="en-US"/>
        </a:p>
      </dgm:t>
    </dgm:pt>
    <dgm:pt modelId="{C980D9C9-B7E5-46CE-B39A-38CF8234215E}" type="pres">
      <dgm:prSet presAssocID="{068E234C-705D-41B8-9807-96BEA194FBF1}" presName="wedge3Tx" presStyleLbl="node1" presStyleIdx="2" presStyleCnt="4">
        <dgm:presLayoutVars>
          <dgm:chMax val="0"/>
          <dgm:chPref val="0"/>
          <dgm:bulletEnabled val="1"/>
        </dgm:presLayoutVars>
      </dgm:prSet>
      <dgm:spPr/>
      <dgm:t>
        <a:bodyPr/>
        <a:lstStyle/>
        <a:p>
          <a:endParaRPr lang="en-US"/>
        </a:p>
      </dgm:t>
    </dgm:pt>
    <dgm:pt modelId="{D60DF956-C00C-4935-9D4E-D798980E3CE1}" type="pres">
      <dgm:prSet presAssocID="{068E234C-705D-41B8-9807-96BEA194FBF1}" presName="wedge4" presStyleLbl="node1" presStyleIdx="3" presStyleCnt="4" custScaleX="81638" custScaleY="81638" custLinFactNeighborX="-2771" custLinFactNeighborY="-5453"/>
      <dgm:spPr>
        <a:prstGeom prst="pie">
          <a:avLst>
            <a:gd name="adj1" fmla="val 10800000"/>
            <a:gd name="adj2" fmla="val 16200000"/>
          </a:avLst>
        </a:prstGeom>
      </dgm:spPr>
      <dgm:t>
        <a:bodyPr/>
        <a:lstStyle/>
        <a:p>
          <a:endParaRPr lang="en-US"/>
        </a:p>
      </dgm:t>
    </dgm:pt>
    <dgm:pt modelId="{45C17C37-E101-4E54-9FCA-E6F7254C03D8}" type="pres">
      <dgm:prSet presAssocID="{068E234C-705D-41B8-9807-96BEA194FBF1}" presName="wedge4Tx" presStyleLbl="node1" presStyleIdx="3" presStyleCnt="4">
        <dgm:presLayoutVars>
          <dgm:chMax val="0"/>
          <dgm:chPref val="0"/>
          <dgm:bulletEnabled val="1"/>
        </dgm:presLayoutVars>
      </dgm:prSet>
      <dgm:spPr/>
      <dgm:t>
        <a:bodyPr/>
        <a:lstStyle/>
        <a:p>
          <a:endParaRPr lang="en-US"/>
        </a:p>
      </dgm:t>
    </dgm:pt>
  </dgm:ptLst>
  <dgm:cxnLst>
    <dgm:cxn modelId="{03373D18-56A7-4EA7-86B3-D1247A1A5897}" type="presOf" srcId="{ED557985-253E-4415-9F29-E8048EEA695D}" destId="{EC3C4C7C-FD2B-4589-8543-F3CA464CC5CD}" srcOrd="0" destOrd="0" presId="urn:microsoft.com/office/officeart/2005/8/layout/chart3"/>
    <dgm:cxn modelId="{25D9B617-27FA-442E-B5FF-64C26B4B2265}" type="presOf" srcId="{ED557985-253E-4415-9F29-E8048EEA695D}" destId="{1F3CE456-4CA1-4BF8-8B3A-1879132780C9}" srcOrd="1" destOrd="0" presId="urn:microsoft.com/office/officeart/2005/8/layout/chart3"/>
    <dgm:cxn modelId="{B2AF491B-7CF0-4ED8-A99F-F5E027BCE7F0}" srcId="{068E234C-705D-41B8-9807-96BEA194FBF1}" destId="{ED557985-253E-4415-9F29-E8048EEA695D}" srcOrd="1" destOrd="0" parTransId="{1E6C4290-534E-4DE4-A6C7-E12A64D7604E}" sibTransId="{D306340E-AFE1-4138-935A-34C6BCB763C1}"/>
    <dgm:cxn modelId="{7AE206E9-D143-4CF6-B7F6-5A379A21A332}" type="presOf" srcId="{068E234C-705D-41B8-9807-96BEA194FBF1}" destId="{A71ECDA8-FA88-4DC1-A773-6267E4A07D61}" srcOrd="0" destOrd="0" presId="urn:microsoft.com/office/officeart/2005/8/layout/chart3"/>
    <dgm:cxn modelId="{BD9291CF-8884-4885-BD50-4F0CA71A14CE}" type="presOf" srcId="{A092B6DD-549E-46B2-8C64-8BD711A6C004}" destId="{D60DF956-C00C-4935-9D4E-D798980E3CE1}" srcOrd="0" destOrd="0" presId="urn:microsoft.com/office/officeart/2005/8/layout/chart3"/>
    <dgm:cxn modelId="{9EAA7D54-ED49-4D74-90A6-2F5E65CF12DF}" type="presOf" srcId="{E47873F9-E7EF-47B7-99B7-417C7525C7C0}" destId="{A480B55B-FDB4-4FF3-A738-326FD34299E7}" srcOrd="0" destOrd="0" presId="urn:microsoft.com/office/officeart/2005/8/layout/chart3"/>
    <dgm:cxn modelId="{101B82B1-69A0-4D05-B828-8D65FEECF834}" srcId="{068E234C-705D-41B8-9807-96BEA194FBF1}" destId="{E47873F9-E7EF-47B7-99B7-417C7525C7C0}" srcOrd="0" destOrd="0" parTransId="{AD12681C-0295-46D3-A620-CACADE0F866F}" sibTransId="{56971048-6183-46B2-81C5-F5A9BFF81FA1}"/>
    <dgm:cxn modelId="{35A83EF8-3147-49C0-A229-6A243315D1D8}" srcId="{068E234C-705D-41B8-9807-96BEA194FBF1}" destId="{E0853234-03EC-42B4-B527-7359225CCD09}" srcOrd="2" destOrd="0" parTransId="{56BBCA74-3E9A-4C19-A7FC-751875196DCE}" sibTransId="{3FB75383-D888-4D2B-824F-E1D216729746}"/>
    <dgm:cxn modelId="{CF958BF8-FBD0-4C4B-825A-2995C6A6F7FF}" type="presOf" srcId="{E0853234-03EC-42B4-B527-7359225CCD09}" destId="{0B466C2A-545E-4CA7-9524-040234B91BCC}" srcOrd="0" destOrd="0" presId="urn:microsoft.com/office/officeart/2005/8/layout/chart3"/>
    <dgm:cxn modelId="{C02DA500-EA1D-4363-813B-D7443172BBC7}" type="presOf" srcId="{E0853234-03EC-42B4-B527-7359225CCD09}" destId="{C980D9C9-B7E5-46CE-B39A-38CF8234215E}" srcOrd="1" destOrd="0" presId="urn:microsoft.com/office/officeart/2005/8/layout/chart3"/>
    <dgm:cxn modelId="{FFA2E653-74FE-4882-A406-CCA393895101}" type="presOf" srcId="{A092B6DD-549E-46B2-8C64-8BD711A6C004}" destId="{45C17C37-E101-4E54-9FCA-E6F7254C03D8}" srcOrd="1" destOrd="0" presId="urn:microsoft.com/office/officeart/2005/8/layout/chart3"/>
    <dgm:cxn modelId="{969F2347-E5D6-4DC7-B4C0-35A8898F297F}" srcId="{068E234C-705D-41B8-9807-96BEA194FBF1}" destId="{A092B6DD-549E-46B2-8C64-8BD711A6C004}" srcOrd="3" destOrd="0" parTransId="{3135CFE9-2F66-4874-9C68-2CCFBE3AAF0E}" sibTransId="{CD85BD22-4D06-4EB3-9B14-B5B87DC6D0DE}"/>
    <dgm:cxn modelId="{D14B1CB3-F4F8-415B-8F4B-6C6EDA9FF345}" type="presOf" srcId="{E47873F9-E7EF-47B7-99B7-417C7525C7C0}" destId="{4218EF5B-9E93-44E9-A2A1-F7334FA24D5C}" srcOrd="1" destOrd="0" presId="urn:microsoft.com/office/officeart/2005/8/layout/chart3"/>
    <dgm:cxn modelId="{9DEBA8C6-8D2A-4EC0-9689-4E0638163AC0}" type="presParOf" srcId="{A71ECDA8-FA88-4DC1-A773-6267E4A07D61}" destId="{A480B55B-FDB4-4FF3-A738-326FD34299E7}" srcOrd="0" destOrd="0" presId="urn:microsoft.com/office/officeart/2005/8/layout/chart3"/>
    <dgm:cxn modelId="{FC2FD23D-DC66-4C6D-A846-2B3A8FB3357A}" type="presParOf" srcId="{A71ECDA8-FA88-4DC1-A773-6267E4A07D61}" destId="{4218EF5B-9E93-44E9-A2A1-F7334FA24D5C}" srcOrd="1" destOrd="0" presId="urn:microsoft.com/office/officeart/2005/8/layout/chart3"/>
    <dgm:cxn modelId="{A4BAB197-2640-4886-A7A4-7FCAA2A2B616}" type="presParOf" srcId="{A71ECDA8-FA88-4DC1-A773-6267E4A07D61}" destId="{EC3C4C7C-FD2B-4589-8543-F3CA464CC5CD}" srcOrd="2" destOrd="0" presId="urn:microsoft.com/office/officeart/2005/8/layout/chart3"/>
    <dgm:cxn modelId="{0E523D94-4F83-42B3-B2A9-B2160291F026}" type="presParOf" srcId="{A71ECDA8-FA88-4DC1-A773-6267E4A07D61}" destId="{1F3CE456-4CA1-4BF8-8B3A-1879132780C9}" srcOrd="3" destOrd="0" presId="urn:microsoft.com/office/officeart/2005/8/layout/chart3"/>
    <dgm:cxn modelId="{E882985E-6DAB-4F1A-84DB-6031C06BA6CD}" type="presParOf" srcId="{A71ECDA8-FA88-4DC1-A773-6267E4A07D61}" destId="{0B466C2A-545E-4CA7-9524-040234B91BCC}" srcOrd="4" destOrd="0" presId="urn:microsoft.com/office/officeart/2005/8/layout/chart3"/>
    <dgm:cxn modelId="{316F0873-2326-4555-9061-16D78E1429C5}" type="presParOf" srcId="{A71ECDA8-FA88-4DC1-A773-6267E4A07D61}" destId="{C980D9C9-B7E5-46CE-B39A-38CF8234215E}" srcOrd="5" destOrd="0" presId="urn:microsoft.com/office/officeart/2005/8/layout/chart3"/>
    <dgm:cxn modelId="{04817344-DD4E-436B-ABF4-E777487D9A19}" type="presParOf" srcId="{A71ECDA8-FA88-4DC1-A773-6267E4A07D61}" destId="{D60DF956-C00C-4935-9D4E-D798980E3CE1}" srcOrd="6" destOrd="0" presId="urn:microsoft.com/office/officeart/2005/8/layout/chart3"/>
    <dgm:cxn modelId="{E93C7D20-957E-44BE-BC76-DFCC3B3A203D}" type="presParOf" srcId="{A71ECDA8-FA88-4DC1-A773-6267E4A07D61}" destId="{45C17C37-E101-4E54-9FCA-E6F7254C03D8}"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38936C-B553-4660-A746-AA8B9272724F}" type="doc">
      <dgm:prSet loTypeId="urn:microsoft.com/office/officeart/2005/8/layout/chart3" loCatId="cycle" qsTypeId="urn:microsoft.com/office/officeart/2005/8/quickstyle/simple1" qsCatId="simple" csTypeId="urn:microsoft.com/office/officeart/2005/8/colors/accent1_2" csCatId="accent1" phldr="1"/>
      <dgm:spPr/>
    </dgm:pt>
    <dgm:pt modelId="{285AA267-1D66-4F66-B6E2-20B7B9C604D9}">
      <dgm:prSet phldrT="[Text]" custT="1"/>
      <dgm:spPr>
        <a:xfrm>
          <a:off x="1616113" y="458000"/>
          <a:ext cx="3682208" cy="3682208"/>
        </a:xfrm>
        <a:solidFill>
          <a:srgbClr val="0070C0"/>
        </a:solidFill>
        <a:ln w="10795" cap="flat" cmpd="sng" algn="ctr">
          <a:solidFill>
            <a:srgbClr val="FFFFFF">
              <a:hueOff val="0"/>
              <a:satOff val="0"/>
              <a:lumOff val="0"/>
              <a:alphaOff val="0"/>
            </a:srgbClr>
          </a:solidFill>
          <a:prstDash val="solid"/>
        </a:ln>
        <a:effectLst/>
      </dgm:spPr>
      <dgm:t>
        <a:bodyPr/>
        <a:lstStyle/>
        <a:p>
          <a:r>
            <a:rPr lang="en-US" sz="1200" dirty="0" smtClean="0">
              <a:solidFill>
                <a:srgbClr val="FFFFFF"/>
              </a:solidFill>
              <a:latin typeface="Segoe UI"/>
              <a:ea typeface="+mn-ea"/>
              <a:cs typeface="+mn-cs"/>
            </a:rPr>
            <a:t>Microsoft security best practices</a:t>
          </a:r>
          <a:endParaRPr lang="en-US" sz="1200" dirty="0">
            <a:solidFill>
              <a:srgbClr val="FFFFFF"/>
            </a:solidFill>
            <a:latin typeface="Segoe UI"/>
            <a:ea typeface="+mn-ea"/>
            <a:cs typeface="+mn-cs"/>
          </a:endParaRPr>
        </a:p>
      </dgm:t>
    </dgm:pt>
    <dgm:pt modelId="{DA15C6B7-3BB0-42AC-AAFC-A974B392AE25}" type="parTrans" cxnId="{4320743C-DED2-43E5-974C-31F7E9C48970}">
      <dgm:prSet/>
      <dgm:spPr/>
      <dgm:t>
        <a:bodyPr/>
        <a:lstStyle/>
        <a:p>
          <a:endParaRPr lang="en-US" sz="3600"/>
        </a:p>
      </dgm:t>
    </dgm:pt>
    <dgm:pt modelId="{35FD32B2-946C-4BDA-8471-230EC8C7C30C}" type="sibTrans" cxnId="{4320743C-DED2-43E5-974C-31F7E9C48970}">
      <dgm:prSet/>
      <dgm:spPr/>
      <dgm:t>
        <a:bodyPr/>
        <a:lstStyle/>
        <a:p>
          <a:endParaRPr lang="en-US" sz="3600"/>
        </a:p>
      </dgm:t>
    </dgm:pt>
    <dgm:pt modelId="{8C34724A-1139-4E4D-B2C6-A9C82128B800}">
      <dgm:prSet phldrT="[Text]" custT="1"/>
      <dgm:spPr>
        <a:xfrm>
          <a:off x="1603410" y="458294"/>
          <a:ext cx="3682208" cy="3682208"/>
        </a:xfrm>
        <a:solidFill>
          <a:srgbClr val="0070C0"/>
        </a:solidFill>
        <a:ln w="10795" cap="flat" cmpd="sng" algn="ctr">
          <a:solidFill>
            <a:srgbClr val="FFFFFF">
              <a:hueOff val="0"/>
              <a:satOff val="0"/>
              <a:lumOff val="0"/>
              <a:alphaOff val="0"/>
            </a:srgbClr>
          </a:solidFill>
          <a:prstDash val="solid"/>
        </a:ln>
        <a:effectLst/>
      </dgm:spPr>
      <dgm:t>
        <a:bodyPr/>
        <a:lstStyle/>
        <a:p>
          <a:r>
            <a:rPr lang="en-US" sz="1200" dirty="0" smtClean="0">
              <a:solidFill>
                <a:srgbClr val="FFFFFF"/>
              </a:solidFill>
              <a:latin typeface="Segoe UI"/>
              <a:ea typeface="+mn-ea"/>
              <a:cs typeface="+mn-cs"/>
            </a:rPr>
            <a:t>Isolated Customer Data</a:t>
          </a:r>
          <a:endParaRPr lang="en-US" sz="1200" dirty="0">
            <a:solidFill>
              <a:srgbClr val="FFFFFF"/>
            </a:solidFill>
            <a:latin typeface="Segoe UI"/>
            <a:ea typeface="+mn-ea"/>
            <a:cs typeface="+mn-cs"/>
          </a:endParaRPr>
        </a:p>
      </dgm:t>
    </dgm:pt>
    <dgm:pt modelId="{5EA176B9-4192-449D-BBA6-162788AFFB14}" type="parTrans" cxnId="{1326B3A7-A8E4-45F7-9D48-9559D892B711}">
      <dgm:prSet/>
      <dgm:spPr/>
      <dgm:t>
        <a:bodyPr/>
        <a:lstStyle/>
        <a:p>
          <a:endParaRPr lang="en-US" sz="3600"/>
        </a:p>
      </dgm:t>
    </dgm:pt>
    <dgm:pt modelId="{3C2CA3EB-1DDA-4F79-8335-A213004AF46C}" type="sibTrans" cxnId="{1326B3A7-A8E4-45F7-9D48-9559D892B711}">
      <dgm:prSet/>
      <dgm:spPr/>
      <dgm:t>
        <a:bodyPr/>
        <a:lstStyle/>
        <a:p>
          <a:endParaRPr lang="en-US" sz="3600"/>
        </a:p>
      </dgm:t>
    </dgm:pt>
    <dgm:pt modelId="{8DB807A4-A3D3-46C7-BE45-6237F3245270}">
      <dgm:prSet phldrT="[Text]" custT="1"/>
      <dgm:spPr>
        <a:xfrm>
          <a:off x="1578002" y="445591"/>
          <a:ext cx="3682208" cy="3682208"/>
        </a:xfrm>
        <a:solidFill>
          <a:srgbClr val="0070C0"/>
        </a:solidFill>
        <a:ln w="10795" cap="flat" cmpd="sng" algn="ctr">
          <a:solidFill>
            <a:srgbClr val="FFFFFF">
              <a:hueOff val="0"/>
              <a:satOff val="0"/>
              <a:lumOff val="0"/>
              <a:alphaOff val="0"/>
            </a:srgbClr>
          </a:solidFill>
          <a:prstDash val="solid"/>
        </a:ln>
        <a:effectLst/>
      </dgm:spPr>
      <dgm:t>
        <a:bodyPr/>
        <a:lstStyle/>
        <a:p>
          <a:r>
            <a:rPr lang="en-US" sz="1200" dirty="0" smtClean="0">
              <a:solidFill>
                <a:srgbClr val="FFFFFF"/>
              </a:solidFill>
              <a:latin typeface="Segoe UI"/>
              <a:ea typeface="+mn-ea"/>
              <a:cs typeface="+mn-cs"/>
            </a:rPr>
            <a:t>Secure Network</a:t>
          </a:r>
          <a:endParaRPr lang="en-US" sz="1200" dirty="0">
            <a:solidFill>
              <a:srgbClr val="FFFFFF"/>
            </a:solidFill>
            <a:latin typeface="Segoe UI"/>
            <a:ea typeface="+mn-ea"/>
            <a:cs typeface="+mn-cs"/>
          </a:endParaRPr>
        </a:p>
      </dgm:t>
    </dgm:pt>
    <dgm:pt modelId="{5716B788-0263-4D54-94F8-1BC4A36D584F}" type="sibTrans" cxnId="{3D28DCF2-FF32-40EE-8E0C-C32D0BBD2792}">
      <dgm:prSet/>
      <dgm:spPr/>
      <dgm:t>
        <a:bodyPr/>
        <a:lstStyle/>
        <a:p>
          <a:endParaRPr lang="en-US" sz="3600"/>
        </a:p>
      </dgm:t>
    </dgm:pt>
    <dgm:pt modelId="{E003965A-DF93-45E5-8ED7-3E88DD0BC36D}" type="parTrans" cxnId="{3D28DCF2-FF32-40EE-8E0C-C32D0BBD2792}">
      <dgm:prSet/>
      <dgm:spPr/>
      <dgm:t>
        <a:bodyPr/>
        <a:lstStyle/>
        <a:p>
          <a:endParaRPr lang="en-US" sz="3600"/>
        </a:p>
      </dgm:t>
    </dgm:pt>
    <dgm:pt modelId="{96D237C7-CC00-4756-A234-EF54CF23A1D2}">
      <dgm:prSet phldrT="[Text]" custT="1"/>
      <dgm:spPr>
        <a:xfrm>
          <a:off x="1613727" y="454621"/>
          <a:ext cx="3682208" cy="3682208"/>
        </a:xfrm>
        <a:solidFill>
          <a:srgbClr val="0070C0"/>
        </a:solidFill>
        <a:ln w="10795" cap="flat" cmpd="sng" algn="ctr">
          <a:solidFill>
            <a:srgbClr val="FFFFFF">
              <a:hueOff val="0"/>
              <a:satOff val="0"/>
              <a:lumOff val="0"/>
              <a:alphaOff val="0"/>
            </a:srgbClr>
          </a:solidFill>
          <a:prstDash val="solid"/>
        </a:ln>
        <a:effectLst/>
      </dgm:spPr>
      <dgm:t>
        <a:bodyPr/>
        <a:lstStyle/>
        <a:p>
          <a:r>
            <a:rPr lang="en-US" sz="1200" dirty="0" smtClean="0">
              <a:solidFill>
                <a:srgbClr val="FFFFFF"/>
              </a:solidFill>
              <a:latin typeface="Segoe UI"/>
              <a:ea typeface="+mn-ea"/>
              <a:cs typeface="+mn-cs"/>
            </a:rPr>
            <a:t>24 Hour Monitored Physical Hardware</a:t>
          </a:r>
          <a:endParaRPr lang="en-US" sz="1200" dirty="0">
            <a:solidFill>
              <a:srgbClr val="FFFFFF"/>
            </a:solidFill>
            <a:latin typeface="Segoe UI"/>
            <a:ea typeface="+mn-ea"/>
            <a:cs typeface="+mn-cs"/>
          </a:endParaRPr>
        </a:p>
      </dgm:t>
    </dgm:pt>
    <dgm:pt modelId="{E75D3B79-7EEB-4328-BFBE-71742FB74615}" type="sibTrans" cxnId="{DC8349BD-3119-4598-A8D1-B86F00D00CA8}">
      <dgm:prSet/>
      <dgm:spPr/>
      <dgm:t>
        <a:bodyPr/>
        <a:lstStyle/>
        <a:p>
          <a:endParaRPr lang="en-US" sz="3600"/>
        </a:p>
      </dgm:t>
    </dgm:pt>
    <dgm:pt modelId="{93551CCA-0EE4-40BA-BADB-308228671CDF}" type="parTrans" cxnId="{DC8349BD-3119-4598-A8D1-B86F00D00CA8}">
      <dgm:prSet/>
      <dgm:spPr/>
      <dgm:t>
        <a:bodyPr/>
        <a:lstStyle/>
        <a:p>
          <a:endParaRPr lang="en-US" sz="3600"/>
        </a:p>
      </dgm:t>
    </dgm:pt>
    <dgm:pt modelId="{52D4C67C-E71B-4FE8-ABEE-E4CC3092628A}">
      <dgm:prSet phldrT="[Text]" custT="1"/>
      <dgm:spPr>
        <a:xfrm>
          <a:off x="1616113" y="445591"/>
          <a:ext cx="3682208" cy="3682208"/>
        </a:xfrm>
        <a:solidFill>
          <a:srgbClr val="0070C0"/>
        </a:solidFill>
        <a:ln w="10795" cap="flat" cmpd="sng" algn="ctr">
          <a:solidFill>
            <a:srgbClr val="FFFFFF">
              <a:hueOff val="0"/>
              <a:satOff val="0"/>
              <a:lumOff val="0"/>
              <a:alphaOff val="0"/>
            </a:srgbClr>
          </a:solidFill>
          <a:prstDash val="solid"/>
        </a:ln>
        <a:effectLst/>
      </dgm:spPr>
      <dgm:t>
        <a:bodyPr/>
        <a:lstStyle/>
        <a:p>
          <a:r>
            <a:rPr lang="en-US" sz="1200" dirty="0" smtClean="0">
              <a:solidFill>
                <a:srgbClr val="FFFFFF"/>
              </a:solidFill>
              <a:latin typeface="Segoe UI"/>
              <a:ea typeface="+mn-ea"/>
              <a:cs typeface="+mn-cs"/>
            </a:rPr>
            <a:t>Encrypted Data</a:t>
          </a:r>
          <a:endParaRPr lang="en-US" sz="1200" dirty="0">
            <a:solidFill>
              <a:srgbClr val="FFFFFF"/>
            </a:solidFill>
            <a:latin typeface="Segoe UI"/>
            <a:ea typeface="+mn-ea"/>
            <a:cs typeface="+mn-cs"/>
          </a:endParaRPr>
        </a:p>
      </dgm:t>
    </dgm:pt>
    <dgm:pt modelId="{F2D0499D-063D-44C9-AA2A-453B346970F6}" type="sibTrans" cxnId="{5669B62C-3789-471A-9281-5C96F92F787B}">
      <dgm:prSet/>
      <dgm:spPr/>
      <dgm:t>
        <a:bodyPr/>
        <a:lstStyle/>
        <a:p>
          <a:endParaRPr lang="en-US" sz="3600"/>
        </a:p>
      </dgm:t>
    </dgm:pt>
    <dgm:pt modelId="{50271D4D-699C-4947-AE0C-DFC9FC023111}" type="parTrans" cxnId="{5669B62C-3789-471A-9281-5C96F92F787B}">
      <dgm:prSet/>
      <dgm:spPr/>
      <dgm:t>
        <a:bodyPr/>
        <a:lstStyle/>
        <a:p>
          <a:endParaRPr lang="en-US" sz="3600"/>
        </a:p>
      </dgm:t>
    </dgm:pt>
    <dgm:pt modelId="{89EF6DA7-5967-4AA2-967D-DED19C6D8486}">
      <dgm:prSet phldrT="[Text]" custT="1"/>
      <dgm:spPr>
        <a:xfrm>
          <a:off x="1616113" y="445591"/>
          <a:ext cx="3682208" cy="3682208"/>
        </a:xfrm>
        <a:solidFill>
          <a:srgbClr val="0070C0"/>
        </a:solidFill>
        <a:ln w="10795" cap="flat" cmpd="sng" algn="ctr">
          <a:solidFill>
            <a:srgbClr val="FFFFFF">
              <a:hueOff val="0"/>
              <a:satOff val="0"/>
              <a:lumOff val="0"/>
              <a:alphaOff val="0"/>
            </a:srgbClr>
          </a:solidFill>
          <a:prstDash val="solid"/>
        </a:ln>
        <a:effectLst/>
      </dgm:spPr>
      <dgm:t>
        <a:bodyPr/>
        <a:lstStyle/>
        <a:p>
          <a:r>
            <a:rPr lang="en-US" sz="1200" dirty="0" smtClean="0">
              <a:solidFill>
                <a:srgbClr val="FFFFFF"/>
              </a:solidFill>
              <a:latin typeface="Segoe UI"/>
              <a:ea typeface="+mn-ea"/>
              <a:cs typeface="+mn-cs"/>
            </a:rPr>
            <a:t>Automated operations</a:t>
          </a:r>
          <a:endParaRPr lang="en-US" sz="1200" dirty="0">
            <a:solidFill>
              <a:srgbClr val="FFFFFF"/>
            </a:solidFill>
            <a:latin typeface="Segoe UI"/>
            <a:ea typeface="+mn-ea"/>
            <a:cs typeface="+mn-cs"/>
          </a:endParaRPr>
        </a:p>
      </dgm:t>
    </dgm:pt>
    <dgm:pt modelId="{78419727-41A1-4F15-8C78-B576C4C3BB33}" type="sibTrans" cxnId="{45F290B8-EC6A-4762-A3F0-8535BEB5F1AE}">
      <dgm:prSet/>
      <dgm:spPr/>
      <dgm:t>
        <a:bodyPr/>
        <a:lstStyle/>
        <a:p>
          <a:endParaRPr lang="en-US" sz="3600"/>
        </a:p>
      </dgm:t>
    </dgm:pt>
    <dgm:pt modelId="{8B65312E-BA43-4FEC-AF84-C0E3B77F921E}" type="parTrans" cxnId="{45F290B8-EC6A-4762-A3F0-8535BEB5F1AE}">
      <dgm:prSet/>
      <dgm:spPr/>
      <dgm:t>
        <a:bodyPr/>
        <a:lstStyle/>
        <a:p>
          <a:endParaRPr lang="en-US" sz="3600"/>
        </a:p>
      </dgm:t>
    </dgm:pt>
    <dgm:pt modelId="{50051E2C-2DF7-44C7-9CC0-44AC0CF86703}" type="pres">
      <dgm:prSet presAssocID="{1138936C-B553-4660-A746-AA8B9272724F}" presName="compositeShape" presStyleCnt="0">
        <dgm:presLayoutVars>
          <dgm:chMax val="7"/>
          <dgm:dir/>
          <dgm:resizeHandles val="exact"/>
        </dgm:presLayoutVars>
      </dgm:prSet>
      <dgm:spPr/>
    </dgm:pt>
    <dgm:pt modelId="{2FDD8401-164B-4C5F-A2E1-12248B593E29}" type="pres">
      <dgm:prSet presAssocID="{1138936C-B553-4660-A746-AA8B9272724F}" presName="wedge1" presStyleLbl="node1" presStyleIdx="0" presStyleCnt="6" custLinFactNeighborX="-3041" custLinFactNeighborY="5400"/>
      <dgm:spPr>
        <a:prstGeom prst="pie">
          <a:avLst>
            <a:gd name="adj1" fmla="val 16200000"/>
            <a:gd name="adj2" fmla="val 19800000"/>
          </a:avLst>
        </a:prstGeom>
      </dgm:spPr>
      <dgm:t>
        <a:bodyPr/>
        <a:lstStyle/>
        <a:p>
          <a:endParaRPr lang="en-US"/>
        </a:p>
      </dgm:t>
    </dgm:pt>
    <dgm:pt modelId="{EA61084D-61BE-441D-A9D5-54DAC2CFF3A1}" type="pres">
      <dgm:prSet presAssocID="{1138936C-B553-4660-A746-AA8B9272724F}" presName="wedge1Tx" presStyleLbl="node1" presStyleIdx="0" presStyleCnt="6">
        <dgm:presLayoutVars>
          <dgm:chMax val="0"/>
          <dgm:chPref val="0"/>
          <dgm:bulletEnabled val="1"/>
        </dgm:presLayoutVars>
      </dgm:prSet>
      <dgm:spPr/>
      <dgm:t>
        <a:bodyPr/>
        <a:lstStyle/>
        <a:p>
          <a:endParaRPr lang="en-US"/>
        </a:p>
      </dgm:t>
    </dgm:pt>
    <dgm:pt modelId="{C3E7FA52-39E6-4634-AC9A-EDE01AA27213}" type="pres">
      <dgm:prSet presAssocID="{1138936C-B553-4660-A746-AA8B9272724F}" presName="wedge2" presStyleLbl="node1" presStyleIdx="1" presStyleCnt="6" custLinFactNeighborX="-345" custLinFactNeighborY="345"/>
      <dgm:spPr>
        <a:prstGeom prst="pie">
          <a:avLst>
            <a:gd name="adj1" fmla="val 19800000"/>
            <a:gd name="adj2" fmla="val 1800000"/>
          </a:avLst>
        </a:prstGeom>
      </dgm:spPr>
      <dgm:t>
        <a:bodyPr/>
        <a:lstStyle/>
        <a:p>
          <a:endParaRPr lang="en-US"/>
        </a:p>
      </dgm:t>
    </dgm:pt>
    <dgm:pt modelId="{EC5C123B-03A9-42B4-BE98-959A4E6A7A68}" type="pres">
      <dgm:prSet presAssocID="{1138936C-B553-4660-A746-AA8B9272724F}" presName="wedge2Tx" presStyleLbl="node1" presStyleIdx="1" presStyleCnt="6">
        <dgm:presLayoutVars>
          <dgm:chMax val="0"/>
          <dgm:chPref val="0"/>
          <dgm:bulletEnabled val="1"/>
        </dgm:presLayoutVars>
      </dgm:prSet>
      <dgm:spPr/>
      <dgm:t>
        <a:bodyPr/>
        <a:lstStyle/>
        <a:p>
          <a:endParaRPr lang="en-US"/>
        </a:p>
      </dgm:t>
    </dgm:pt>
    <dgm:pt modelId="{902D1D55-98C3-478A-B3D4-0F2382CCCEEA}" type="pres">
      <dgm:prSet presAssocID="{1138936C-B553-4660-A746-AA8B9272724F}" presName="wedge3" presStyleLbl="node1" presStyleIdx="2" presStyleCnt="6" custLinFactNeighborX="-359" custLinFactNeighborY="338"/>
      <dgm:spPr>
        <a:prstGeom prst="pie">
          <a:avLst>
            <a:gd name="adj1" fmla="val 1800000"/>
            <a:gd name="adj2" fmla="val 5400000"/>
          </a:avLst>
        </a:prstGeom>
      </dgm:spPr>
      <dgm:t>
        <a:bodyPr/>
        <a:lstStyle/>
        <a:p>
          <a:endParaRPr lang="en-US"/>
        </a:p>
      </dgm:t>
    </dgm:pt>
    <dgm:pt modelId="{AAA9AFB6-65E3-4C40-98BB-919DA24C76A4}" type="pres">
      <dgm:prSet presAssocID="{1138936C-B553-4660-A746-AA8B9272724F}" presName="wedge3Tx" presStyleLbl="node1" presStyleIdx="2" presStyleCnt="6">
        <dgm:presLayoutVars>
          <dgm:chMax val="0"/>
          <dgm:chPref val="0"/>
          <dgm:bulletEnabled val="1"/>
        </dgm:presLayoutVars>
      </dgm:prSet>
      <dgm:spPr/>
      <dgm:t>
        <a:bodyPr/>
        <a:lstStyle/>
        <a:p>
          <a:endParaRPr lang="en-US"/>
        </a:p>
      </dgm:t>
    </dgm:pt>
    <dgm:pt modelId="{93980DD9-6F4C-4EC3-A4A5-7E9630574875}" type="pres">
      <dgm:prSet presAssocID="{1138936C-B553-4660-A746-AA8B9272724F}" presName="wedge4" presStyleLbl="node1" presStyleIdx="3" presStyleCnt="6"/>
      <dgm:spPr>
        <a:prstGeom prst="pie">
          <a:avLst>
            <a:gd name="adj1" fmla="val 5400000"/>
            <a:gd name="adj2" fmla="val 9000000"/>
          </a:avLst>
        </a:prstGeom>
      </dgm:spPr>
      <dgm:t>
        <a:bodyPr/>
        <a:lstStyle/>
        <a:p>
          <a:endParaRPr lang="en-US"/>
        </a:p>
      </dgm:t>
    </dgm:pt>
    <dgm:pt modelId="{BB612E1E-21D7-4781-8E7F-4814BC19477E}" type="pres">
      <dgm:prSet presAssocID="{1138936C-B553-4660-A746-AA8B9272724F}" presName="wedge4Tx" presStyleLbl="node1" presStyleIdx="3" presStyleCnt="6">
        <dgm:presLayoutVars>
          <dgm:chMax val="0"/>
          <dgm:chPref val="0"/>
          <dgm:bulletEnabled val="1"/>
        </dgm:presLayoutVars>
      </dgm:prSet>
      <dgm:spPr/>
      <dgm:t>
        <a:bodyPr/>
        <a:lstStyle/>
        <a:p>
          <a:endParaRPr lang="en-US"/>
        </a:p>
      </dgm:t>
    </dgm:pt>
    <dgm:pt modelId="{2AAB93FD-7699-4011-950A-42DFDAB62D1D}" type="pres">
      <dgm:prSet presAssocID="{1138936C-B553-4660-A746-AA8B9272724F}" presName="wedge5" presStyleLbl="node1" presStyleIdx="4" presStyleCnt="6"/>
      <dgm:spPr>
        <a:prstGeom prst="pie">
          <a:avLst>
            <a:gd name="adj1" fmla="val 9000000"/>
            <a:gd name="adj2" fmla="val 12600000"/>
          </a:avLst>
        </a:prstGeom>
      </dgm:spPr>
      <dgm:t>
        <a:bodyPr/>
        <a:lstStyle/>
        <a:p>
          <a:endParaRPr lang="en-US"/>
        </a:p>
      </dgm:t>
    </dgm:pt>
    <dgm:pt modelId="{F64BC509-1D91-4BE4-AB9D-B684E9928D41}" type="pres">
      <dgm:prSet presAssocID="{1138936C-B553-4660-A746-AA8B9272724F}" presName="wedge5Tx" presStyleLbl="node1" presStyleIdx="4" presStyleCnt="6">
        <dgm:presLayoutVars>
          <dgm:chMax val="0"/>
          <dgm:chPref val="0"/>
          <dgm:bulletEnabled val="1"/>
        </dgm:presLayoutVars>
      </dgm:prSet>
      <dgm:spPr/>
      <dgm:t>
        <a:bodyPr/>
        <a:lstStyle/>
        <a:p>
          <a:endParaRPr lang="en-US"/>
        </a:p>
      </dgm:t>
    </dgm:pt>
    <dgm:pt modelId="{7D632AF1-7986-45D4-8A89-AABA6DE15505}" type="pres">
      <dgm:prSet presAssocID="{1138936C-B553-4660-A746-AA8B9272724F}" presName="wedge6" presStyleLbl="node1" presStyleIdx="5" presStyleCnt="6" custLinFactNeighborX="0" custLinFactNeighborY="337"/>
      <dgm:spPr>
        <a:prstGeom prst="pie">
          <a:avLst>
            <a:gd name="adj1" fmla="val 12600000"/>
            <a:gd name="adj2" fmla="val 16200000"/>
          </a:avLst>
        </a:prstGeom>
      </dgm:spPr>
      <dgm:t>
        <a:bodyPr/>
        <a:lstStyle/>
        <a:p>
          <a:endParaRPr lang="en-US"/>
        </a:p>
      </dgm:t>
    </dgm:pt>
    <dgm:pt modelId="{5A679C63-46B7-4ECE-AEC6-E8DE5510BFAD}" type="pres">
      <dgm:prSet presAssocID="{1138936C-B553-4660-A746-AA8B9272724F}" presName="wedge6Tx" presStyleLbl="node1" presStyleIdx="5" presStyleCnt="6">
        <dgm:presLayoutVars>
          <dgm:chMax val="0"/>
          <dgm:chPref val="0"/>
          <dgm:bulletEnabled val="1"/>
        </dgm:presLayoutVars>
      </dgm:prSet>
      <dgm:spPr/>
      <dgm:t>
        <a:bodyPr/>
        <a:lstStyle/>
        <a:p>
          <a:endParaRPr lang="en-US"/>
        </a:p>
      </dgm:t>
    </dgm:pt>
  </dgm:ptLst>
  <dgm:cxnLst>
    <dgm:cxn modelId="{FEB62BBA-BE4A-4B8E-BD49-4E29C1FEBF5C}" type="presOf" srcId="{285AA267-1D66-4F66-B6E2-20B7B9C604D9}" destId="{7D632AF1-7986-45D4-8A89-AABA6DE15505}" srcOrd="0" destOrd="0" presId="urn:microsoft.com/office/officeart/2005/8/layout/chart3"/>
    <dgm:cxn modelId="{40877552-1C11-49C9-9450-E1029C51BD3D}" type="presOf" srcId="{52D4C67C-E71B-4FE8-ABEE-E4CC3092628A}" destId="{BB612E1E-21D7-4781-8E7F-4814BC19477E}" srcOrd="1" destOrd="0" presId="urn:microsoft.com/office/officeart/2005/8/layout/chart3"/>
    <dgm:cxn modelId="{91F73BD3-E608-4235-958E-D252F62F29F0}" type="presOf" srcId="{1138936C-B553-4660-A746-AA8B9272724F}" destId="{50051E2C-2DF7-44C7-9CC0-44AC0CF86703}" srcOrd="0" destOrd="0" presId="urn:microsoft.com/office/officeart/2005/8/layout/chart3"/>
    <dgm:cxn modelId="{8798BED6-9C06-4CB1-93CA-98E24FA9726C}" type="presOf" srcId="{89EF6DA7-5967-4AA2-967D-DED19C6D8486}" destId="{F64BC509-1D91-4BE4-AB9D-B684E9928D41}" srcOrd="1" destOrd="0" presId="urn:microsoft.com/office/officeart/2005/8/layout/chart3"/>
    <dgm:cxn modelId="{D1C32A27-BB13-4E6E-BB37-EB3D9E3BBBA3}" type="presOf" srcId="{8C34724A-1139-4E4D-B2C6-A9C82128B800}" destId="{EC5C123B-03A9-42B4-BE98-959A4E6A7A68}" srcOrd="1" destOrd="0" presId="urn:microsoft.com/office/officeart/2005/8/layout/chart3"/>
    <dgm:cxn modelId="{DC8349BD-3119-4598-A8D1-B86F00D00CA8}" srcId="{1138936C-B553-4660-A746-AA8B9272724F}" destId="{96D237C7-CC00-4756-A234-EF54CF23A1D2}" srcOrd="0" destOrd="0" parTransId="{93551CCA-0EE4-40BA-BADB-308228671CDF}" sibTransId="{E75D3B79-7EEB-4328-BFBE-71742FB74615}"/>
    <dgm:cxn modelId="{45F290B8-EC6A-4762-A3F0-8535BEB5F1AE}" srcId="{1138936C-B553-4660-A746-AA8B9272724F}" destId="{89EF6DA7-5967-4AA2-967D-DED19C6D8486}" srcOrd="4" destOrd="0" parTransId="{8B65312E-BA43-4FEC-AF84-C0E3B77F921E}" sibTransId="{78419727-41A1-4F15-8C78-B576C4C3BB33}"/>
    <dgm:cxn modelId="{5669B62C-3789-471A-9281-5C96F92F787B}" srcId="{1138936C-B553-4660-A746-AA8B9272724F}" destId="{52D4C67C-E71B-4FE8-ABEE-E4CC3092628A}" srcOrd="3" destOrd="0" parTransId="{50271D4D-699C-4947-AE0C-DFC9FC023111}" sibTransId="{F2D0499D-063D-44C9-AA2A-453B346970F6}"/>
    <dgm:cxn modelId="{4320743C-DED2-43E5-974C-31F7E9C48970}" srcId="{1138936C-B553-4660-A746-AA8B9272724F}" destId="{285AA267-1D66-4F66-B6E2-20B7B9C604D9}" srcOrd="5" destOrd="0" parTransId="{DA15C6B7-3BB0-42AC-AAFC-A974B392AE25}" sibTransId="{35FD32B2-946C-4BDA-8471-230EC8C7C30C}"/>
    <dgm:cxn modelId="{B291E044-B606-4A19-999A-E9D8598259FE}" type="presOf" srcId="{8DB807A4-A3D3-46C7-BE45-6237F3245270}" destId="{902D1D55-98C3-478A-B3D4-0F2382CCCEEA}" srcOrd="0" destOrd="0" presId="urn:microsoft.com/office/officeart/2005/8/layout/chart3"/>
    <dgm:cxn modelId="{1326B3A7-A8E4-45F7-9D48-9559D892B711}" srcId="{1138936C-B553-4660-A746-AA8B9272724F}" destId="{8C34724A-1139-4E4D-B2C6-A9C82128B800}" srcOrd="1" destOrd="0" parTransId="{5EA176B9-4192-449D-BBA6-162788AFFB14}" sibTransId="{3C2CA3EB-1DDA-4F79-8335-A213004AF46C}"/>
    <dgm:cxn modelId="{655FC197-8A57-406D-B5B8-5402B77A0DF1}" type="presOf" srcId="{8C34724A-1139-4E4D-B2C6-A9C82128B800}" destId="{C3E7FA52-39E6-4634-AC9A-EDE01AA27213}" srcOrd="0" destOrd="0" presId="urn:microsoft.com/office/officeart/2005/8/layout/chart3"/>
    <dgm:cxn modelId="{8B21BE36-077E-479A-8DDA-E62F3BE0898E}" type="presOf" srcId="{8DB807A4-A3D3-46C7-BE45-6237F3245270}" destId="{AAA9AFB6-65E3-4C40-98BB-919DA24C76A4}" srcOrd="1" destOrd="0" presId="urn:microsoft.com/office/officeart/2005/8/layout/chart3"/>
    <dgm:cxn modelId="{AAA871A9-2AB1-4608-AC8C-8982F4942800}" type="presOf" srcId="{52D4C67C-E71B-4FE8-ABEE-E4CC3092628A}" destId="{93980DD9-6F4C-4EC3-A4A5-7E9630574875}" srcOrd="0" destOrd="0" presId="urn:microsoft.com/office/officeart/2005/8/layout/chart3"/>
    <dgm:cxn modelId="{3D28DCF2-FF32-40EE-8E0C-C32D0BBD2792}" srcId="{1138936C-B553-4660-A746-AA8B9272724F}" destId="{8DB807A4-A3D3-46C7-BE45-6237F3245270}" srcOrd="2" destOrd="0" parTransId="{E003965A-DF93-45E5-8ED7-3E88DD0BC36D}" sibTransId="{5716B788-0263-4D54-94F8-1BC4A36D584F}"/>
    <dgm:cxn modelId="{3DC148C4-E35C-443F-9881-5548A08A7687}" type="presOf" srcId="{96D237C7-CC00-4756-A234-EF54CF23A1D2}" destId="{2FDD8401-164B-4C5F-A2E1-12248B593E29}" srcOrd="0" destOrd="0" presId="urn:microsoft.com/office/officeart/2005/8/layout/chart3"/>
    <dgm:cxn modelId="{133977C8-F2BA-4F4B-AEDD-133B828B90B7}" type="presOf" srcId="{285AA267-1D66-4F66-B6E2-20B7B9C604D9}" destId="{5A679C63-46B7-4ECE-AEC6-E8DE5510BFAD}" srcOrd="1" destOrd="0" presId="urn:microsoft.com/office/officeart/2005/8/layout/chart3"/>
    <dgm:cxn modelId="{4F1F2642-6BB5-438A-B4D1-B9FC6B4A51B5}" type="presOf" srcId="{96D237C7-CC00-4756-A234-EF54CF23A1D2}" destId="{EA61084D-61BE-441D-A9D5-54DAC2CFF3A1}" srcOrd="1" destOrd="0" presId="urn:microsoft.com/office/officeart/2005/8/layout/chart3"/>
    <dgm:cxn modelId="{F0AC87D2-D318-4F62-88CD-EC9AFAF9E365}" type="presOf" srcId="{89EF6DA7-5967-4AA2-967D-DED19C6D8486}" destId="{2AAB93FD-7699-4011-950A-42DFDAB62D1D}" srcOrd="0" destOrd="0" presId="urn:microsoft.com/office/officeart/2005/8/layout/chart3"/>
    <dgm:cxn modelId="{86B3325D-07D3-4FA6-81DE-F1439C0F03FE}" type="presParOf" srcId="{50051E2C-2DF7-44C7-9CC0-44AC0CF86703}" destId="{2FDD8401-164B-4C5F-A2E1-12248B593E29}" srcOrd="0" destOrd="0" presId="urn:microsoft.com/office/officeart/2005/8/layout/chart3"/>
    <dgm:cxn modelId="{A34E04EF-F12E-4D86-BE8D-7D380FAF713D}" type="presParOf" srcId="{50051E2C-2DF7-44C7-9CC0-44AC0CF86703}" destId="{EA61084D-61BE-441D-A9D5-54DAC2CFF3A1}" srcOrd="1" destOrd="0" presId="urn:microsoft.com/office/officeart/2005/8/layout/chart3"/>
    <dgm:cxn modelId="{2BC6B446-BC28-4DEE-895B-B2C998338B69}" type="presParOf" srcId="{50051E2C-2DF7-44C7-9CC0-44AC0CF86703}" destId="{C3E7FA52-39E6-4634-AC9A-EDE01AA27213}" srcOrd="2" destOrd="0" presId="urn:microsoft.com/office/officeart/2005/8/layout/chart3"/>
    <dgm:cxn modelId="{68E91517-43D4-44D5-A556-930AB0DB6E5E}" type="presParOf" srcId="{50051E2C-2DF7-44C7-9CC0-44AC0CF86703}" destId="{EC5C123B-03A9-42B4-BE98-959A4E6A7A68}" srcOrd="3" destOrd="0" presId="urn:microsoft.com/office/officeart/2005/8/layout/chart3"/>
    <dgm:cxn modelId="{CFF969B6-14CA-4376-9407-1C5CE4BD4703}" type="presParOf" srcId="{50051E2C-2DF7-44C7-9CC0-44AC0CF86703}" destId="{902D1D55-98C3-478A-B3D4-0F2382CCCEEA}" srcOrd="4" destOrd="0" presId="urn:microsoft.com/office/officeart/2005/8/layout/chart3"/>
    <dgm:cxn modelId="{F5FCA228-B6ED-4697-9877-C59A48A2939F}" type="presParOf" srcId="{50051E2C-2DF7-44C7-9CC0-44AC0CF86703}" destId="{AAA9AFB6-65E3-4C40-98BB-919DA24C76A4}" srcOrd="5" destOrd="0" presId="urn:microsoft.com/office/officeart/2005/8/layout/chart3"/>
    <dgm:cxn modelId="{92415471-A885-48C9-9E77-95F4B99CC14A}" type="presParOf" srcId="{50051E2C-2DF7-44C7-9CC0-44AC0CF86703}" destId="{93980DD9-6F4C-4EC3-A4A5-7E9630574875}" srcOrd="6" destOrd="0" presId="urn:microsoft.com/office/officeart/2005/8/layout/chart3"/>
    <dgm:cxn modelId="{2597A37A-5C00-4744-886C-2BD101482C32}" type="presParOf" srcId="{50051E2C-2DF7-44C7-9CC0-44AC0CF86703}" destId="{BB612E1E-21D7-4781-8E7F-4814BC19477E}" srcOrd="7" destOrd="0" presId="urn:microsoft.com/office/officeart/2005/8/layout/chart3"/>
    <dgm:cxn modelId="{697DF724-D1F5-4153-B5E3-5FF6B6E28820}" type="presParOf" srcId="{50051E2C-2DF7-44C7-9CC0-44AC0CF86703}" destId="{2AAB93FD-7699-4011-950A-42DFDAB62D1D}" srcOrd="8" destOrd="0" presId="urn:microsoft.com/office/officeart/2005/8/layout/chart3"/>
    <dgm:cxn modelId="{08AD657C-7108-4587-95FA-46AF9C6428A1}" type="presParOf" srcId="{50051E2C-2DF7-44C7-9CC0-44AC0CF86703}" destId="{F64BC509-1D91-4BE4-AB9D-B684E9928D41}" srcOrd="9" destOrd="0" presId="urn:microsoft.com/office/officeart/2005/8/layout/chart3"/>
    <dgm:cxn modelId="{179A8396-369C-410F-8E2A-D535009D82EA}" type="presParOf" srcId="{50051E2C-2DF7-44C7-9CC0-44AC0CF86703}" destId="{7D632AF1-7986-45D4-8A89-AABA6DE15505}" srcOrd="10" destOrd="0" presId="urn:microsoft.com/office/officeart/2005/8/layout/chart3"/>
    <dgm:cxn modelId="{0DB4A904-8F2A-419F-877C-86C399DE7E23}" type="presParOf" srcId="{50051E2C-2DF7-44C7-9CC0-44AC0CF86703}" destId="{5A679C63-46B7-4ECE-AEC6-E8DE5510BFAD}" srcOrd="11" destOrd="0" presId="urn:microsoft.com/office/officeart/2005/8/layout/chart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0B55B-FDB4-4FF3-A738-326FD34299E7}">
      <dsp:nvSpPr>
        <dsp:cNvPr id="0" name=""/>
        <dsp:cNvSpPr/>
      </dsp:nvSpPr>
      <dsp:spPr>
        <a:xfrm>
          <a:off x="2741920" y="805727"/>
          <a:ext cx="4339154" cy="4339154"/>
        </a:xfrm>
        <a:prstGeom prst="pie">
          <a:avLst>
            <a:gd name="adj1" fmla="val 16200000"/>
            <a:gd name="adj2" fmla="val 0"/>
          </a:avLst>
        </a:prstGeom>
        <a:solidFill>
          <a:srgbClr val="FF8C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solidFill>
                <a:srgbClr val="FFFFFF"/>
              </a:solidFill>
              <a:latin typeface="Segoe UI"/>
              <a:ea typeface="+mn-ea"/>
              <a:cs typeface="+mn-cs"/>
            </a:rPr>
            <a:t> </a:t>
          </a:r>
          <a:endParaRPr lang="en-US" sz="6500" kern="1200" dirty="0">
            <a:solidFill>
              <a:srgbClr val="FFFFFF"/>
            </a:solidFill>
            <a:latin typeface="Segoe UI"/>
            <a:ea typeface="+mn-ea"/>
            <a:cs typeface="+mn-cs"/>
          </a:endParaRPr>
        </a:p>
      </dsp:txBody>
      <dsp:txXfrm>
        <a:off x="4961087" y="1608470"/>
        <a:ext cx="1601354" cy="1291414"/>
      </dsp:txXfrm>
    </dsp:sp>
    <dsp:sp modelId="{EC3C4C7C-FD2B-4589-8543-F3CA464CC5CD}">
      <dsp:nvSpPr>
        <dsp:cNvPr id="0" name=""/>
        <dsp:cNvSpPr/>
      </dsp:nvSpPr>
      <dsp:spPr>
        <a:xfrm>
          <a:off x="2704539" y="796813"/>
          <a:ext cx="4371789" cy="4371789"/>
        </a:xfrm>
        <a:prstGeom prst="pie">
          <a:avLst>
            <a:gd name="adj1" fmla="val 0"/>
            <a:gd name="adj2" fmla="val 5400000"/>
          </a:avLst>
        </a:prstGeom>
        <a:solidFill>
          <a:srgbClr val="FF8C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solidFill>
                <a:srgbClr val="FFFFFF"/>
              </a:solidFill>
              <a:latin typeface="Segoe UI"/>
              <a:ea typeface="+mn-ea"/>
              <a:cs typeface="+mn-cs"/>
            </a:rPr>
            <a:t> </a:t>
          </a:r>
          <a:endParaRPr lang="en-US" sz="6500" kern="1200" dirty="0">
            <a:solidFill>
              <a:srgbClr val="FFFFFF"/>
            </a:solidFill>
            <a:latin typeface="Segoe UI"/>
            <a:ea typeface="+mn-ea"/>
            <a:cs typeface="+mn-cs"/>
          </a:endParaRPr>
        </a:p>
      </dsp:txBody>
      <dsp:txXfrm>
        <a:off x="4968502" y="3060775"/>
        <a:ext cx="1613398" cy="1301127"/>
      </dsp:txXfrm>
    </dsp:sp>
    <dsp:sp modelId="{0B466C2A-545E-4CA7-9524-040234B91BCC}">
      <dsp:nvSpPr>
        <dsp:cNvPr id="0" name=""/>
        <dsp:cNvSpPr/>
      </dsp:nvSpPr>
      <dsp:spPr>
        <a:xfrm>
          <a:off x="2728883" y="796813"/>
          <a:ext cx="4371789" cy="4371789"/>
        </a:xfrm>
        <a:prstGeom prst="pie">
          <a:avLst>
            <a:gd name="adj1" fmla="val 5400000"/>
            <a:gd name="adj2" fmla="val 10800000"/>
          </a:avLst>
        </a:prstGeom>
        <a:solidFill>
          <a:srgbClr val="FF8C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solidFill>
                <a:srgbClr val="FFFFFF"/>
              </a:solidFill>
              <a:latin typeface="Segoe UI"/>
              <a:ea typeface="+mn-ea"/>
              <a:cs typeface="+mn-cs"/>
            </a:rPr>
            <a:t> </a:t>
          </a:r>
          <a:endParaRPr lang="en-US" sz="6500" kern="1200" dirty="0">
            <a:solidFill>
              <a:srgbClr val="FFFFFF"/>
            </a:solidFill>
            <a:latin typeface="Segoe UI"/>
            <a:ea typeface="+mn-ea"/>
            <a:cs typeface="+mn-cs"/>
          </a:endParaRPr>
        </a:p>
      </dsp:txBody>
      <dsp:txXfrm>
        <a:off x="3223311" y="3060775"/>
        <a:ext cx="1613398" cy="1301127"/>
      </dsp:txXfrm>
    </dsp:sp>
    <dsp:sp modelId="{D60DF956-C00C-4935-9D4E-D798980E3CE1}">
      <dsp:nvSpPr>
        <dsp:cNvPr id="0" name=""/>
        <dsp:cNvSpPr/>
      </dsp:nvSpPr>
      <dsp:spPr>
        <a:xfrm>
          <a:off x="2729733" y="808187"/>
          <a:ext cx="4339154" cy="4339154"/>
        </a:xfrm>
        <a:prstGeom prst="pie">
          <a:avLst>
            <a:gd name="adj1" fmla="val 10800000"/>
            <a:gd name="adj2" fmla="val 16200000"/>
          </a:avLst>
        </a:prstGeom>
        <a:solidFill>
          <a:srgbClr val="FF8C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solidFill>
                <a:srgbClr val="FFFFFF"/>
              </a:solidFill>
              <a:latin typeface="Segoe UI"/>
              <a:ea typeface="+mn-ea"/>
              <a:cs typeface="+mn-cs"/>
            </a:rPr>
            <a:t> </a:t>
          </a:r>
          <a:endParaRPr lang="en-US" sz="6500" kern="1200" dirty="0">
            <a:solidFill>
              <a:srgbClr val="FFFFFF"/>
            </a:solidFill>
            <a:latin typeface="Segoe UI"/>
            <a:ea typeface="+mn-ea"/>
            <a:cs typeface="+mn-cs"/>
          </a:endParaRPr>
        </a:p>
      </dsp:txBody>
      <dsp:txXfrm>
        <a:off x="3220471" y="1608864"/>
        <a:ext cx="1601354" cy="1291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D8401-164B-4C5F-A2E1-12248B593E29}">
      <dsp:nvSpPr>
        <dsp:cNvPr id="0" name=""/>
        <dsp:cNvSpPr/>
      </dsp:nvSpPr>
      <dsp:spPr>
        <a:xfrm>
          <a:off x="1581353" y="445500"/>
          <a:ext cx="3608335" cy="3608335"/>
        </a:xfrm>
        <a:prstGeom prst="pie">
          <a:avLst>
            <a:gd name="adj1" fmla="val 16200000"/>
            <a:gd name="adj2" fmla="val 19800000"/>
          </a:avLst>
        </a:prstGeom>
        <a:solidFill>
          <a:srgbClr val="0070C0"/>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24 Hour Monitored Physical Hardware</a:t>
          </a:r>
          <a:endParaRPr lang="en-US" sz="1200" kern="1200" dirty="0">
            <a:solidFill>
              <a:srgbClr val="FFFFFF"/>
            </a:solidFill>
            <a:latin typeface="Segoe UI"/>
            <a:ea typeface="+mn-ea"/>
            <a:cs typeface="+mn-cs"/>
          </a:endParaRPr>
        </a:p>
      </dsp:txBody>
      <dsp:txXfrm>
        <a:off x="3424181" y="832108"/>
        <a:ext cx="1052431" cy="773214"/>
      </dsp:txXfrm>
    </dsp:sp>
    <dsp:sp modelId="{C3E7FA52-39E6-4634-AC9A-EDE01AA27213}">
      <dsp:nvSpPr>
        <dsp:cNvPr id="0" name=""/>
        <dsp:cNvSpPr/>
      </dsp:nvSpPr>
      <dsp:spPr>
        <a:xfrm>
          <a:off x="1571242" y="449100"/>
          <a:ext cx="3608335" cy="3608335"/>
        </a:xfrm>
        <a:prstGeom prst="pie">
          <a:avLst>
            <a:gd name="adj1" fmla="val 19800000"/>
            <a:gd name="adj2" fmla="val 1800000"/>
          </a:avLst>
        </a:prstGeom>
        <a:solidFill>
          <a:srgbClr val="0070C0"/>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Isolated Customer Data</a:t>
          </a:r>
          <a:endParaRPr lang="en-US" sz="1200" kern="1200" dirty="0">
            <a:solidFill>
              <a:srgbClr val="FFFFFF"/>
            </a:solidFill>
            <a:latin typeface="Segoe UI"/>
            <a:ea typeface="+mn-ea"/>
            <a:cs typeface="+mn-cs"/>
          </a:endParaRPr>
        </a:p>
      </dsp:txBody>
      <dsp:txXfrm>
        <a:off x="4041234" y="1888139"/>
        <a:ext cx="1091092" cy="730258"/>
      </dsp:txXfrm>
    </dsp:sp>
    <dsp:sp modelId="{902D1D55-98C3-478A-B3D4-0F2382CCCEEA}">
      <dsp:nvSpPr>
        <dsp:cNvPr id="0" name=""/>
        <dsp:cNvSpPr/>
      </dsp:nvSpPr>
      <dsp:spPr>
        <a:xfrm>
          <a:off x="1570737" y="448847"/>
          <a:ext cx="3608335" cy="3608335"/>
        </a:xfrm>
        <a:prstGeom prst="pie">
          <a:avLst>
            <a:gd name="adj1" fmla="val 1800000"/>
            <a:gd name="adj2" fmla="val 5400000"/>
          </a:avLst>
        </a:prstGeom>
        <a:solidFill>
          <a:srgbClr val="0070C0"/>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Secure Network</a:t>
          </a:r>
          <a:endParaRPr lang="en-US" sz="1200" kern="1200" dirty="0">
            <a:solidFill>
              <a:srgbClr val="FFFFFF"/>
            </a:solidFill>
            <a:latin typeface="Segoe UI"/>
            <a:ea typeface="+mn-ea"/>
            <a:cs typeface="+mn-cs"/>
          </a:endParaRPr>
        </a:p>
      </dsp:txBody>
      <dsp:txXfrm>
        <a:off x="3413566" y="2897361"/>
        <a:ext cx="1052431" cy="773214"/>
      </dsp:txXfrm>
    </dsp:sp>
    <dsp:sp modelId="{93980DD9-6F4C-4EC3-A4A5-7E9630574875}">
      <dsp:nvSpPr>
        <dsp:cNvPr id="0" name=""/>
        <dsp:cNvSpPr/>
      </dsp:nvSpPr>
      <dsp:spPr>
        <a:xfrm>
          <a:off x="1583691" y="436651"/>
          <a:ext cx="3608335" cy="3608335"/>
        </a:xfrm>
        <a:prstGeom prst="pie">
          <a:avLst>
            <a:gd name="adj1" fmla="val 5400000"/>
            <a:gd name="adj2" fmla="val 9000000"/>
          </a:avLst>
        </a:prstGeom>
        <a:solidFill>
          <a:srgbClr val="0070C0"/>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Encrypted Data</a:t>
          </a:r>
          <a:endParaRPr lang="en-US" sz="1200" kern="1200" dirty="0">
            <a:solidFill>
              <a:srgbClr val="FFFFFF"/>
            </a:solidFill>
            <a:latin typeface="Segoe UI"/>
            <a:ea typeface="+mn-ea"/>
            <a:cs typeface="+mn-cs"/>
          </a:endParaRPr>
        </a:p>
      </dsp:txBody>
      <dsp:txXfrm>
        <a:off x="2296767" y="2885165"/>
        <a:ext cx="1052431" cy="773214"/>
      </dsp:txXfrm>
    </dsp:sp>
    <dsp:sp modelId="{2AAB93FD-7699-4011-950A-42DFDAB62D1D}">
      <dsp:nvSpPr>
        <dsp:cNvPr id="0" name=""/>
        <dsp:cNvSpPr/>
      </dsp:nvSpPr>
      <dsp:spPr>
        <a:xfrm>
          <a:off x="1583691" y="436651"/>
          <a:ext cx="3608335" cy="3608335"/>
        </a:xfrm>
        <a:prstGeom prst="pie">
          <a:avLst>
            <a:gd name="adj1" fmla="val 9000000"/>
            <a:gd name="adj2" fmla="val 12600000"/>
          </a:avLst>
        </a:prstGeom>
        <a:solidFill>
          <a:srgbClr val="0070C0"/>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Automated operations</a:t>
          </a:r>
          <a:endParaRPr lang="en-US" sz="1200" kern="1200" dirty="0">
            <a:solidFill>
              <a:srgbClr val="FFFFFF"/>
            </a:solidFill>
            <a:latin typeface="Segoe UI"/>
            <a:ea typeface="+mn-ea"/>
            <a:cs typeface="+mn-cs"/>
          </a:endParaRPr>
        </a:p>
      </dsp:txBody>
      <dsp:txXfrm>
        <a:off x="1639534" y="1875690"/>
        <a:ext cx="1091092" cy="730258"/>
      </dsp:txXfrm>
    </dsp:sp>
    <dsp:sp modelId="{7D632AF1-7986-45D4-8A89-AABA6DE15505}">
      <dsp:nvSpPr>
        <dsp:cNvPr id="0" name=""/>
        <dsp:cNvSpPr/>
      </dsp:nvSpPr>
      <dsp:spPr>
        <a:xfrm>
          <a:off x="1583691" y="448811"/>
          <a:ext cx="3608335" cy="3608335"/>
        </a:xfrm>
        <a:prstGeom prst="pie">
          <a:avLst>
            <a:gd name="adj1" fmla="val 12600000"/>
            <a:gd name="adj2" fmla="val 16200000"/>
          </a:avLst>
        </a:prstGeom>
        <a:solidFill>
          <a:srgbClr val="0070C0"/>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latin typeface="Segoe UI"/>
              <a:ea typeface="+mn-ea"/>
              <a:cs typeface="+mn-cs"/>
            </a:rPr>
            <a:t>Microsoft security best practices</a:t>
          </a:r>
          <a:endParaRPr lang="en-US" sz="1200" kern="1200" dirty="0">
            <a:solidFill>
              <a:srgbClr val="FFFFFF"/>
            </a:solidFill>
            <a:latin typeface="Segoe UI"/>
            <a:ea typeface="+mn-ea"/>
            <a:cs typeface="+mn-cs"/>
          </a:endParaRPr>
        </a:p>
      </dsp:txBody>
      <dsp:txXfrm>
        <a:off x="2296767" y="835419"/>
        <a:ext cx="1052431" cy="773214"/>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r>
              <a:rPr lang="en-US" dirty="0" smtClean="0">
                <a:latin typeface="Segoe UI" pitchFamily="34" charset="0"/>
              </a:rPr>
              <a:t>TechReady 17</a:t>
            </a:r>
            <a:endParaRPr lang="en-US" dirty="0">
              <a:latin typeface="Segoe UI" pitchFamily="34" charset="0"/>
            </a:endParaRPr>
          </a:p>
        </p:txBody>
      </p:sp>
      <p:sp>
        <p:nvSpPr>
          <p:cNvPr id="7" name="Date Placeholder 6"/>
          <p:cNvSpPr>
            <a:spLocks noGrp="1"/>
          </p:cNvSpPr>
          <p:nvPr>
            <p:ph type="dt" sz="quarter" idx="1"/>
          </p:nvPr>
        </p:nvSpPr>
        <p:spPr>
          <a:xfrm>
            <a:off x="3854939" y="0"/>
            <a:ext cx="2949099" cy="496967"/>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1/13/2016</a:t>
            </a:fld>
            <a:endParaRPr lang="en-US" dirty="0">
              <a:latin typeface="Segoe UI" pitchFamily="34" charset="0"/>
            </a:endParaRPr>
          </a:p>
        </p:txBody>
      </p:sp>
      <p:sp>
        <p:nvSpPr>
          <p:cNvPr id="8" name="Footer Placeholder 7"/>
          <p:cNvSpPr>
            <a:spLocks noGrp="1"/>
          </p:cNvSpPr>
          <p:nvPr>
            <p:ph type="ftr" sz="quarter" idx="2"/>
          </p:nvPr>
        </p:nvSpPr>
        <p:spPr>
          <a:xfrm>
            <a:off x="0" y="9440646"/>
            <a:ext cx="5750743" cy="361349"/>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39400" y="9440646"/>
            <a:ext cx="1064638" cy="496967"/>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17</a:t>
            </a:r>
            <a:endParaRPr lang="en-US" dirty="0"/>
          </a:p>
        </p:txBody>
      </p:sp>
      <p:sp>
        <p:nvSpPr>
          <p:cNvPr id="9" name="Slide Image Placeholder 8"/>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9442371"/>
            <a:ext cx="5875513" cy="386925"/>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1/13/2016</a:t>
            </a:fld>
            <a:endParaRPr lang="en-US" dirty="0"/>
          </a:p>
        </p:txBody>
      </p:sp>
      <p:sp>
        <p:nvSpPr>
          <p:cNvPr id="12" name="Notes Placeholder 11"/>
          <p:cNvSpPr>
            <a:spLocks noGrp="1"/>
          </p:cNvSpPr>
          <p:nvPr>
            <p:ph type="body" sz="quarter" idx="3"/>
          </p:nvPr>
        </p:nvSpPr>
        <p:spPr>
          <a:xfrm>
            <a:off x="680562" y="4721186"/>
            <a:ext cx="5444490" cy="447270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864169" y="9440646"/>
            <a:ext cx="939868" cy="496967"/>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6928"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Segoe UI"/>
                <a:ea typeface="+mn-ea"/>
                <a:cs typeface="Segoe UI"/>
              </a:rPr>
              <a:t>© 2012 Microsoft Corporation. All rights reserved. Microsoft, Windows 및 기타 제품명은 미국 및/또는 기타 국가에서 등록상표이거나 상표일 수 있습니다.</a:t>
            </a:r>
          </a:p>
          <a:p>
            <a:pPr marL="566928"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Segoe UI"/>
                <a:ea typeface="+mn-ea"/>
                <a:cs typeface="Segoe UI"/>
              </a:rPr>
              <a:t>본 자료에 포함된 정보는 참고용이며 프레젠테이션 당일을 기준으로 Microsoft사의 현 견해를 반영합니다. Microsoft는 변화하는 시장 여건에 대응해야 하므로, 본 내용을 Microsoft가 보장하는 것으로 해석해서는 안 되며 Microsoft는 프레젠테이션 당일 이후에 제공되는 정보가 있을 경우 그 정보의 정확성을 보장할 수 없습니다. </a:t>
            </a:r>
            <a:r>
              <a:rPr kumimoji="0" lang="en-US" sz="400" b="0" i="0" u="none" strike="noStrike" kern="1200" cap="none" spc="0" normalizeH="0" baseline="0" noProof="0" dirty="0" err="1">
                <a:ln>
                  <a:noFill/>
                </a:ln>
                <a:solidFill>
                  <a:prstClr val="black"/>
                </a:solidFill>
                <a:effectLst/>
                <a:uLnTx/>
                <a:uFillTx/>
                <a:latin typeface="Segoe UI"/>
                <a:ea typeface="+mn-ea"/>
                <a:cs typeface="Segoe UI"/>
              </a:rPr>
              <a:t>MICROSOFT는</a:t>
            </a:r>
            <a:r>
              <a:rPr kumimoji="0" lang="en-US" sz="400" b="0" i="0" u="none" strike="noStrike" kern="1200" cap="none" spc="0" normalizeH="0" baseline="0" noProof="0" dirty="0">
                <a:ln>
                  <a:noFill/>
                </a:ln>
                <a:solidFill>
                  <a:prstClr val="black"/>
                </a:solidFill>
                <a:effectLst/>
                <a:uLnTx/>
                <a:uFillTx/>
                <a:latin typeface="Segoe UI"/>
                <a:ea typeface="+mn-ea"/>
                <a:cs typeface="Segoe UI"/>
              </a:rPr>
              <a:t> 본 </a:t>
            </a:r>
            <a:r>
              <a:rPr kumimoji="0" lang="ko-KR" altLang="en-US" sz="400" b="0" i="0" u="none" strike="noStrike" kern="1200" cap="none" spc="0" normalizeH="0" baseline="0" noProof="0" dirty="0" smtClean="0">
                <a:ln>
                  <a:noFill/>
                </a:ln>
                <a:solidFill>
                  <a:prstClr val="black"/>
                </a:solidFill>
                <a:effectLst/>
                <a:uLnTx/>
                <a:uFillTx/>
                <a:latin typeface="Segoe UI"/>
                <a:ea typeface="맑은 고딕" panose="020B0503020000020004" pitchFamily="50" charset="-127"/>
                <a:cs typeface="Segoe UI"/>
              </a:rPr>
              <a:t>프레젠테이션</a:t>
            </a:r>
            <a:r>
              <a:rPr kumimoji="0" lang="en-US" sz="400" b="0" i="0" u="none" strike="noStrike" kern="1200" cap="none" spc="0" normalizeH="0" baseline="0" noProof="0" dirty="0" smtClean="0">
                <a:ln>
                  <a:noFill/>
                </a:ln>
                <a:solidFill>
                  <a:prstClr val="black"/>
                </a:solidFill>
                <a:effectLst/>
                <a:uLnTx/>
                <a:uFillTx/>
                <a:latin typeface="Segoe UI"/>
                <a:ea typeface="+mn-ea"/>
                <a:cs typeface="Segoe UI"/>
              </a:rPr>
              <a:t> </a:t>
            </a:r>
            <a:r>
              <a:rPr kumimoji="0" lang="en-US" sz="400" b="0" i="0" u="none" strike="noStrike" kern="1200" cap="none" spc="0" normalizeH="0" baseline="0" noProof="0" dirty="0">
                <a:ln>
                  <a:noFill/>
                </a:ln>
                <a:solidFill>
                  <a:prstClr val="black"/>
                </a:solidFill>
                <a:effectLst/>
                <a:uLnTx/>
                <a:uFillTx/>
                <a:latin typeface="Segoe UI"/>
                <a:ea typeface="+mn-ea"/>
                <a:cs typeface="Segoe UI"/>
              </a:rPr>
              <a:t>내용과 관련해 </a:t>
            </a:r>
            <a:r>
              <a:rPr kumimoji="0" lang="ko-KR" altLang="en-US" sz="400" b="0" i="0" u="none" strike="noStrike" kern="1200" cap="none" spc="0" normalizeH="0" baseline="0" noProof="0" dirty="0" smtClean="0">
                <a:ln>
                  <a:noFill/>
                </a:ln>
                <a:solidFill>
                  <a:prstClr val="black"/>
                </a:solidFill>
                <a:effectLst/>
                <a:uLnTx/>
                <a:uFillTx/>
                <a:latin typeface="Segoe UI"/>
                <a:ea typeface="맑은 고딕" panose="020B0503020000020004" pitchFamily="50" charset="-127"/>
                <a:cs typeface="Segoe UI"/>
              </a:rPr>
              <a:t>일체의 명시적</a:t>
            </a:r>
            <a:r>
              <a:rPr kumimoji="0" lang="en-US" altLang="ko-KR" sz="400" b="0" i="0" u="none" strike="noStrike" kern="1200" cap="none" spc="0" normalizeH="0" baseline="0" noProof="0" dirty="0" smtClean="0">
                <a:ln>
                  <a:noFill/>
                </a:ln>
                <a:solidFill>
                  <a:prstClr val="black"/>
                </a:solidFill>
                <a:effectLst/>
                <a:uLnTx/>
                <a:uFillTx/>
                <a:latin typeface="Segoe UI"/>
                <a:ea typeface="맑은 고딕" panose="020B0503020000020004" pitchFamily="50" charset="-127"/>
                <a:cs typeface="Segoe UI"/>
              </a:rPr>
              <a:t>, </a:t>
            </a:r>
            <a:r>
              <a:rPr kumimoji="0" lang="ko-KR" altLang="en-US" sz="400" b="0" i="0" u="none" strike="noStrike" kern="1200" cap="none" spc="0" normalizeH="0" baseline="0" noProof="0" dirty="0" smtClean="0">
                <a:ln>
                  <a:noFill/>
                </a:ln>
                <a:solidFill>
                  <a:prstClr val="black"/>
                </a:solidFill>
                <a:effectLst/>
                <a:uLnTx/>
                <a:uFillTx/>
                <a:latin typeface="Segoe UI"/>
                <a:ea typeface="맑은 고딕" panose="020B0503020000020004" pitchFamily="50" charset="-127"/>
                <a:cs typeface="Segoe UI"/>
              </a:rPr>
              <a:t>묵시적 또는 법적인 보장을 하지 않습니다</a:t>
            </a:r>
            <a:r>
              <a:rPr kumimoji="0" lang="en-US" altLang="ko-KR" sz="400" b="0" i="0" u="none" strike="noStrike" kern="1200" cap="none" spc="0" normalizeH="0" baseline="0" noProof="0" dirty="0" smtClean="0">
                <a:ln>
                  <a:noFill/>
                </a:ln>
                <a:solidFill>
                  <a:prstClr val="black"/>
                </a:solidFill>
                <a:effectLst/>
                <a:uLnTx/>
                <a:uFillTx/>
                <a:latin typeface="Segoe UI"/>
                <a:ea typeface="맑은 고딕" panose="020B0503020000020004" pitchFamily="50" charset="-127"/>
                <a:cs typeface="Segoe UI"/>
              </a:rPr>
              <a:t>.</a:t>
            </a:r>
            <a:endParaRPr kumimoji="0" lang="en-US" sz="4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EDD2137-1D48-4C16-8207-9CF44227DF41}" type="datetime1">
              <a:rPr kumimoji="0" lang="en-US" sz="1200" b="0" i="0" u="none" strike="noStrike" kern="1200" cap="none" spc="0" normalizeH="0" baseline="0" noProof="0">
                <a:ln>
                  <a:noFill/>
                </a:ln>
                <a:solidFill>
                  <a:prstClr val="black"/>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1/13/2016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81252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Header Placeholder 3"/>
          <p:cNvSpPr>
            <a:spLocks noGrp="1"/>
          </p:cNvSpPr>
          <p:nvPr>
            <p:ph type="hdr" sz="quarter" idx="10"/>
          </p:nvPr>
        </p:nvSpPr>
        <p:spPr/>
        <p:txBody>
          <a:bodyPr/>
          <a:lstStyle/>
          <a:p>
            <a:r>
              <a:rPr lang="en-US"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5373395-50A5-44CF-9628-C78CB181F349}" type="datetime1">
              <a:rPr lang="en-US" altLang="ko-KR" smtClean="0"/>
              <a:t>1/13/2016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16718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smtClean="0"/>
              <a:t>Custom</a:t>
            </a:r>
            <a:r>
              <a:rPr lang="en-US" altLang="ko-KR" baseline="0" dirty="0" smtClean="0"/>
              <a:t> Health Probe</a:t>
            </a:r>
          </a:p>
          <a:p>
            <a:r>
              <a:rPr lang="en-US" altLang="ko-KR" dirty="0" smtClean="0"/>
              <a:t>http://michaelwasham.com/windows-azure-powershell-reference-guide/configuring-disks-endpoints-vms-powershell/</a:t>
            </a:r>
          </a:p>
          <a:p>
            <a:r>
              <a:rPr lang="en-US" altLang="ko-KR" dirty="0" smtClean="0"/>
              <a:t>http://blogs.msdn.com/b/piyushranjan/archive/2014/01/09/custom-probe-for-iaas-load-balanced-sets-in-windows-azure-and-acl-part-2.aspx</a:t>
            </a:r>
            <a:endParaRPr lang="ko-KR" altLang="en-US" smtClean="0"/>
          </a:p>
          <a:p>
            <a:endParaRPr lang="en-US" altLang="ko-KR" dirty="0" smtClean="0"/>
          </a:p>
          <a:p>
            <a:r>
              <a:rPr lang="en-US" altLang="ko-KR" dirty="0" smtClean="0"/>
              <a:t>Session</a:t>
            </a:r>
            <a:r>
              <a:rPr lang="en-US" altLang="ko-KR" baseline="0" dirty="0" smtClean="0"/>
              <a:t> Affinity</a:t>
            </a:r>
          </a:p>
          <a:p>
            <a:r>
              <a:rPr lang="en-US" altLang="ko-KR" dirty="0" smtClean="0"/>
              <a:t>http://azure.microsoft.com/blog/2014/10/30/azure-load-balancer-new-distribution-mode/</a:t>
            </a:r>
          </a:p>
          <a:p>
            <a:endParaRPr lang="en-US" altLang="ko-KR" dirty="0" smtClean="0"/>
          </a:p>
          <a:p>
            <a:r>
              <a:rPr lang="en-US" altLang="ko-KR" dirty="0" smtClean="0"/>
              <a:t>Internal</a:t>
            </a:r>
            <a:r>
              <a:rPr lang="en-US" altLang="ko-KR" baseline="0" dirty="0" smtClean="0"/>
              <a:t> load balancer</a:t>
            </a:r>
          </a:p>
          <a:p>
            <a:r>
              <a:rPr lang="en-US" altLang="ko-KR" dirty="0" smtClean="0"/>
              <a:t>http://msdn.microsoft.com/en-us/library/azure/dn690121.aspx</a:t>
            </a:r>
            <a:endParaRPr lang="ko-KR" altLang="en-US"/>
          </a:p>
        </p:txBody>
      </p:sp>
      <p:sp>
        <p:nvSpPr>
          <p:cNvPr id="4" name="Header Placeholder 3"/>
          <p:cNvSpPr>
            <a:spLocks noGrp="1"/>
          </p:cNvSpPr>
          <p:nvPr>
            <p:ph type="hdr" sz="quarter" idx="10"/>
          </p:nvPr>
        </p:nvSpPr>
        <p:spPr/>
        <p:txBody>
          <a:bodyPr/>
          <a:lstStyle/>
          <a:p>
            <a:r>
              <a:rPr lang="en-US"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9F1B523-E58B-451A-9D43-27E3E1A03C3A}" type="datetime1">
              <a:rPr lang="en-US" altLang="ko-KR" smtClean="0"/>
              <a:t>1/13/2016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27737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mj-lt"/>
              <a:buAutoNum type="arabicPeriod" startAt="3"/>
            </a:pPr>
            <a:r>
              <a:rPr lang="en-US" altLang="ko-KR" dirty="0" smtClean="0">
                <a:solidFill>
                  <a:schemeClr val="bg1"/>
                </a:solidFill>
              </a:rPr>
              <a:t>Force Tunneling </a:t>
            </a:r>
            <a:r>
              <a:rPr lang="ko-KR" altLang="en-US" smtClean="0">
                <a:solidFill>
                  <a:schemeClr val="bg1"/>
                </a:solidFill>
              </a:rPr>
              <a:t>지원</a:t>
            </a:r>
            <a:endParaRPr lang="en-US" altLang="ko-KR" dirty="0" smtClean="0">
              <a:solidFill>
                <a:schemeClr val="bg1"/>
              </a:solidFill>
            </a:endParaRPr>
          </a:p>
          <a:p>
            <a:pPr marL="752121" lvl="1" indent="-285750">
              <a:buFontTx/>
              <a:buChar char="-"/>
            </a:pPr>
            <a:r>
              <a:rPr lang="en-US" altLang="ko-KR" sz="1400" dirty="0" smtClean="0">
                <a:solidFill>
                  <a:schemeClr val="bg1"/>
                </a:solidFill>
              </a:rPr>
              <a:t>“Force” or redirect customer Internet-bound traffic to an on-premises site </a:t>
            </a:r>
          </a:p>
          <a:p>
            <a:pPr marL="752121" lvl="1" indent="-285750">
              <a:buFontTx/>
              <a:buChar char="-"/>
            </a:pPr>
            <a:r>
              <a:rPr lang="en-US" altLang="ko-KR" sz="1400" dirty="0" smtClean="0">
                <a:solidFill>
                  <a:schemeClr val="bg1"/>
                </a:solidFill>
              </a:rPr>
              <a:t>Auditing &amp; inspecting outbound traffic from Azure</a:t>
            </a:r>
          </a:p>
          <a:p>
            <a:pPr marL="752121" lvl="1" indent="-285750">
              <a:buFontTx/>
              <a:buChar char="-"/>
            </a:pPr>
            <a:r>
              <a:rPr lang="en-US" altLang="ko-KR" sz="1400" dirty="0" smtClean="0">
                <a:solidFill>
                  <a:schemeClr val="bg1"/>
                </a:solidFill>
              </a:rPr>
              <a:t>Needed by many scenarios for critical security and IT policy requirements</a:t>
            </a:r>
          </a:p>
          <a:p>
            <a:endParaRPr lang="ko-KR" altLang="en-US" dirty="0"/>
          </a:p>
        </p:txBody>
      </p:sp>
      <p:sp>
        <p:nvSpPr>
          <p:cNvPr id="4" name="Header Placeholder 3"/>
          <p:cNvSpPr>
            <a:spLocks noGrp="1"/>
          </p:cNvSpPr>
          <p:nvPr>
            <p:ph type="hdr" sz="quarter" idx="10"/>
          </p:nvPr>
        </p:nvSpPr>
        <p:spPr/>
        <p:txBody>
          <a:bodyPr/>
          <a:lstStyle/>
          <a:p>
            <a:r>
              <a:rPr lang="en-US"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04E6E-9627-43A1-8F61-A44EF4C76AFC}" type="datetime1">
              <a:rPr lang="en-US" altLang="ko-KR" smtClean="0"/>
              <a:t>1/13/2016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3340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6125"/>
            <a:ext cx="6624637"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511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Segoe UI Light"/>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112080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6125"/>
            <a:ext cx="6624637" cy="3725863"/>
          </a:xfrm>
        </p:spPr>
      </p:sp>
      <p:sp>
        <p:nvSpPr>
          <p:cNvPr id="3" name="Notes Placeholder 2"/>
          <p:cNvSpPr>
            <a:spLocks noGrp="1"/>
          </p:cNvSpPr>
          <p:nvPr>
            <p:ph type="body" idx="1"/>
          </p:nvPr>
        </p:nvSpPr>
        <p:spPr/>
        <p:txBody>
          <a:bodyPr/>
          <a:lstStyle/>
          <a:p>
            <a:endParaRPr lang="en-US" dirty="0" smtClean="0"/>
          </a:p>
        </p:txBody>
      </p:sp>
      <p:sp>
        <p:nvSpPr>
          <p:cNvPr id="8" name="Date Placeholder 7"/>
          <p:cNvSpPr>
            <a:spLocks noGrp="1"/>
          </p:cNvSpPr>
          <p:nvPr>
            <p:ph type="dt" idx="10"/>
          </p:nvPr>
        </p:nvSpPr>
        <p:spPr/>
        <p:txBody>
          <a:bodyPr/>
          <a:lstStyle/>
          <a:p>
            <a:fld id="{625BA2EB-D6F1-459C-A757-72A9F7B418A2}" type="datetime1">
              <a:rPr lang="en-US" smtClean="0"/>
              <a:t>1/13/2016</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30</a:t>
            </a:fld>
            <a:endParaRPr lang="en-US" dirty="0"/>
          </a:p>
        </p:txBody>
      </p:sp>
      <p:sp>
        <p:nvSpPr>
          <p:cNvPr id="11" name="Header Placeholder 10"/>
          <p:cNvSpPr>
            <a:spLocks noGrp="1"/>
          </p:cNvSpPr>
          <p:nvPr>
            <p:ph type="hdr" sz="quarter" idx="13"/>
          </p:nvPr>
        </p:nvSpPr>
        <p:spPr/>
        <p:txBody>
          <a:bodyPr/>
          <a:lstStyle/>
          <a:p>
            <a:r>
              <a:rPr lang="en-US" dirty="0" smtClean="0"/>
              <a:t>MGX FY11</a:t>
            </a:r>
            <a:endParaRPr lang="en-US" dirty="0"/>
          </a:p>
        </p:txBody>
      </p:sp>
    </p:spTree>
    <p:extLst>
      <p:ext uri="{BB962C8B-B14F-4D97-AF65-F5344CB8AC3E}">
        <p14:creationId xmlns:p14="http://schemas.microsoft.com/office/powerpoint/2010/main" val="1500131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818039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34</a:t>
            </a:fld>
            <a:endParaRPr lang="en-US"/>
          </a:p>
        </p:txBody>
      </p:sp>
    </p:spTree>
    <p:extLst>
      <p:ext uri="{BB962C8B-B14F-4D97-AF65-F5344CB8AC3E}">
        <p14:creationId xmlns:p14="http://schemas.microsoft.com/office/powerpoint/2010/main" val="2462847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35</a:t>
            </a:fld>
            <a:endParaRPr lang="en-US"/>
          </a:p>
        </p:txBody>
      </p:sp>
    </p:spTree>
    <p:extLst>
      <p:ext uri="{BB962C8B-B14F-4D97-AF65-F5344CB8AC3E}">
        <p14:creationId xmlns:p14="http://schemas.microsoft.com/office/powerpoint/2010/main" val="733673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36</a:t>
            </a:fld>
            <a:endParaRPr lang="en-US"/>
          </a:p>
        </p:txBody>
      </p:sp>
    </p:spTree>
    <p:extLst>
      <p:ext uri="{BB962C8B-B14F-4D97-AF65-F5344CB8AC3E}">
        <p14:creationId xmlns:p14="http://schemas.microsoft.com/office/powerpoint/2010/main" val="165788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Build 2012</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AB5D380-8349-4318-B296-00BFA0072BC6}" type="datetime1">
              <a:rPr kumimoji="0" lang="en-US" altLang="ko-K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8357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38</a:t>
            </a:fld>
            <a:endParaRPr lang="en-US" dirty="0">
              <a:solidFill>
                <a:prstClr val="black"/>
              </a:solidFill>
            </a:endParaRPr>
          </a:p>
        </p:txBody>
      </p:sp>
    </p:spTree>
    <p:extLst>
      <p:ext uri="{BB962C8B-B14F-4D97-AF65-F5344CB8AC3E}">
        <p14:creationId xmlns:p14="http://schemas.microsoft.com/office/powerpoint/2010/main" val="4152552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39</a:t>
            </a:fld>
            <a:endParaRPr lang="en-US" dirty="0">
              <a:solidFill>
                <a:prstClr val="black"/>
              </a:solidFill>
            </a:endParaRPr>
          </a:p>
        </p:txBody>
      </p:sp>
    </p:spTree>
    <p:extLst>
      <p:ext uri="{BB962C8B-B14F-4D97-AF65-F5344CB8AC3E}">
        <p14:creationId xmlns:p14="http://schemas.microsoft.com/office/powerpoint/2010/main" val="1159681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4012BB3F-BF8F-4B8A-B19D-DF55BAF48DB8}" type="datetime1">
              <a:rPr lang="en-US" smtClean="0"/>
              <a:t>1/13/2016</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79708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1939838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3182526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43</a:t>
            </a:fld>
            <a:endParaRPr lang="en-US" dirty="0">
              <a:solidFill>
                <a:prstClr val="black"/>
              </a:solidFill>
            </a:endParaRPr>
          </a:p>
        </p:txBody>
      </p:sp>
    </p:spTree>
    <p:extLst>
      <p:ext uri="{BB962C8B-B14F-4D97-AF65-F5344CB8AC3E}">
        <p14:creationId xmlns:p14="http://schemas.microsoft.com/office/powerpoint/2010/main" val="1211729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3797285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3323305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46</a:t>
            </a:fld>
            <a:endParaRPr lang="en-US" dirty="0">
              <a:solidFill>
                <a:prstClr val="black"/>
              </a:solidFill>
            </a:endParaRPr>
          </a:p>
        </p:txBody>
      </p:sp>
    </p:spTree>
    <p:extLst>
      <p:ext uri="{BB962C8B-B14F-4D97-AF65-F5344CB8AC3E}">
        <p14:creationId xmlns:p14="http://schemas.microsoft.com/office/powerpoint/2010/main" val="1681736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2560361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Segoe UI Light"/>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2540236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48</a:t>
            </a:fld>
            <a:endParaRPr lang="en-US" dirty="0">
              <a:solidFill>
                <a:prstClr val="black"/>
              </a:solidFill>
            </a:endParaRPr>
          </a:p>
        </p:txBody>
      </p:sp>
    </p:spTree>
    <p:extLst>
      <p:ext uri="{BB962C8B-B14F-4D97-AF65-F5344CB8AC3E}">
        <p14:creationId xmlns:p14="http://schemas.microsoft.com/office/powerpoint/2010/main" val="392753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r>
              <a:rPr lang="en-US" altLang="ko-KR" b="1" dirty="0" smtClean="0">
                <a:effectLst/>
              </a:rPr>
              <a:t>Language support (Azure Search REST API) – 27</a:t>
            </a:r>
            <a:r>
              <a:rPr lang="ko-KR" altLang="en-US" b="1" smtClean="0">
                <a:effectLst/>
              </a:rPr>
              <a:t>개</a:t>
            </a:r>
            <a:r>
              <a:rPr lang="ko-KR" altLang="en-US" b="1" baseline="0" smtClean="0">
                <a:effectLst/>
              </a:rPr>
              <a:t> 어 지원 </a:t>
            </a:r>
            <a:r>
              <a:rPr lang="en-US" altLang="ko-KR" b="1" baseline="0" dirty="0" smtClean="0">
                <a:effectLst/>
              </a:rPr>
              <a:t>(</a:t>
            </a:r>
            <a:r>
              <a:rPr lang="ko-KR" altLang="en-US" b="1" baseline="0" smtClean="0">
                <a:effectLst/>
              </a:rPr>
              <a:t>한글 포함</a:t>
            </a:r>
            <a:r>
              <a:rPr lang="en-US" altLang="ko-KR" b="1" baseline="0" dirty="0" smtClean="0">
                <a:effectLst/>
              </a:rPr>
              <a:t>)</a:t>
            </a:r>
            <a:endParaRPr lang="en-US" altLang="ko-KR" b="1" dirty="0" smtClean="0">
              <a:effectLst/>
            </a:endParaRPr>
          </a:p>
          <a:p>
            <a:pPr marL="0" marR="0" indent="0" algn="l" defTabSz="914325" rtl="0" eaLnBrk="1" fontAlgn="auto" latinLnBrk="0" hangingPunct="1">
              <a:lnSpc>
                <a:spcPct val="90000"/>
              </a:lnSpc>
              <a:spcBef>
                <a:spcPts val="0"/>
              </a:spcBef>
              <a:spcAft>
                <a:spcPts val="333"/>
              </a:spcAft>
              <a:buClrTx/>
              <a:buSzTx/>
              <a:buFontTx/>
              <a:buNone/>
              <a:tabLst/>
              <a:defRPr/>
            </a:pPr>
            <a:r>
              <a:rPr lang="en-US" dirty="0" smtClean="0"/>
              <a:t>http://msdn.microsoft.com/en-us/library/azure/dn879793.aspx</a:t>
            </a: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49</a:t>
            </a:fld>
            <a:endParaRPr lang="en-US" dirty="0">
              <a:solidFill>
                <a:prstClr val="black"/>
              </a:solidFill>
            </a:endParaRPr>
          </a:p>
        </p:txBody>
      </p:sp>
    </p:spTree>
    <p:extLst>
      <p:ext uri="{BB962C8B-B14F-4D97-AF65-F5344CB8AC3E}">
        <p14:creationId xmlns:p14="http://schemas.microsoft.com/office/powerpoint/2010/main" val="2506583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50</a:t>
            </a:fld>
            <a:endParaRPr lang="en-US" dirty="0">
              <a:solidFill>
                <a:prstClr val="black"/>
              </a:solidFill>
            </a:endParaRPr>
          </a:p>
        </p:txBody>
      </p:sp>
    </p:spTree>
    <p:extLst>
      <p:ext uri="{BB962C8B-B14F-4D97-AF65-F5344CB8AC3E}">
        <p14:creationId xmlns:p14="http://schemas.microsoft.com/office/powerpoint/2010/main" val="2005013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53</a:t>
            </a:fld>
            <a:endParaRPr lang="en-US" dirty="0">
              <a:solidFill>
                <a:prstClr val="black"/>
              </a:solidFill>
            </a:endParaRPr>
          </a:p>
        </p:txBody>
      </p:sp>
    </p:spTree>
    <p:extLst>
      <p:ext uri="{BB962C8B-B14F-4D97-AF65-F5344CB8AC3E}">
        <p14:creationId xmlns:p14="http://schemas.microsoft.com/office/powerpoint/2010/main" val="3619834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54</a:t>
            </a:fld>
            <a:endParaRPr lang="en-US" dirty="0">
              <a:solidFill>
                <a:prstClr val="black"/>
              </a:solidFill>
            </a:endParaRPr>
          </a:p>
        </p:txBody>
      </p:sp>
    </p:spTree>
    <p:extLst>
      <p:ext uri="{BB962C8B-B14F-4D97-AF65-F5344CB8AC3E}">
        <p14:creationId xmlns:p14="http://schemas.microsoft.com/office/powerpoint/2010/main" val="2110928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55</a:t>
            </a:fld>
            <a:endParaRPr lang="en-US" dirty="0">
              <a:solidFill>
                <a:prstClr val="black"/>
              </a:solidFill>
            </a:endParaRPr>
          </a:p>
        </p:txBody>
      </p:sp>
    </p:spTree>
    <p:extLst>
      <p:ext uri="{BB962C8B-B14F-4D97-AF65-F5344CB8AC3E}">
        <p14:creationId xmlns:p14="http://schemas.microsoft.com/office/powerpoint/2010/main" val="1316062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56</a:t>
            </a:fld>
            <a:endParaRPr lang="en-US" dirty="0">
              <a:solidFill>
                <a:prstClr val="black"/>
              </a:solidFill>
            </a:endParaRPr>
          </a:p>
        </p:txBody>
      </p:sp>
    </p:spTree>
    <p:extLst>
      <p:ext uri="{BB962C8B-B14F-4D97-AF65-F5344CB8AC3E}">
        <p14:creationId xmlns:p14="http://schemas.microsoft.com/office/powerpoint/2010/main" val="734221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57</a:t>
            </a:fld>
            <a:endParaRPr lang="en-US" dirty="0">
              <a:solidFill>
                <a:prstClr val="black"/>
              </a:solidFill>
            </a:endParaRPr>
          </a:p>
        </p:txBody>
      </p:sp>
    </p:spTree>
    <p:extLst>
      <p:ext uri="{BB962C8B-B14F-4D97-AF65-F5344CB8AC3E}">
        <p14:creationId xmlns:p14="http://schemas.microsoft.com/office/powerpoint/2010/main" val="2732795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58</a:t>
            </a:fld>
            <a:endParaRPr lang="en-US" dirty="0">
              <a:solidFill>
                <a:prstClr val="black"/>
              </a:solidFill>
            </a:endParaRPr>
          </a:p>
        </p:txBody>
      </p:sp>
    </p:spTree>
    <p:extLst>
      <p:ext uri="{BB962C8B-B14F-4D97-AF65-F5344CB8AC3E}">
        <p14:creationId xmlns:p14="http://schemas.microsoft.com/office/powerpoint/2010/main" val="4150580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59</a:t>
            </a:fld>
            <a:endParaRPr lang="en-US" dirty="0">
              <a:solidFill>
                <a:prstClr val="black"/>
              </a:solidFill>
            </a:endParaRPr>
          </a:p>
        </p:txBody>
      </p:sp>
    </p:spTree>
    <p:extLst>
      <p:ext uri="{BB962C8B-B14F-4D97-AF65-F5344CB8AC3E}">
        <p14:creationId xmlns:p14="http://schemas.microsoft.com/office/powerpoint/2010/main" val="231915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Header Placeholder 3"/>
          <p:cNvSpPr>
            <a:spLocks noGrp="1"/>
          </p:cNvSpPr>
          <p:nvPr>
            <p:ph type="hdr" sz="quarter" idx="10"/>
          </p:nvPr>
        </p:nvSpPr>
        <p:spPr/>
        <p:txBody>
          <a:bodyPr/>
          <a:lstStyle/>
          <a:p>
            <a:r>
              <a:rPr lang="en-US"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5DD9060-9E81-41E1-9D2D-A50033F180CD}" type="datetime1">
              <a:rPr lang="en-US" altLang="ko-KR" smtClean="0"/>
              <a:t>1/13/2016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4225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60</a:t>
            </a:fld>
            <a:endParaRPr lang="en-US" dirty="0">
              <a:solidFill>
                <a:prstClr val="black"/>
              </a:solidFill>
            </a:endParaRPr>
          </a:p>
        </p:txBody>
      </p:sp>
    </p:spTree>
    <p:extLst>
      <p:ext uri="{BB962C8B-B14F-4D97-AF65-F5344CB8AC3E}">
        <p14:creationId xmlns:p14="http://schemas.microsoft.com/office/powerpoint/2010/main" val="1211167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61</a:t>
            </a:fld>
            <a:endParaRPr lang="en-US" dirty="0">
              <a:solidFill>
                <a:prstClr val="black"/>
              </a:solidFill>
            </a:endParaRPr>
          </a:p>
        </p:txBody>
      </p:sp>
    </p:spTree>
    <p:extLst>
      <p:ext uri="{BB962C8B-B14F-4D97-AF65-F5344CB8AC3E}">
        <p14:creationId xmlns:p14="http://schemas.microsoft.com/office/powerpoint/2010/main" val="2657448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62</a:t>
            </a:fld>
            <a:endParaRPr lang="en-US" dirty="0">
              <a:solidFill>
                <a:prstClr val="black"/>
              </a:solidFill>
            </a:endParaRPr>
          </a:p>
        </p:txBody>
      </p:sp>
    </p:spTree>
    <p:extLst>
      <p:ext uri="{BB962C8B-B14F-4D97-AF65-F5344CB8AC3E}">
        <p14:creationId xmlns:p14="http://schemas.microsoft.com/office/powerpoint/2010/main" val="3407101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63</a:t>
            </a:fld>
            <a:endParaRPr lang="en-US" dirty="0">
              <a:solidFill>
                <a:prstClr val="black"/>
              </a:solidFill>
            </a:endParaRPr>
          </a:p>
        </p:txBody>
      </p:sp>
    </p:spTree>
    <p:extLst>
      <p:ext uri="{BB962C8B-B14F-4D97-AF65-F5344CB8AC3E}">
        <p14:creationId xmlns:p14="http://schemas.microsoft.com/office/powerpoint/2010/main" val="2309270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64</a:t>
            </a:fld>
            <a:endParaRPr lang="en-US" dirty="0">
              <a:solidFill>
                <a:prstClr val="black"/>
              </a:solidFill>
            </a:endParaRPr>
          </a:p>
        </p:txBody>
      </p:sp>
    </p:spTree>
    <p:extLst>
      <p:ext uri="{BB962C8B-B14F-4D97-AF65-F5344CB8AC3E}">
        <p14:creationId xmlns:p14="http://schemas.microsoft.com/office/powerpoint/2010/main" val="4221516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25"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1/13/2016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65</a:t>
            </a:fld>
            <a:endParaRPr lang="en-US" dirty="0">
              <a:solidFill>
                <a:prstClr val="black"/>
              </a:solidFill>
            </a:endParaRPr>
          </a:p>
        </p:txBody>
      </p:sp>
    </p:spTree>
    <p:extLst>
      <p:ext uri="{BB962C8B-B14F-4D97-AF65-F5344CB8AC3E}">
        <p14:creationId xmlns:p14="http://schemas.microsoft.com/office/powerpoint/2010/main" val="1996183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Segoe UI Light"/>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42349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ko-KR" dirty="0" smtClean="0"/>
              <a:t>Azure </a:t>
            </a:r>
            <a:r>
              <a:rPr lang="ko-KR" altLang="en-US" smtClean="0"/>
              <a:t>미지원</a:t>
            </a:r>
            <a:endParaRPr lang="en-US" altLang="ko-KR" dirty="0" smtClean="0"/>
          </a:p>
          <a:p>
            <a:pPr marL="0" marR="0" lvl="0" indent="0" algn="l" defTabSz="932742" rtl="0" eaLnBrk="1" fontAlgn="auto" latinLnBrk="0" hangingPunct="1">
              <a:lnSpc>
                <a:spcPct val="90000"/>
              </a:lnSpc>
              <a:spcBef>
                <a:spcPts val="0"/>
              </a:spcBef>
              <a:spcAft>
                <a:spcPts val="340"/>
              </a:spcAft>
              <a:buClrTx/>
              <a:buSzTx/>
              <a:buFontTx/>
              <a:buNone/>
              <a:tabLst/>
              <a:defRPr/>
            </a:pPr>
            <a:r>
              <a:rPr lang="ko-KR" altLang="en-US" dirty="0" smtClean="0"/>
              <a:t>미국</a:t>
            </a:r>
            <a:r>
              <a:rPr lang="en-US" altLang="ko-KR" dirty="0" smtClean="0"/>
              <a:t>: CJIS (Criminal</a:t>
            </a:r>
            <a:r>
              <a:rPr lang="en-US" altLang="ko-KR" baseline="0" dirty="0" smtClean="0"/>
              <a:t> Justice Information System)</a:t>
            </a:r>
            <a:endParaRPr lang="en-US" altLang="ko-KR" dirty="0" smtClean="0"/>
          </a:p>
          <a:p>
            <a:pPr marL="0" marR="0" lvl="0" indent="0" algn="l" defTabSz="932742" rtl="0" eaLnBrk="1" fontAlgn="auto" latinLnBrk="0" hangingPunct="1">
              <a:lnSpc>
                <a:spcPct val="90000"/>
              </a:lnSpc>
              <a:spcBef>
                <a:spcPts val="0"/>
              </a:spcBef>
              <a:spcAft>
                <a:spcPts val="340"/>
              </a:spcAft>
              <a:buClrTx/>
              <a:buSzTx/>
              <a:buFontTx/>
              <a:buNone/>
              <a:tabLst/>
              <a:defRPr/>
            </a:pPr>
            <a:r>
              <a:rPr lang="ko-KR" altLang="en-US" dirty="0" smtClean="0"/>
              <a:t>일본</a:t>
            </a:r>
            <a:r>
              <a:rPr lang="en-US" altLang="ko-KR" dirty="0" smtClean="0"/>
              <a:t>: </a:t>
            </a:r>
            <a:r>
              <a:rPr kumimoji="0" lang="en-US" altLang="ko-KR" sz="900" b="0" i="0" u="none" strike="noStrike" cap="none" normalizeH="0" baseline="0" dirty="0" smtClean="0">
                <a:ln>
                  <a:noFill/>
                </a:ln>
                <a:solidFill>
                  <a:schemeClr val="tx1"/>
                </a:solidFill>
                <a:effectLst/>
                <a:latin typeface="맑은 고딕" panose="020B0503020000020004" pitchFamily="50" charset="-127"/>
                <a:ea typeface="+mn-ea"/>
                <a:sym typeface="Wingdings" panose="05000000000000000000" pitchFamily="2" charset="2"/>
              </a:rPr>
              <a:t>JIS Q 27001 (</a:t>
            </a:r>
            <a:r>
              <a:rPr kumimoji="0" lang="ko-KR" altLang="en-US" sz="900" b="0" i="0" u="none" strike="noStrike" cap="none" normalizeH="0" baseline="0" smtClean="0">
                <a:ln>
                  <a:noFill/>
                </a:ln>
                <a:solidFill>
                  <a:schemeClr val="tx1"/>
                </a:solidFill>
                <a:effectLst/>
                <a:latin typeface="맑은 고딕" panose="020B0503020000020004" pitchFamily="50" charset="-127"/>
                <a:ea typeface="+mn-ea"/>
                <a:sym typeface="Wingdings" panose="05000000000000000000" pitchFamily="2" charset="2"/>
              </a:rPr>
              <a:t>기업정보 보안</a:t>
            </a:r>
            <a:r>
              <a:rPr kumimoji="0" lang="en-US" altLang="ko-KR" sz="900" b="0" i="0" u="none" strike="noStrike" cap="none" normalizeH="0" baseline="0" dirty="0" smtClean="0">
                <a:ln>
                  <a:noFill/>
                </a:ln>
                <a:solidFill>
                  <a:schemeClr val="tx1"/>
                </a:solidFill>
                <a:effectLst/>
                <a:latin typeface="맑은 고딕" panose="020B0503020000020004" pitchFamily="50" charset="-127"/>
                <a:ea typeface="+mn-ea"/>
                <a:sym typeface="Wingdings" panose="05000000000000000000" pitchFamily="2" charset="2"/>
              </a:rPr>
              <a:t>), JIS Q 15001 (</a:t>
            </a:r>
            <a:r>
              <a:rPr kumimoji="0" lang="ko-KR" altLang="en-US" sz="900" b="0" i="0" u="none" strike="noStrike" cap="none" normalizeH="0" baseline="0" smtClean="0">
                <a:ln>
                  <a:noFill/>
                </a:ln>
                <a:solidFill>
                  <a:schemeClr val="tx1"/>
                </a:solidFill>
                <a:effectLst/>
                <a:latin typeface="맑은 고딕" panose="020B0503020000020004" pitchFamily="50" charset="-127"/>
                <a:ea typeface="+mn-ea"/>
                <a:sym typeface="Wingdings" panose="05000000000000000000" pitchFamily="2" charset="2"/>
              </a:rPr>
              <a:t>개인정보 보호</a:t>
            </a:r>
            <a:r>
              <a:rPr kumimoji="0" lang="en-US" altLang="ko-KR" sz="900" b="0" i="0" u="none" strike="noStrike" cap="none" normalizeH="0" baseline="0" dirty="0" smtClean="0">
                <a:ln>
                  <a:noFill/>
                </a:ln>
                <a:solidFill>
                  <a:schemeClr val="tx1"/>
                </a:solidFill>
                <a:effectLst/>
                <a:latin typeface="맑은 고딕" panose="020B0503020000020004" pitchFamily="50" charset="-127"/>
                <a:ea typeface="+mn-ea"/>
                <a:sym typeface="Wingdings" panose="05000000000000000000" pitchFamily="2" charset="2"/>
              </a:rPr>
              <a:t>)</a:t>
            </a: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ko-KR" altLang="en-US" sz="900" b="0" i="0" u="none" strike="noStrike" cap="none" normalizeH="0" baseline="0" dirty="0" smtClean="0">
                <a:ln>
                  <a:noFill/>
                </a:ln>
                <a:solidFill>
                  <a:schemeClr val="tx1"/>
                </a:solidFill>
                <a:effectLst/>
                <a:latin typeface="맑은 고딕" panose="020B0503020000020004" pitchFamily="50" charset="-127"/>
                <a:ea typeface="+mn-ea"/>
                <a:sym typeface="Wingdings" panose="05000000000000000000" pitchFamily="2" charset="2"/>
              </a:rPr>
              <a:t>호주</a:t>
            </a:r>
            <a:r>
              <a:rPr kumimoji="0" lang="en-US" altLang="ko-KR" sz="900" b="0" i="0" u="none" strike="noStrike" cap="none" normalizeH="0" baseline="0" dirty="0" smtClean="0">
                <a:ln>
                  <a:noFill/>
                </a:ln>
                <a:solidFill>
                  <a:schemeClr val="tx1"/>
                </a:solidFill>
                <a:effectLst/>
                <a:latin typeface="맑은 고딕" panose="020B0503020000020004" pitchFamily="50" charset="-127"/>
                <a:ea typeface="+mn-ea"/>
                <a:sym typeface="Wingdings" panose="05000000000000000000" pitchFamily="2" charset="2"/>
              </a:rPr>
              <a:t>: AS 3806 (</a:t>
            </a:r>
            <a:r>
              <a:rPr kumimoji="0" lang="ko-KR" altLang="en-US" sz="900" b="0" i="0" u="none" strike="noStrike" cap="none" normalizeH="0" baseline="0" smtClean="0">
                <a:ln>
                  <a:noFill/>
                </a:ln>
                <a:solidFill>
                  <a:schemeClr val="tx1"/>
                </a:solidFill>
                <a:effectLst/>
                <a:latin typeface="맑은 고딕" panose="020B0503020000020004" pitchFamily="50" charset="-127"/>
                <a:ea typeface="+mn-ea"/>
                <a:sym typeface="Wingdings" panose="05000000000000000000" pitchFamily="2" charset="2"/>
              </a:rPr>
              <a:t>운영감사 표준</a:t>
            </a:r>
            <a:r>
              <a:rPr kumimoji="0" lang="en-US" altLang="ko-KR" sz="900" b="0" i="0" u="none" strike="noStrike" cap="none" normalizeH="0" baseline="0" dirty="0" smtClean="0">
                <a:ln>
                  <a:noFill/>
                </a:ln>
                <a:solidFill>
                  <a:schemeClr val="tx1"/>
                </a:solidFill>
                <a:effectLst/>
                <a:latin typeface="맑은 고딕" panose="020B0503020000020004" pitchFamily="50" charset="-127"/>
                <a:ea typeface="+mn-ea"/>
                <a:sym typeface="Wingdings" panose="05000000000000000000" pitchFamily="2" charset="2"/>
              </a:rPr>
              <a:t>)</a:t>
            </a:r>
          </a:p>
          <a:p>
            <a:r>
              <a:rPr lang="en-US" altLang="ko-KR" dirty="0" smtClean="0"/>
              <a:t>http://infopedia/Pages/TrustworthyCloud-Compliance-glossary.aspx</a:t>
            </a:r>
            <a:endParaRPr lang="ko-KR" altLang="en-US" dirty="0"/>
          </a:p>
        </p:txBody>
      </p:sp>
      <p:sp>
        <p:nvSpPr>
          <p:cNvPr id="4" name="Header Placeholder 3"/>
          <p:cNvSpPr>
            <a:spLocks noGrp="1"/>
          </p:cNvSpPr>
          <p:nvPr>
            <p:ph type="hdr" sz="quarter" idx="10"/>
          </p:nvPr>
        </p:nvSpPr>
        <p:spPr/>
        <p:txBody>
          <a:bodyPr/>
          <a:lstStyle/>
          <a:p>
            <a:r>
              <a:rPr lang="en-US"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67CA488-9B10-4733-A2C1-DC2DAB1FDFC5}" type="datetime1">
              <a:rPr lang="en-US" altLang="ko-KR" smtClean="0"/>
              <a:t>1/13/2016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8431631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Header Placeholder 3"/>
          <p:cNvSpPr>
            <a:spLocks noGrp="1"/>
          </p:cNvSpPr>
          <p:nvPr>
            <p:ph type="hdr" sz="quarter" idx="10"/>
          </p:nvPr>
        </p:nvSpPr>
        <p:spPr/>
        <p:txBody>
          <a:bodyPr/>
          <a:lstStyle/>
          <a:p>
            <a:r>
              <a:rPr lang="en-US" smtClean="0"/>
              <a:t>TechReady 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792183C-6031-4130-86B3-FB06964883A7}" type="datetime1">
              <a:rPr lang="en-US" altLang="ko-KR" smtClean="0"/>
              <a:t>1/13/2016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827685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6125"/>
            <a:ext cx="6624637" cy="3725863"/>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1/13/2016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47556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Segoe UI Light"/>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4270669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6125"/>
            <a:ext cx="6624637" cy="372586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FAE131E3-F4F9-45E8-9391-18CEA7FCBAAF}" type="datetime1">
              <a:rPr lang="en-US" smtClean="0"/>
              <a:t>1/13/2016</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835222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6125"/>
            <a:ext cx="6624637" cy="3725863"/>
          </a:xfrm>
        </p:spPr>
      </p:sp>
      <p:sp>
        <p:nvSpPr>
          <p:cNvPr id="3" name="Notes Placeholder 2"/>
          <p:cNvSpPr>
            <a:spLocks noGrp="1"/>
          </p:cNvSpPr>
          <p:nvPr>
            <p:ph type="body" idx="1"/>
          </p:nvPr>
        </p:nvSpPr>
        <p:spPr/>
        <p:txBody>
          <a:bodyPr/>
          <a:lstStyle/>
          <a:p>
            <a:r>
              <a:rPr lang="en-US" altLang="ko-KR" dirty="0" smtClean="0"/>
              <a:t>Azure</a:t>
            </a:r>
            <a:r>
              <a:rPr lang="en-US" altLang="ko-KR" baseline="0" dirty="0" smtClean="0"/>
              <a:t> Files Service</a:t>
            </a:r>
          </a:p>
          <a:p>
            <a:r>
              <a:rPr lang="en-US" altLang="ko-KR" dirty="0" smtClean="0"/>
              <a:t>http://blogs.msdn.com/b/windowsazurestorage/archive/2014/05/12/introducing-microsoft-azure-file-service.aspx</a:t>
            </a:r>
          </a:p>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FAE131E3-F4F9-45E8-9391-18CEA7FCBAAF}" type="datetime1">
              <a:rPr lang="en-US" smtClean="0"/>
              <a:t>1/13/2016</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762974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6125"/>
            <a:ext cx="6624637" cy="3725863"/>
          </a:xfrm>
        </p:spPr>
      </p:sp>
      <p:sp>
        <p:nvSpPr>
          <p:cNvPr id="3" name="Notes Placeholder 2"/>
          <p:cNvSpPr>
            <a:spLocks noGrp="1"/>
          </p:cNvSpPr>
          <p:nvPr>
            <p:ph type="body" idx="1"/>
          </p:nvPr>
        </p:nvSpPr>
        <p:spPr/>
        <p:txBody>
          <a:bodyPr/>
          <a:lstStyle/>
          <a:p>
            <a:r>
              <a:rPr lang="en-US" altLang="ko-KR" sz="3200" dirty="0" smtClean="0"/>
              <a:t>Storage Account</a:t>
            </a:r>
          </a:p>
          <a:p>
            <a:r>
              <a:rPr lang="en-US" altLang="ko-KR" sz="2000" dirty="0" smtClean="0"/>
              <a:t>Capacity – Up to 500TB</a:t>
            </a:r>
          </a:p>
          <a:p>
            <a:r>
              <a:rPr lang="en-US" altLang="ko-KR" sz="2000" dirty="0" smtClean="0"/>
              <a:t>Objects per second: 20,000 1KB messages</a:t>
            </a:r>
          </a:p>
          <a:p>
            <a:r>
              <a:rPr lang="en-US" altLang="ko-KR" sz="2000" dirty="0" smtClean="0"/>
              <a:t>Scans/Listing considered as the number of objects read by the system and not the number of objects returned</a:t>
            </a:r>
          </a:p>
          <a:p>
            <a:r>
              <a:rPr lang="en-US" altLang="ko-KR" sz="2000" dirty="0" smtClean="0"/>
              <a:t>Bandwidth:			      </a:t>
            </a:r>
          </a:p>
          <a:p>
            <a:pPr lvl="1"/>
            <a:r>
              <a:rPr lang="en-US" altLang="ko-KR" sz="1800" dirty="0" smtClean="0"/>
              <a:t>GRS: Up to 10 </a:t>
            </a:r>
            <a:r>
              <a:rPr lang="en-US" altLang="ko-KR" sz="1800" dirty="0" err="1" smtClean="0"/>
              <a:t>Gbps</a:t>
            </a:r>
            <a:r>
              <a:rPr lang="en-US" altLang="ko-KR" sz="1800" dirty="0" smtClean="0"/>
              <a:t> Ingress/20 </a:t>
            </a:r>
            <a:r>
              <a:rPr lang="en-US" altLang="ko-KR" sz="1800" dirty="0" err="1" smtClean="0"/>
              <a:t>Gbps</a:t>
            </a:r>
            <a:r>
              <a:rPr lang="en-US" altLang="ko-KR" sz="1800" dirty="0" smtClean="0"/>
              <a:t> Egress</a:t>
            </a:r>
          </a:p>
          <a:p>
            <a:pPr lvl="1"/>
            <a:r>
              <a:rPr lang="en-US" altLang="ko-KR" sz="1800" dirty="0" smtClean="0"/>
              <a:t>LRS: Up to 20 </a:t>
            </a:r>
            <a:r>
              <a:rPr lang="en-US" altLang="ko-KR" sz="1800" dirty="0" err="1" smtClean="0"/>
              <a:t>Gbps</a:t>
            </a:r>
            <a:r>
              <a:rPr lang="en-US" altLang="ko-KR" sz="1800" dirty="0" smtClean="0"/>
              <a:t> Ingress/30 </a:t>
            </a:r>
            <a:r>
              <a:rPr lang="en-US" altLang="ko-KR" sz="1800" dirty="0" err="1" smtClean="0"/>
              <a:t>Gbps</a:t>
            </a:r>
            <a:r>
              <a:rPr lang="en-US" altLang="ko-KR" sz="1800" dirty="0" smtClean="0"/>
              <a:t> Egress</a:t>
            </a:r>
          </a:p>
          <a:p>
            <a:r>
              <a:rPr lang="en-US" altLang="ko-KR" sz="3200" dirty="0" smtClean="0"/>
              <a:t>Partition</a:t>
            </a:r>
            <a:r>
              <a:rPr lang="en-US" altLang="ko-KR" sz="4800" dirty="0" smtClean="0"/>
              <a:t>			      </a:t>
            </a:r>
          </a:p>
          <a:p>
            <a:r>
              <a:rPr lang="en-US" altLang="ko-KR" sz="2000" dirty="0" smtClean="0"/>
              <a:t>Table-  Up to 2,000 1KB entities/sec</a:t>
            </a:r>
          </a:p>
          <a:p>
            <a:r>
              <a:rPr lang="en-US" altLang="ko-KR" sz="2000" dirty="0" smtClean="0"/>
              <a:t>Queue - Up to 2,000 1KB messages/sec</a:t>
            </a:r>
          </a:p>
          <a:p>
            <a:r>
              <a:rPr lang="en-US" altLang="ko-KR" sz="2000" dirty="0" smtClean="0"/>
              <a:t>Blob - Up to 60 MB/s, IOPS 500</a:t>
            </a:r>
          </a:p>
          <a:p>
            <a:r>
              <a:rPr lang="en-US" altLang="ko-KR" sz="2000" dirty="0" smtClean="0"/>
              <a:t>File - Up to 60 MB/s, IOPS 1000</a:t>
            </a:r>
          </a:p>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FAE131E3-F4F9-45E8-9391-18CEA7FCBAAF}" type="datetime1">
              <a:rPr lang="en-US" smtClean="0"/>
              <a:t>1/13/2016</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22566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6125"/>
            <a:ext cx="6624637" cy="372586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FAE131E3-F4F9-45E8-9391-18CEA7FCBAAF}" type="datetime1">
              <a:rPr lang="en-US" smtClean="0"/>
              <a:t>1/13/2016</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1004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vmlDrawing" Target="../drawings/vmlDrawing62.vml"/><Relationship Id="rId5" Type="http://schemas.openxmlformats.org/officeDocument/2006/relationships/image" Target="../media/image2.emf"/><Relationship Id="rId4" Type="http://schemas.openxmlformats.org/officeDocument/2006/relationships/oleObject" Target="../embeddings/oleObject62.bin"/></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63.xml"/><Relationship Id="rId1" Type="http://schemas.openxmlformats.org/officeDocument/2006/relationships/vmlDrawing" Target="../drawings/vmlDrawing63.v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emf"/><Relationship Id="rId4" Type="http://schemas.openxmlformats.org/officeDocument/2006/relationships/image" Target="../media/image15.png"/><Relationship Id="rId9" Type="http://schemas.openxmlformats.org/officeDocument/2006/relationships/oleObject" Target="../embeddings/oleObject63.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vmlDrawing" Target="../drawings/vmlDrawing64.vml"/><Relationship Id="rId5" Type="http://schemas.openxmlformats.org/officeDocument/2006/relationships/image" Target="../media/image2.emf"/><Relationship Id="rId4" Type="http://schemas.openxmlformats.org/officeDocument/2006/relationships/oleObject" Target="../embeddings/oleObject64.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vmlDrawing" Target="../drawings/vmlDrawing65.vml"/><Relationship Id="rId6" Type="http://schemas.openxmlformats.org/officeDocument/2006/relationships/image" Target="../media/image20.png"/><Relationship Id="rId5" Type="http://schemas.openxmlformats.org/officeDocument/2006/relationships/image" Target="../media/image2.emf"/><Relationship Id="rId4" Type="http://schemas.openxmlformats.org/officeDocument/2006/relationships/oleObject" Target="../embeddings/oleObject65.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6.xml"/><Relationship Id="rId1" Type="http://schemas.openxmlformats.org/officeDocument/2006/relationships/vmlDrawing" Target="../drawings/vmlDrawing66.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66.bin"/></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7.xml"/><Relationship Id="rId1" Type="http://schemas.openxmlformats.org/officeDocument/2006/relationships/vmlDrawing" Target="../drawings/vmlDrawing67.vml"/><Relationship Id="rId5" Type="http://schemas.openxmlformats.org/officeDocument/2006/relationships/image" Target="../media/image2.emf"/><Relationship Id="rId4" Type="http://schemas.openxmlformats.org/officeDocument/2006/relationships/oleObject" Target="../embeddings/oleObject67.bin"/></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jpe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jpe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7.jpeg"/><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7.jpe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8.jpe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9.jpeg"/><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10.jpeg"/><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11.jpeg"/><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2.jpeg"/><Relationship Id="rId5" Type="http://schemas.openxmlformats.org/officeDocument/2006/relationships/image" Target="../media/image2.emf"/><Relationship Id="rId4" Type="http://schemas.openxmlformats.org/officeDocument/2006/relationships/oleObject" Target="../embeddings/oleObject13.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3.jpeg"/><Relationship Id="rId5" Type="http://schemas.openxmlformats.org/officeDocument/2006/relationships/image" Target="../media/image2.emf"/><Relationship Id="rId4" Type="http://schemas.openxmlformats.org/officeDocument/2006/relationships/oleObject" Target="../embeddings/oleObject14.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2.emf"/><Relationship Id="rId4" Type="http://schemas.openxmlformats.org/officeDocument/2006/relationships/oleObject" Target="../embeddings/oleObject15.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2.emf"/><Relationship Id="rId4" Type="http://schemas.openxmlformats.org/officeDocument/2006/relationships/oleObject" Target="../embeddings/oleObject16.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2.emf"/><Relationship Id="rId4" Type="http://schemas.openxmlformats.org/officeDocument/2006/relationships/oleObject" Target="../embeddings/oleObject17.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2.emf"/><Relationship Id="rId4" Type="http://schemas.openxmlformats.org/officeDocument/2006/relationships/oleObject" Target="../embeddings/oleObject18.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2.emf"/><Relationship Id="rId4" Type="http://schemas.openxmlformats.org/officeDocument/2006/relationships/oleObject" Target="../embeddings/oleObject19.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2.emf"/><Relationship Id="rId4" Type="http://schemas.openxmlformats.org/officeDocument/2006/relationships/oleObject" Target="../embeddings/oleObject20.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21.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2.emf"/><Relationship Id="rId4" Type="http://schemas.openxmlformats.org/officeDocument/2006/relationships/oleObject" Target="../embeddings/oleObject22.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2.emf"/><Relationship Id="rId4" Type="http://schemas.openxmlformats.org/officeDocument/2006/relationships/oleObject" Target="../embeddings/oleObject23.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2.emf"/><Relationship Id="rId4" Type="http://schemas.openxmlformats.org/officeDocument/2006/relationships/oleObject" Target="../embeddings/oleObject24.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2.emf"/><Relationship Id="rId4" Type="http://schemas.openxmlformats.org/officeDocument/2006/relationships/oleObject" Target="../embeddings/oleObject25.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2.emf"/><Relationship Id="rId4" Type="http://schemas.openxmlformats.org/officeDocument/2006/relationships/oleObject" Target="../embeddings/oleObject26.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vmlDrawing" Target="../drawings/vmlDrawing27.v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27.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2.emf"/><Relationship Id="rId4" Type="http://schemas.openxmlformats.org/officeDocument/2006/relationships/oleObject" Target="../embeddings/oleObject28.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2.emf"/><Relationship Id="rId4" Type="http://schemas.openxmlformats.org/officeDocument/2006/relationships/oleObject" Target="../embeddings/oleObject30.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2.emf"/><Relationship Id="rId4" Type="http://schemas.openxmlformats.org/officeDocument/2006/relationships/oleObject" Target="../embeddings/oleObject3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vmlDrawing" Target="../drawings/vmlDrawing32.vml"/><Relationship Id="rId5" Type="http://schemas.openxmlformats.org/officeDocument/2006/relationships/image" Target="../media/image2.emf"/><Relationship Id="rId4" Type="http://schemas.openxmlformats.org/officeDocument/2006/relationships/oleObject" Target="../embeddings/oleObject32.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33.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4.xml"/><Relationship Id="rId1" Type="http://schemas.openxmlformats.org/officeDocument/2006/relationships/vmlDrawing" Target="../drawings/vmlDrawing34.vml"/><Relationship Id="rId5" Type="http://schemas.openxmlformats.org/officeDocument/2006/relationships/image" Target="../media/image2.emf"/><Relationship Id="rId4" Type="http://schemas.openxmlformats.org/officeDocument/2006/relationships/oleObject" Target="../embeddings/oleObject34.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xml"/><Relationship Id="rId1" Type="http://schemas.openxmlformats.org/officeDocument/2006/relationships/vmlDrawing" Target="../drawings/vmlDrawing35.vml"/><Relationship Id="rId5" Type="http://schemas.openxmlformats.org/officeDocument/2006/relationships/image" Target="../media/image2.emf"/><Relationship Id="rId4" Type="http://schemas.openxmlformats.org/officeDocument/2006/relationships/oleObject" Target="../embeddings/oleObject35.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vmlDrawing" Target="../drawings/vmlDrawing36.vml"/><Relationship Id="rId5" Type="http://schemas.openxmlformats.org/officeDocument/2006/relationships/image" Target="../media/image2.emf"/><Relationship Id="rId4" Type="http://schemas.openxmlformats.org/officeDocument/2006/relationships/oleObject" Target="../embeddings/oleObject36.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7.xml"/><Relationship Id="rId1" Type="http://schemas.openxmlformats.org/officeDocument/2006/relationships/vmlDrawing" Target="../drawings/vmlDrawing37.vml"/><Relationship Id="rId5" Type="http://schemas.openxmlformats.org/officeDocument/2006/relationships/image" Target="../media/image2.emf"/><Relationship Id="rId4" Type="http://schemas.openxmlformats.org/officeDocument/2006/relationships/oleObject" Target="../embeddings/oleObject37.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8.xml"/><Relationship Id="rId1" Type="http://schemas.openxmlformats.org/officeDocument/2006/relationships/vmlDrawing" Target="../drawings/vmlDrawing38.vml"/><Relationship Id="rId5" Type="http://schemas.openxmlformats.org/officeDocument/2006/relationships/image" Target="../media/image2.emf"/><Relationship Id="rId4" Type="http://schemas.openxmlformats.org/officeDocument/2006/relationships/oleObject" Target="../embeddings/oleObject38.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vmlDrawing" Target="../drawings/vmlDrawing39.v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39.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0.xml"/><Relationship Id="rId1" Type="http://schemas.openxmlformats.org/officeDocument/2006/relationships/vmlDrawing" Target="../drawings/vmlDrawing40.vml"/><Relationship Id="rId5" Type="http://schemas.openxmlformats.org/officeDocument/2006/relationships/image" Target="../media/image2.emf"/><Relationship Id="rId4" Type="http://schemas.openxmlformats.org/officeDocument/2006/relationships/oleObject" Target="../embeddings/oleObject40.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vmlDrawing" Target="../drawings/vmlDrawing41.vml"/><Relationship Id="rId5" Type="http://schemas.openxmlformats.org/officeDocument/2006/relationships/image" Target="../media/image2.emf"/><Relationship Id="rId4" Type="http://schemas.openxmlformats.org/officeDocument/2006/relationships/oleObject" Target="../embeddings/oleObject41.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vmlDrawing" Target="../drawings/vmlDrawing42.vml"/><Relationship Id="rId5" Type="http://schemas.openxmlformats.org/officeDocument/2006/relationships/image" Target="../media/image2.emf"/><Relationship Id="rId4" Type="http://schemas.openxmlformats.org/officeDocument/2006/relationships/oleObject" Target="../embeddings/oleObject42.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3.xml"/><Relationship Id="rId1" Type="http://schemas.openxmlformats.org/officeDocument/2006/relationships/vmlDrawing" Target="../drawings/vmlDrawing43.vml"/><Relationship Id="rId5" Type="http://schemas.openxmlformats.org/officeDocument/2006/relationships/image" Target="../media/image2.emf"/><Relationship Id="rId4" Type="http://schemas.openxmlformats.org/officeDocument/2006/relationships/oleObject" Target="../embeddings/oleObject43.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vmlDrawing" Target="../drawings/vmlDrawing44.vml"/><Relationship Id="rId5" Type="http://schemas.openxmlformats.org/officeDocument/2006/relationships/image" Target="../media/image2.emf"/><Relationship Id="rId4" Type="http://schemas.openxmlformats.org/officeDocument/2006/relationships/oleObject" Target="../embeddings/oleObject44.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vmlDrawing" Target="../drawings/vmlDrawing45.v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45.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6.xml"/><Relationship Id="rId1" Type="http://schemas.openxmlformats.org/officeDocument/2006/relationships/vmlDrawing" Target="../drawings/vmlDrawing46.vml"/><Relationship Id="rId5" Type="http://schemas.openxmlformats.org/officeDocument/2006/relationships/image" Target="../media/image2.emf"/><Relationship Id="rId4" Type="http://schemas.openxmlformats.org/officeDocument/2006/relationships/oleObject" Target="../embeddings/oleObject46.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vmlDrawing" Target="../drawings/vmlDrawing47.vml"/><Relationship Id="rId5" Type="http://schemas.openxmlformats.org/officeDocument/2006/relationships/image" Target="../media/image2.emf"/><Relationship Id="rId4" Type="http://schemas.openxmlformats.org/officeDocument/2006/relationships/oleObject" Target="../embeddings/oleObject47.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8.xml"/><Relationship Id="rId1" Type="http://schemas.openxmlformats.org/officeDocument/2006/relationships/vmlDrawing" Target="../drawings/vmlDrawing48.vml"/><Relationship Id="rId5" Type="http://schemas.openxmlformats.org/officeDocument/2006/relationships/image" Target="../media/image2.emf"/><Relationship Id="rId4" Type="http://schemas.openxmlformats.org/officeDocument/2006/relationships/oleObject" Target="../embeddings/oleObject48.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vmlDrawing" Target="../drawings/vmlDrawing49.vml"/><Relationship Id="rId5" Type="http://schemas.openxmlformats.org/officeDocument/2006/relationships/image" Target="../media/image2.emf"/><Relationship Id="rId4" Type="http://schemas.openxmlformats.org/officeDocument/2006/relationships/oleObject" Target="../embeddings/oleObject49.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vmlDrawing" Target="../drawings/vmlDrawing50.vml"/><Relationship Id="rId5" Type="http://schemas.openxmlformats.org/officeDocument/2006/relationships/image" Target="../media/image2.emf"/><Relationship Id="rId4" Type="http://schemas.openxmlformats.org/officeDocument/2006/relationships/oleObject" Target="../embeddings/oleObject50.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51.v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51.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vmlDrawing" Target="../drawings/vmlDrawing52.vml"/><Relationship Id="rId5" Type="http://schemas.openxmlformats.org/officeDocument/2006/relationships/image" Target="../media/image2.emf"/><Relationship Id="rId4" Type="http://schemas.openxmlformats.org/officeDocument/2006/relationships/oleObject" Target="../embeddings/oleObject52.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vmlDrawing" Target="../drawings/vmlDrawing53.vml"/><Relationship Id="rId5" Type="http://schemas.openxmlformats.org/officeDocument/2006/relationships/image" Target="../media/image2.emf"/><Relationship Id="rId4" Type="http://schemas.openxmlformats.org/officeDocument/2006/relationships/oleObject" Target="../embeddings/oleObject53.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vmlDrawing" Target="../drawings/vmlDrawing54.vml"/><Relationship Id="rId5" Type="http://schemas.openxmlformats.org/officeDocument/2006/relationships/image" Target="../media/image2.emf"/><Relationship Id="rId4" Type="http://schemas.openxmlformats.org/officeDocument/2006/relationships/oleObject" Target="../embeddings/oleObject54.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5.xml"/><Relationship Id="rId1" Type="http://schemas.openxmlformats.org/officeDocument/2006/relationships/vmlDrawing" Target="../drawings/vmlDrawing55.vml"/><Relationship Id="rId5" Type="http://schemas.openxmlformats.org/officeDocument/2006/relationships/image" Target="../media/image2.emf"/><Relationship Id="rId4" Type="http://schemas.openxmlformats.org/officeDocument/2006/relationships/oleObject" Target="../embeddings/oleObject55.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6.xml"/><Relationship Id="rId1" Type="http://schemas.openxmlformats.org/officeDocument/2006/relationships/vmlDrawing" Target="../drawings/vmlDrawing56.vml"/><Relationship Id="rId5" Type="http://schemas.openxmlformats.org/officeDocument/2006/relationships/image" Target="../media/image2.emf"/><Relationship Id="rId4" Type="http://schemas.openxmlformats.org/officeDocument/2006/relationships/oleObject" Target="../embeddings/oleObject56.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vmlDrawing" Target="../drawings/vmlDrawing57.v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57.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vmlDrawing" Target="../drawings/vmlDrawing58.vml"/><Relationship Id="rId5" Type="http://schemas.openxmlformats.org/officeDocument/2006/relationships/image" Target="../media/image2.emf"/><Relationship Id="rId4" Type="http://schemas.openxmlformats.org/officeDocument/2006/relationships/oleObject" Target="../embeddings/oleObject58.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vmlDrawing" Target="../drawings/vmlDrawing59.vml"/><Relationship Id="rId5" Type="http://schemas.openxmlformats.org/officeDocument/2006/relationships/image" Target="../media/image2.emf"/><Relationship Id="rId4" Type="http://schemas.openxmlformats.org/officeDocument/2006/relationships/oleObject" Target="../embeddings/oleObject59.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0.xml"/><Relationship Id="rId1" Type="http://schemas.openxmlformats.org/officeDocument/2006/relationships/vmlDrawing" Target="../drawings/vmlDrawing60.vml"/><Relationship Id="rId5" Type="http://schemas.openxmlformats.org/officeDocument/2006/relationships/image" Target="../media/image2.emf"/><Relationship Id="rId4" Type="http://schemas.openxmlformats.org/officeDocument/2006/relationships/oleObject" Target="../embeddings/oleObject60.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vmlDrawing" Target="../drawings/vmlDrawing61.vml"/><Relationship Id="rId5" Type="http://schemas.openxmlformats.org/officeDocument/2006/relationships/image" Target="../media/image2.emf"/><Relationship Id="rId4" Type="http://schemas.openxmlformats.org/officeDocument/2006/relationships/oleObject" Target="../embeddings/oleObject6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436475" cy="6994525"/>
          </a:xfrm>
          <a:prstGeom prst="rect">
            <a:avLst/>
          </a:prstGeom>
        </p:spPr>
        <p:txBody>
          <a:bodyPr vert="horz"/>
          <a:lstStyle>
            <a:lvl1pPr>
              <a:buFontTx/>
              <a:buNone/>
              <a:defRPr sz="1904">
                <a:solidFill>
                  <a:srgbClr val="000000"/>
                </a:solidFill>
                <a:latin typeface="+mn-lt"/>
              </a:defRPr>
            </a:lvl1pPr>
          </a:lstStyle>
          <a:p>
            <a:r>
              <a:rPr lang="en-US" dirty="0" smtClean="0"/>
              <a:t>Drag picture to placeholder or click icon to add</a:t>
            </a:r>
            <a:endParaRPr lang="en-US" dirty="0"/>
          </a:p>
        </p:txBody>
      </p:sp>
      <p:sp>
        <p:nvSpPr>
          <p:cNvPr id="17" name="Title 16"/>
          <p:cNvSpPr>
            <a:spLocks noGrp="1"/>
          </p:cNvSpPr>
          <p:nvPr>
            <p:ph type="title" hasCustomPrompt="1"/>
          </p:nvPr>
        </p:nvSpPr>
        <p:spPr>
          <a:xfrm>
            <a:off x="0" y="1243471"/>
            <a:ext cx="4974590" cy="2486942"/>
          </a:xfrm>
          <a:prstGeom prst="rect">
            <a:avLst/>
          </a:prstGeom>
          <a:solidFill>
            <a:schemeClr val="accent1">
              <a:alpha val="94000"/>
            </a:schemeClr>
          </a:solidFill>
        </p:spPr>
        <p:txBody>
          <a:bodyPr vert="horz" lIns="182880" tIns="137160">
            <a:normAutofit/>
          </a:bodyPr>
          <a:lstStyle>
            <a:lvl1pPr algn="l">
              <a:defRPr sz="408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bg2">
              <a:alpha val="89000"/>
            </a:schemeClr>
          </a:solidFill>
        </p:spPr>
        <p:txBody>
          <a:bodyPr vert="horz" lIns="182880" tIns="137160">
            <a:normAutofit/>
          </a:bodyPr>
          <a:lstStyle>
            <a:lvl1pPr marL="0" indent="0">
              <a:lnSpc>
                <a:spcPct val="100000"/>
              </a:lnSpc>
              <a:buFontTx/>
              <a:buNone/>
              <a:defRPr sz="1904" baseline="0">
                <a:solidFill>
                  <a:schemeClr val="tx1"/>
                </a:solidFill>
                <a:latin typeface="+mn-lt"/>
              </a:defRPr>
            </a:lvl1pPr>
            <a:lvl2pPr marL="0" indent="0">
              <a:buFontTx/>
              <a:buNone/>
              <a:defRPr sz="1904" baseline="0">
                <a:latin typeface="Segoe Pro Light"/>
              </a:defRPr>
            </a:lvl2pPr>
            <a:lvl3pPr marL="0" indent="0">
              <a:buFontTx/>
              <a:buNone/>
              <a:defRPr sz="1904" baseline="0">
                <a:latin typeface="Segoe Pro Light"/>
              </a:defRPr>
            </a:lvl3pPr>
            <a:lvl4pPr marL="0" indent="0">
              <a:buFontTx/>
              <a:buNone/>
              <a:defRPr sz="1904" baseline="0">
                <a:latin typeface="Segoe Pro Light"/>
              </a:defRPr>
            </a:lvl4pPr>
            <a:lvl5pPr marL="0" indent="0">
              <a:buFontTx/>
              <a:buNone/>
              <a:defRPr sz="1904" baseline="0">
                <a:latin typeface="Segoe Pro Light"/>
              </a:defRPr>
            </a:lvl5pPr>
          </a:lstStyle>
          <a:p>
            <a:pPr lvl="0"/>
            <a:r>
              <a:rPr lang="en-US" dirty="0" smtClean="0"/>
              <a:t>Click to edit slide content</a:t>
            </a:r>
          </a:p>
        </p:txBody>
      </p:sp>
      <p:sp>
        <p:nvSpPr>
          <p:cNvPr id="3" name="Picture Placeholder 2"/>
          <p:cNvSpPr>
            <a:spLocks noGrp="1"/>
          </p:cNvSpPr>
          <p:nvPr>
            <p:ph type="pic" sz="quarter" idx="17"/>
          </p:nvPr>
        </p:nvSpPr>
        <p:spPr>
          <a:xfrm>
            <a:off x="103637" y="24870"/>
            <a:ext cx="1554559" cy="570960"/>
          </a:xfrm>
        </p:spPr>
        <p:txBody>
          <a:bodyPr/>
          <a:lstStyle/>
          <a:p>
            <a:endParaRPr lang="en-US"/>
          </a:p>
        </p:txBody>
      </p:sp>
    </p:spTree>
    <p:extLst>
      <p:ext uri="{BB962C8B-B14F-4D97-AF65-F5344CB8AC3E}">
        <p14:creationId xmlns:p14="http://schemas.microsoft.com/office/powerpoint/2010/main" val="246408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marL="0" indent="0">
              <a:buNone/>
              <a:defRPr>
                <a:solidFill>
                  <a:srgbClr val="3F3F3F"/>
                </a:solidFill>
              </a:defRPr>
            </a:lvl1p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defRPr>
            </a:lvl1pPr>
          </a:lstStyle>
          <a:p>
            <a:pPr defTabSz="621716"/>
            <a:fld id="{74A398B2-5A34-1A4A-811E-F4027282568C}" type="slidenum">
              <a:rPr lang="en-US" smtClean="0">
                <a:solidFill>
                  <a:srgbClr val="000000">
                    <a:lumMod val="75000"/>
                    <a:lumOff val="25000"/>
                  </a:srgbClr>
                </a:solidFill>
              </a:rPr>
              <a:pPr defTabSz="621716"/>
              <a:t>‹#›</a:t>
            </a:fld>
            <a:endParaRPr lang="en-US">
              <a:solidFill>
                <a:srgbClr val="000000">
                  <a:lumMod val="75000"/>
                  <a:lumOff val="25000"/>
                </a:srgbClr>
              </a:solidFill>
            </a:endParaRPr>
          </a:p>
        </p:txBody>
      </p:sp>
    </p:spTree>
    <p:extLst>
      <p:ext uri="{BB962C8B-B14F-4D97-AF65-F5344CB8AC3E}">
        <p14:creationId xmlns:p14="http://schemas.microsoft.com/office/powerpoint/2010/main" val="10691278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8 Categories">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068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Placeholder 4"/>
          <p:cNvSpPr>
            <a:spLocks noGrp="1"/>
          </p:cNvSpPr>
          <p:nvPr>
            <p:ph type="body" sz="quarter" idx="10"/>
          </p:nvPr>
        </p:nvSpPr>
        <p:spPr>
          <a:xfrm>
            <a:off x="521209" y="375658"/>
            <a:ext cx="6400613" cy="457195"/>
          </a:xfr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549016" y="1091909"/>
            <a:ext cx="2743200" cy="2743200"/>
          </a:xfrm>
          <a:solidFill>
            <a:schemeClr val="accent6">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6">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6">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6">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549016" y="3954456"/>
            <a:ext cx="2743200" cy="2560671"/>
          </a:xfrm>
          <a:solidFill>
            <a:schemeClr val="accent6">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6">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6">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6">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274639" y="6711696"/>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44"/>
          </p:nvPr>
        </p:nvSpPr>
        <p:spPr>
          <a:xfrm>
            <a:off x="11595101" y="6711696"/>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3607883809"/>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278609" y="296864"/>
            <a:ext cx="11887200" cy="6247693"/>
            <a:chOff x="274638" y="297107"/>
            <a:chExt cx="11887200" cy="6247693"/>
          </a:xfrm>
        </p:grpSpPr>
        <p:pic>
          <p:nvPicPr>
            <p:cNvPr id="9" name="Picture 8"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10" name="Picture 9"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11" name="Picture 10"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12" name="Picture 11"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13" name="Picture 12"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14" name="Picture 13"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5" name="Picture 14" descr="NewGridTile_8x8.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6" name="Picture 15"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1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8799">
                <a:solidFill>
                  <a:schemeClr val="bg1"/>
                </a:solidFill>
              </a:defRPr>
            </a:lvl1pPr>
          </a:lstStyle>
          <a:p>
            <a:r>
              <a:rPr lang="en-US" dirty="0" smtClean="0"/>
              <a:t>Title</a:t>
            </a:r>
            <a:endParaRPr lang="en-US" dirty="0"/>
          </a:p>
        </p:txBody>
      </p:sp>
    </p:spTree>
    <p:extLst>
      <p:ext uri="{BB962C8B-B14F-4D97-AF65-F5344CB8AC3E}">
        <p14:creationId xmlns:p14="http://schemas.microsoft.com/office/powerpoint/2010/main" val="810056977"/>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273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ctrTitle" hasCustomPrompt="1"/>
          </p:nvPr>
        </p:nvSpPr>
        <p:spPr>
          <a:xfrm>
            <a:off x="585217" y="2142637"/>
            <a:ext cx="11228387" cy="1720381"/>
          </a:xfrm>
        </p:spPr>
        <p:txBody>
          <a:bodyPr/>
          <a:lstStyle>
            <a:lvl1pPr>
              <a:defRPr sz="8799">
                <a:solidFill>
                  <a:schemeClr val="bg1"/>
                </a:solidFill>
              </a:defRPr>
            </a:lvl1pPr>
          </a:lstStyle>
          <a:p>
            <a:r>
              <a:rPr lang="en-US" dirty="0" smtClean="0"/>
              <a:t>Title</a:t>
            </a:r>
            <a:endParaRPr lang="en-US" dirty="0"/>
          </a:p>
        </p:txBody>
      </p:sp>
    </p:spTree>
    <p:extLst>
      <p:ext uri="{BB962C8B-B14F-4D97-AF65-F5344CB8AC3E}">
        <p14:creationId xmlns:p14="http://schemas.microsoft.com/office/powerpoint/2010/main" val="3377336706"/>
      </p:ext>
    </p:extLst>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376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274639" y="2674312"/>
            <a:ext cx="11228387" cy="1737340"/>
          </a:xfrm>
        </p:spPr>
        <p:txBody>
          <a:bodyPr anchor="ctr"/>
          <a:lstStyle>
            <a:lvl1pPr>
              <a:defRPr sz="5999">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441" y="492476"/>
            <a:ext cx="1250445" cy="266701"/>
          </a:xfrm>
          <a:prstGeom prst="rect">
            <a:avLst/>
          </a:prstGeom>
        </p:spPr>
      </p:pic>
    </p:spTree>
    <p:extLst>
      <p:ext uri="{BB962C8B-B14F-4D97-AF65-F5344CB8AC3E}">
        <p14:creationId xmlns:p14="http://schemas.microsoft.com/office/powerpoint/2010/main" val="366739293"/>
      </p:ext>
    </p:extLst>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478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5345" y="2698812"/>
            <a:ext cx="4223512" cy="1553592"/>
          </a:xfrm>
          <a:prstGeom prst="rect">
            <a:avLst/>
          </a:prstGeom>
        </p:spPr>
      </p:pic>
    </p:spTree>
    <p:extLst>
      <p:ext uri="{BB962C8B-B14F-4D97-AF65-F5344CB8AC3E}">
        <p14:creationId xmlns:p14="http://schemas.microsoft.com/office/powerpoint/2010/main" val="3404669299"/>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15" name="Rectangle 14"/>
          <p:cNvSpPr/>
          <p:nvPr userDrawn="1"/>
        </p:nvSpPr>
        <p:spPr bwMode="auto">
          <a:xfrm>
            <a:off x="0" y="6528223"/>
            <a:ext cx="12436475" cy="466302"/>
          </a:xfrm>
          <a:prstGeom prst="rect">
            <a:avLst/>
          </a:prstGeom>
          <a:gradFill>
            <a:gsLst>
              <a:gs pos="0">
                <a:srgbClr val="606060"/>
              </a:gs>
              <a:gs pos="100000">
                <a:srgbClr val="949699"/>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496597" y="280105"/>
            <a:ext cx="11566355" cy="419378"/>
          </a:xfrm>
        </p:spPr>
        <p:txBody>
          <a:bodyPr/>
          <a:lstStyle>
            <a:lvl1pPr algn="l" defTabSz="932380" rtl="0" eaLnBrk="1" latinLnBrk="0" hangingPunct="1">
              <a:lnSpc>
                <a:spcPct val="90000"/>
              </a:lnSpc>
              <a:spcBef>
                <a:spcPct val="0"/>
              </a:spcBef>
              <a:buNone/>
              <a:defRPr lang="en-US" sz="2040" b="1" i="0" kern="1200" cap="none" spc="-102" baseline="0" dirty="0" smtClean="0">
                <a:ln w="3175">
                  <a:noFill/>
                </a:ln>
                <a:solidFill>
                  <a:schemeClr val="tx1"/>
                </a:solidFill>
                <a:effectLst/>
                <a:latin typeface="맑은 고딕" pitchFamily="50" charset="-127"/>
                <a:ea typeface="맑은 고딕" pitchFamily="50" charset="-127"/>
                <a:cs typeface="Verdana" pitchFamily="34" charset="0"/>
              </a:defRPr>
            </a:lvl1pPr>
          </a:lstStyle>
          <a:p>
            <a:r>
              <a:rPr lang="en-US" dirty="0" smtClean="0"/>
              <a:t>Click to edit Master title style</a:t>
            </a:r>
            <a:endParaRPr lang="en-US" dirty="0"/>
          </a:p>
        </p:txBody>
      </p:sp>
      <p:sp>
        <p:nvSpPr>
          <p:cNvPr id="6" name="Text Placeholder 2"/>
          <p:cNvSpPr>
            <a:spLocks noGrp="1"/>
          </p:cNvSpPr>
          <p:nvPr>
            <p:ph type="body" idx="14"/>
          </p:nvPr>
        </p:nvSpPr>
        <p:spPr>
          <a:xfrm>
            <a:off x="496597" y="792742"/>
            <a:ext cx="11566355" cy="609805"/>
          </a:xfrm>
        </p:spPr>
        <p:txBody>
          <a:bodyPr anchor="t">
            <a:noAutofit/>
          </a:bodyPr>
          <a:lstStyle>
            <a:lvl1pPr marL="0" indent="0">
              <a:buNone/>
              <a:tabLst>
                <a:tab pos="641037" algn="l"/>
              </a:tabLst>
              <a:defRPr lang="en-US" sz="1428" b="1" kern="1200" dirty="0" smtClean="0">
                <a:solidFill>
                  <a:schemeClr val="tx1"/>
                </a:solidFill>
                <a:latin typeface="맑은 고딕" pitchFamily="50" charset="-127"/>
                <a:ea typeface="맑은 고딕" pitchFamily="50" charset="-127"/>
                <a:cs typeface="Verdana" pitchFamily="34" charset="0"/>
              </a:defRPr>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marL="0" lvl="0" indent="0" algn="l" defTabSz="932380" rtl="0" eaLnBrk="1" latinLnBrk="0" hangingPunct="1">
              <a:lnSpc>
                <a:spcPct val="100000"/>
              </a:lnSpc>
              <a:spcBef>
                <a:spcPts val="612"/>
              </a:spcBef>
              <a:buSzPct val="85000"/>
              <a:buFont typeface="Wingdings" pitchFamily="2" charset="2"/>
              <a:buNone/>
              <a:tabLst>
                <a:tab pos="641037" algn="l"/>
              </a:tabLst>
            </a:pPr>
            <a:r>
              <a:rPr lang="en-US" dirty="0" smtClean="0"/>
              <a:t>Click to edit Master text styles</a:t>
            </a:r>
          </a:p>
        </p:txBody>
      </p:sp>
      <p:sp>
        <p:nvSpPr>
          <p:cNvPr id="8" name="Content Placeholder 2"/>
          <p:cNvSpPr>
            <a:spLocks noGrp="1"/>
          </p:cNvSpPr>
          <p:nvPr>
            <p:ph idx="1"/>
          </p:nvPr>
        </p:nvSpPr>
        <p:spPr>
          <a:xfrm>
            <a:off x="496597" y="1538818"/>
            <a:ext cx="11566355" cy="4756256"/>
          </a:xfrm>
        </p:spPr>
        <p:txBody>
          <a:bodyPr>
            <a:noAutofit/>
          </a:bodyPr>
          <a:lstStyle>
            <a:lvl1pPr>
              <a:buClr>
                <a:schemeClr val="accent1"/>
              </a:buClr>
              <a:defRPr>
                <a:solidFill>
                  <a:schemeClr val="tx1"/>
                </a:solidFill>
                <a:latin typeface="맑은 고딕" pitchFamily="50" charset="-127"/>
                <a:ea typeface="맑은 고딕" pitchFamily="50" charset="-127"/>
              </a:defRPr>
            </a:lvl1pPr>
            <a:lvl2pPr>
              <a:buClr>
                <a:schemeClr val="accent1"/>
              </a:buClr>
              <a:defRPr>
                <a:solidFill>
                  <a:schemeClr val="tx1"/>
                </a:solidFill>
                <a:latin typeface="맑은 고딕" pitchFamily="50" charset="-127"/>
                <a:ea typeface="맑은 고딕" pitchFamily="50" charset="-127"/>
              </a:defRPr>
            </a:lvl2pPr>
            <a:lvl3pPr>
              <a:buClr>
                <a:schemeClr val="accent1"/>
              </a:buClr>
              <a:defRPr>
                <a:solidFill>
                  <a:schemeClr val="tx1"/>
                </a:solidFill>
                <a:latin typeface="맑은 고딕" pitchFamily="50" charset="-127"/>
                <a:ea typeface="맑은 고딕" pitchFamily="50" charset="-127"/>
              </a:defRPr>
            </a:lvl3pPr>
            <a:lvl4pPr>
              <a:buClr>
                <a:schemeClr val="accent1"/>
              </a:buClr>
              <a:defRPr>
                <a:solidFill>
                  <a:schemeClr val="tx1"/>
                </a:solidFill>
                <a:latin typeface="맑은 고딕" pitchFamily="50" charset="-127"/>
                <a:ea typeface="맑은 고딕" pitchFamily="50" charset="-127"/>
              </a:defRPr>
            </a:lvl4pPr>
            <a:lvl5pPr>
              <a:buClr>
                <a:schemeClr val="accent1"/>
              </a:buClr>
              <a:defRPr>
                <a:solidFill>
                  <a:schemeClr val="tx1"/>
                </a:solidFill>
                <a:latin typeface="맑은 고딕" pitchFamily="50" charset="-127"/>
                <a:ea typeface="맑은 고딕" pitchFamily="50" charset="-127"/>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descr="services_footer_white_2.jpg"/>
          <p:cNvPicPr>
            <a:picLocks noChangeAspect="1"/>
          </p:cNvPicPr>
          <p:nvPr userDrawn="1"/>
        </p:nvPicPr>
        <p:blipFill>
          <a:blip r:embed="rId2" cstate="print"/>
          <a:stretch>
            <a:fillRect/>
          </a:stretch>
        </p:blipFill>
        <p:spPr>
          <a:xfrm>
            <a:off x="9877670" y="6596228"/>
            <a:ext cx="2012551" cy="320581"/>
          </a:xfrm>
          <a:prstGeom prst="rect">
            <a:avLst/>
          </a:prstGeom>
        </p:spPr>
      </p:pic>
      <p:sp>
        <p:nvSpPr>
          <p:cNvPr id="12" name="TextBox 11"/>
          <p:cNvSpPr txBox="1"/>
          <p:nvPr userDrawn="1"/>
        </p:nvSpPr>
        <p:spPr>
          <a:xfrm>
            <a:off x="11268395" y="6295073"/>
            <a:ext cx="621824" cy="238240"/>
          </a:xfrm>
          <a:prstGeom prst="rect">
            <a:avLst/>
          </a:prstGeom>
          <a:noFill/>
        </p:spPr>
        <p:txBody>
          <a:bodyPr wrap="square" rtlCol="0">
            <a:sp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fld id="{0462CC3E-48DD-4274-8616-D549FD7B2C15}" type="slidenum">
              <a:rPr kumimoji="0" lang="en-US" sz="918" b="0" i="0" u="none" strike="noStrike" kern="1200" cap="none" spc="0" normalizeH="0" baseline="0" noProof="0" smtClean="0">
                <a:ln>
                  <a:noFill/>
                </a:ln>
                <a:solidFill>
                  <a:srgbClr val="FFFFFF">
                    <a:lumMod val="50000"/>
                  </a:srgbClr>
                </a:solidFill>
                <a:effectLst/>
                <a:uLnTx/>
                <a:uFillTx/>
                <a:latin typeface="Verdana" pitchFamily="34" charset="0"/>
                <a:ea typeface="Verdana" pitchFamily="34" charset="0"/>
                <a:cs typeface="Verdana" pitchFamily="34" charset="0"/>
              </a:rPr>
              <a:pPr marL="0" marR="0" lvl="0" indent="0" algn="r" defTabSz="932563" rtl="0" eaLnBrk="1" fontAlgn="auto" latinLnBrk="0" hangingPunct="1">
                <a:lnSpc>
                  <a:spcPct val="100000"/>
                </a:lnSpc>
                <a:spcBef>
                  <a:spcPts val="0"/>
                </a:spcBef>
                <a:spcAft>
                  <a:spcPts val="0"/>
                </a:spcAft>
                <a:buClrTx/>
                <a:buSzTx/>
                <a:buFontTx/>
                <a:buNone/>
                <a:tabLst/>
                <a:defRPr/>
              </a:pPr>
              <a:t>‹#›</a:t>
            </a:fld>
            <a:endParaRPr kumimoji="0" lang="en-US" sz="918" b="0" i="0" u="none" strike="noStrike" kern="1200" cap="none" spc="0" normalizeH="0" baseline="0" noProof="0" dirty="0">
              <a:ln>
                <a:noFill/>
              </a:ln>
              <a:solidFill>
                <a:srgbClr val="FFFFFF">
                  <a:lumMod val="50000"/>
                </a:srgbClr>
              </a:solidFill>
              <a:effectLst/>
              <a:uLnTx/>
              <a:uFillTx/>
              <a:latin typeface="Verdana" pitchFamily="34" charset="0"/>
              <a:ea typeface="Verdana" pitchFamily="34" charset="0"/>
              <a:cs typeface="Verdana" pitchFamily="34" charset="0"/>
            </a:endParaRPr>
          </a:p>
        </p:txBody>
      </p:sp>
      <p:pic>
        <p:nvPicPr>
          <p:cNvPr id="16" name="Picture 2" descr="C:\Users\victor.melniciuc\Desktop\==Work\MCS BOM\ppt\JPEGs (ready)\AllUp.png"/>
          <p:cNvPicPr>
            <a:picLocks noChangeAspect="1" noChangeArrowheads="1"/>
          </p:cNvPicPr>
          <p:nvPr userDrawn="1"/>
        </p:nvPicPr>
        <p:blipFill>
          <a:blip r:embed="rId3" cstate="print"/>
          <a:srcRect/>
          <a:stretch>
            <a:fillRect/>
          </a:stretch>
        </p:blipFill>
        <p:spPr bwMode="auto">
          <a:xfrm>
            <a:off x="621826" y="6725320"/>
            <a:ext cx="3109119" cy="85742"/>
          </a:xfrm>
          <a:prstGeom prst="rect">
            <a:avLst/>
          </a:prstGeom>
          <a:noFill/>
        </p:spPr>
      </p:pic>
    </p:spTree>
    <p:extLst>
      <p:ext uri="{BB962C8B-B14F-4D97-AF65-F5344CB8AC3E}">
        <p14:creationId xmlns:p14="http://schemas.microsoft.com/office/powerpoint/2010/main" val="26091823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dirty="0"/>
          </a:p>
        </p:txBody>
      </p:sp>
      <p:sp>
        <p:nvSpPr>
          <p:cNvPr id="3" name="Content Placeholder 2"/>
          <p:cNvSpPr>
            <a:spLocks noGrp="1"/>
          </p:cNvSpPr>
          <p:nvPr>
            <p:ph idx="1"/>
          </p:nvPr>
        </p:nvSpPr>
        <p:spPr/>
        <p:txBody>
          <a:bodyPr>
            <a:normAutofit/>
          </a:bodyPr>
          <a:lstStyle>
            <a:lvl1pPr>
              <a:defRPr sz="1632"/>
            </a:lvl1pPr>
            <a:lvl2pPr marL="461354" indent="-275193">
              <a:defRPr sz="1428"/>
            </a:lvl2pPr>
            <a:lvl3pPr marL="734926" indent="-273575">
              <a:buFont typeface="Arial" panose="020B0604020202020204" pitchFamily="34" charset="0"/>
              <a:buChar char="•"/>
              <a:defRPr sz="1224"/>
            </a:lvl3pPr>
            <a:lvl4pPr marL="1008501" indent="-273575">
              <a:buFont typeface="Wingdings" panose="05000000000000000000" pitchFamily="2" charset="2"/>
              <a:buChar char="ü"/>
              <a:defRPr sz="1122"/>
            </a:lvl4pPr>
            <a:lvl5pPr marL="1084583" indent="-174828">
              <a:buFont typeface="Wingdings" panose="05000000000000000000" pitchFamily="2" charset="2"/>
              <a:buChar char="Ø"/>
              <a:defRPr sz="1122"/>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8" name="Text Placeholder 7"/>
          <p:cNvSpPr>
            <a:spLocks noGrp="1"/>
          </p:cNvSpPr>
          <p:nvPr>
            <p:ph type="body" sz="quarter" idx="10"/>
          </p:nvPr>
        </p:nvSpPr>
        <p:spPr>
          <a:xfrm>
            <a:off x="318682" y="799376"/>
            <a:ext cx="11799106" cy="437752"/>
          </a:xfrm>
        </p:spPr>
        <p:txBody>
          <a:bodyPr vert="horz" lIns="91440" tIns="45720" rIns="91440" bIns="45720" rtlCol="0" anchor="ctr">
            <a:normAutofit/>
          </a:bodyPr>
          <a:lstStyle>
            <a:lvl1pPr marL="0" indent="0">
              <a:buNone/>
              <a:defRPr lang="ko-KR" altLang="en-US" sz="1836" b="0" baseline="0" dirty="0">
                <a:latin typeface="+mn-lt"/>
                <a:ea typeface="+mn-ea"/>
                <a:cs typeface="+mj-cs"/>
              </a:defRPr>
            </a:lvl1pPr>
          </a:lstStyle>
          <a:p>
            <a:pPr lvl="0">
              <a:spcBef>
                <a:spcPct val="0"/>
              </a:spcBef>
            </a:pPr>
            <a:r>
              <a:rPr lang="en-US" altLang="ko-KR" smtClean="0"/>
              <a:t>Click to edit Master text styles</a:t>
            </a:r>
          </a:p>
        </p:txBody>
      </p:sp>
    </p:spTree>
    <p:extLst>
      <p:ext uri="{BB962C8B-B14F-4D97-AF65-F5344CB8AC3E}">
        <p14:creationId xmlns:p14="http://schemas.microsoft.com/office/powerpoint/2010/main" val="18027171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436475" cy="6994525"/>
          </a:xfrm>
          <a:prstGeom prst="rect">
            <a:avLst/>
          </a:prstGeom>
        </p:spPr>
        <p:txBody>
          <a:bodyPr vert="horz"/>
          <a:lstStyle>
            <a:lvl1pPr>
              <a:buFontTx/>
              <a:buNone/>
              <a:defRPr sz="1904">
                <a:solidFill>
                  <a:srgbClr val="000000"/>
                </a:solidFill>
                <a:latin typeface="+mn-lt"/>
              </a:defRPr>
            </a:lvl1pPr>
          </a:lstStyle>
          <a:p>
            <a:r>
              <a:rPr lang="en-US" dirty="0" smtClean="0"/>
              <a:t>Drag picture to placeholder or click icon to add</a:t>
            </a:r>
            <a:endParaRPr lang="en-US" dirty="0"/>
          </a:p>
        </p:txBody>
      </p:sp>
      <p:sp>
        <p:nvSpPr>
          <p:cNvPr id="17" name="Title 16"/>
          <p:cNvSpPr>
            <a:spLocks noGrp="1"/>
          </p:cNvSpPr>
          <p:nvPr>
            <p:ph type="title" hasCustomPrompt="1"/>
          </p:nvPr>
        </p:nvSpPr>
        <p:spPr>
          <a:xfrm>
            <a:off x="0" y="1243471"/>
            <a:ext cx="4974590" cy="2486942"/>
          </a:xfrm>
          <a:prstGeom prst="rect">
            <a:avLst/>
          </a:prstGeom>
          <a:solidFill>
            <a:schemeClr val="accent1">
              <a:alpha val="94000"/>
            </a:schemeClr>
          </a:solidFill>
        </p:spPr>
        <p:txBody>
          <a:bodyPr vert="horz" lIns="182880" tIns="137160">
            <a:normAutofit/>
          </a:bodyPr>
          <a:lstStyle>
            <a:lvl1pPr algn="l">
              <a:defRPr sz="408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bg2">
              <a:alpha val="89000"/>
            </a:schemeClr>
          </a:solidFill>
        </p:spPr>
        <p:txBody>
          <a:bodyPr vert="horz" lIns="182880" tIns="137160">
            <a:normAutofit/>
          </a:bodyPr>
          <a:lstStyle>
            <a:lvl1pPr marL="0" indent="0">
              <a:lnSpc>
                <a:spcPct val="100000"/>
              </a:lnSpc>
              <a:buFontTx/>
              <a:buNone/>
              <a:defRPr sz="1904" baseline="0">
                <a:solidFill>
                  <a:schemeClr val="tx1"/>
                </a:solidFill>
                <a:latin typeface="+mn-lt"/>
              </a:defRPr>
            </a:lvl1pPr>
            <a:lvl2pPr marL="0" indent="0">
              <a:buFontTx/>
              <a:buNone/>
              <a:defRPr sz="1904" baseline="0">
                <a:latin typeface="Segoe Pro Light"/>
              </a:defRPr>
            </a:lvl2pPr>
            <a:lvl3pPr marL="0" indent="0">
              <a:buFontTx/>
              <a:buNone/>
              <a:defRPr sz="1904" baseline="0">
                <a:latin typeface="Segoe Pro Light"/>
              </a:defRPr>
            </a:lvl3pPr>
            <a:lvl4pPr marL="0" indent="0">
              <a:buFontTx/>
              <a:buNone/>
              <a:defRPr sz="1904" baseline="0">
                <a:latin typeface="Segoe Pro Light"/>
              </a:defRPr>
            </a:lvl4pPr>
            <a:lvl5pPr marL="0" indent="0">
              <a:buFontTx/>
              <a:buNone/>
              <a:defRPr sz="1904" baseline="0">
                <a:latin typeface="Segoe Pro Light"/>
              </a:defRPr>
            </a:lvl5pPr>
          </a:lstStyle>
          <a:p>
            <a:pPr lvl="0"/>
            <a:r>
              <a:rPr lang="en-US" dirty="0" smtClean="0"/>
              <a:t>Click to edit slide content</a:t>
            </a:r>
          </a:p>
        </p:txBody>
      </p:sp>
      <p:sp>
        <p:nvSpPr>
          <p:cNvPr id="3" name="Picture Placeholder 2"/>
          <p:cNvSpPr>
            <a:spLocks noGrp="1"/>
          </p:cNvSpPr>
          <p:nvPr>
            <p:ph type="pic" sz="quarter" idx="17"/>
          </p:nvPr>
        </p:nvSpPr>
        <p:spPr>
          <a:xfrm>
            <a:off x="103637" y="24870"/>
            <a:ext cx="1554559" cy="570960"/>
          </a:xfrm>
        </p:spPr>
        <p:txBody>
          <a:bodyPr/>
          <a:lstStyle/>
          <a:p>
            <a:endParaRPr lang="en-US"/>
          </a:p>
        </p:txBody>
      </p:sp>
    </p:spTree>
    <p:extLst>
      <p:ext uri="{BB962C8B-B14F-4D97-AF65-F5344CB8AC3E}">
        <p14:creationId xmlns:p14="http://schemas.microsoft.com/office/powerpoint/2010/main" val="13214781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color backgroun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43471"/>
            <a:ext cx="4974590" cy="2486942"/>
          </a:xfrm>
          <a:prstGeom prst="rect">
            <a:avLst/>
          </a:prstGeom>
          <a:solidFill>
            <a:schemeClr val="accent1"/>
          </a:solidFill>
        </p:spPr>
        <p:txBody>
          <a:bodyPr vert="horz" lIns="182880" tIns="137160">
            <a:normAutofit/>
          </a:bodyPr>
          <a:lstStyle>
            <a:lvl1pPr algn="l">
              <a:defRPr sz="408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904" baseline="0">
                <a:solidFill>
                  <a:schemeClr val="bg1"/>
                </a:solidFill>
                <a:latin typeface="+mn-lt"/>
              </a:defRPr>
            </a:lvl1pPr>
            <a:lvl2pPr marL="0" indent="0">
              <a:buFontTx/>
              <a:buNone/>
              <a:defRPr sz="1904" baseline="0">
                <a:latin typeface="Segoe Pro Light"/>
              </a:defRPr>
            </a:lvl2pPr>
            <a:lvl3pPr marL="0" indent="0">
              <a:buFontTx/>
              <a:buNone/>
              <a:defRPr sz="1904" baseline="0">
                <a:latin typeface="Segoe Pro Light"/>
              </a:defRPr>
            </a:lvl3pPr>
            <a:lvl4pPr marL="0" indent="0">
              <a:buFontTx/>
              <a:buNone/>
              <a:defRPr sz="1904" baseline="0">
                <a:latin typeface="Segoe Pro Light"/>
              </a:defRPr>
            </a:lvl4pPr>
            <a:lvl5pPr marL="0" indent="0">
              <a:buFontTx/>
              <a:buNone/>
              <a:defRPr sz="1904" baseline="0">
                <a:latin typeface="Segoe Pro Light"/>
              </a:defRPr>
            </a:lvl5pPr>
          </a:lstStyle>
          <a:p>
            <a:pPr lvl="0"/>
            <a:r>
              <a:rPr lang="en-US" dirty="0" smtClean="0"/>
              <a:t>Click to edit slide content</a:t>
            </a:r>
          </a:p>
        </p:txBody>
      </p:sp>
      <p:sp>
        <p:nvSpPr>
          <p:cNvPr id="5" name="Picture Placeholder 2"/>
          <p:cNvSpPr>
            <a:spLocks noGrp="1"/>
          </p:cNvSpPr>
          <p:nvPr>
            <p:ph type="pic" sz="quarter" idx="17"/>
          </p:nvPr>
        </p:nvSpPr>
        <p:spPr>
          <a:xfrm>
            <a:off x="103637" y="24870"/>
            <a:ext cx="1554559" cy="570960"/>
          </a:xfrm>
        </p:spPr>
        <p:txBody>
          <a:bodyPr/>
          <a:lstStyle>
            <a:lvl1pPr marL="0" indent="0">
              <a:buNone/>
              <a:defRPr/>
            </a:lvl1pPr>
          </a:lstStyle>
          <a:p>
            <a:endParaRPr lang="en-US" dirty="0"/>
          </a:p>
        </p:txBody>
      </p:sp>
    </p:spTree>
    <p:extLst>
      <p:ext uri="{BB962C8B-B14F-4D97-AF65-F5344CB8AC3E}">
        <p14:creationId xmlns:p14="http://schemas.microsoft.com/office/powerpoint/2010/main" val="48178755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436475" cy="6994525"/>
          </a:xfrm>
          <a:prstGeom prst="rect">
            <a:avLst/>
          </a:prstGeom>
        </p:spPr>
        <p:txBody>
          <a:bodyPr vert="horz" anchor="ctr"/>
          <a:lstStyle>
            <a:lvl1pPr algn="r">
              <a:buFontTx/>
              <a:buNone/>
              <a:defRPr sz="1904">
                <a:solidFill>
                  <a:srgbClr val="000000"/>
                </a:solidFill>
                <a:latin typeface="+mn-lt"/>
              </a:defRPr>
            </a:lvl1pPr>
          </a:lstStyle>
          <a:p>
            <a:r>
              <a:rPr lang="en-US" dirty="0" smtClean="0"/>
              <a:t>Drag picture to placeholder or click icon to add</a:t>
            </a:r>
            <a:endParaRPr lang="en-US" dirty="0"/>
          </a:p>
        </p:txBody>
      </p:sp>
      <p:sp>
        <p:nvSpPr>
          <p:cNvPr id="17" name="Title 16"/>
          <p:cNvSpPr>
            <a:spLocks noGrp="1"/>
          </p:cNvSpPr>
          <p:nvPr>
            <p:ph type="title" hasCustomPrompt="1"/>
          </p:nvPr>
        </p:nvSpPr>
        <p:spPr>
          <a:xfrm>
            <a:off x="0" y="1243471"/>
            <a:ext cx="4974590" cy="2486942"/>
          </a:xfrm>
          <a:prstGeom prst="rect">
            <a:avLst/>
          </a:prstGeom>
          <a:solidFill>
            <a:schemeClr val="accent1">
              <a:alpha val="94000"/>
            </a:schemeClr>
          </a:solidFill>
        </p:spPr>
        <p:txBody>
          <a:bodyPr vert="horz" lIns="91440" tIns="91440">
            <a:normAutofit/>
          </a:bodyPr>
          <a:lstStyle>
            <a:lvl1pPr algn="l">
              <a:defRPr sz="408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bg2">
              <a:alpha val="89000"/>
            </a:schemeClr>
          </a:solidFill>
        </p:spPr>
        <p:txBody>
          <a:bodyPr vert="horz" lIns="91440" tIns="91440">
            <a:normAutofit/>
          </a:bodyPr>
          <a:lstStyle>
            <a:lvl1pPr marL="0" indent="0">
              <a:lnSpc>
                <a:spcPct val="100000"/>
              </a:lnSpc>
              <a:buFontTx/>
              <a:buNone/>
              <a:defRPr sz="1904" baseline="0">
                <a:solidFill>
                  <a:schemeClr val="tx1"/>
                </a:solidFill>
                <a:latin typeface="+mn-lt"/>
              </a:defRPr>
            </a:lvl1pPr>
            <a:lvl2pPr marL="0" indent="0">
              <a:buFontTx/>
              <a:buNone/>
              <a:defRPr sz="1904" baseline="0">
                <a:latin typeface="Segoe Pro Light"/>
              </a:defRPr>
            </a:lvl2pPr>
            <a:lvl3pPr marL="0" indent="0">
              <a:buFontTx/>
              <a:buNone/>
              <a:defRPr sz="1904" baseline="0">
                <a:latin typeface="Segoe Pro Light"/>
              </a:defRPr>
            </a:lvl3pPr>
            <a:lvl4pPr marL="0" indent="0">
              <a:buFontTx/>
              <a:buNone/>
              <a:defRPr sz="1904" baseline="0">
                <a:latin typeface="Segoe Pro Light"/>
              </a:defRPr>
            </a:lvl4pPr>
            <a:lvl5pPr marL="0" indent="0">
              <a:buFontTx/>
              <a:buNone/>
              <a:defRPr sz="1904" baseline="0">
                <a:latin typeface="Segoe Pro Light"/>
              </a:defRPr>
            </a:lvl5pPr>
          </a:lstStyle>
          <a:p>
            <a:pPr lvl="0"/>
            <a:r>
              <a:rPr lang="en-US" dirty="0" smtClean="0"/>
              <a:t>Click to edit slide content</a:t>
            </a:r>
          </a:p>
        </p:txBody>
      </p:sp>
      <p:sp>
        <p:nvSpPr>
          <p:cNvPr id="3" name="Picture Placeholder 2"/>
          <p:cNvSpPr>
            <a:spLocks noGrp="1"/>
          </p:cNvSpPr>
          <p:nvPr>
            <p:ph type="pic" sz="quarter" idx="17"/>
          </p:nvPr>
        </p:nvSpPr>
        <p:spPr>
          <a:xfrm>
            <a:off x="0" y="0"/>
            <a:ext cx="1243648" cy="1243471"/>
          </a:xfrm>
        </p:spPr>
        <p:txBody>
          <a:bodyPr/>
          <a:lstStyle>
            <a:lvl1pPr marL="0" indent="0">
              <a:buNone/>
              <a:defRPr>
                <a:solidFill>
                  <a:srgbClr val="000000"/>
                </a:solidFill>
              </a:defRPr>
            </a:lvl1pPr>
          </a:lstStyle>
          <a:p>
            <a:endParaRPr lang="en-US" dirty="0"/>
          </a:p>
        </p:txBody>
      </p:sp>
      <p:sp>
        <p:nvSpPr>
          <p:cNvPr id="6" name="Picture Placeholder 2"/>
          <p:cNvSpPr>
            <a:spLocks noGrp="1"/>
          </p:cNvSpPr>
          <p:nvPr>
            <p:ph type="pic" sz="quarter" idx="18"/>
          </p:nvPr>
        </p:nvSpPr>
        <p:spPr>
          <a:xfrm>
            <a:off x="10881916" y="0"/>
            <a:ext cx="1554559" cy="570960"/>
          </a:xfrm>
        </p:spPr>
        <p:txBody>
          <a:bodyPr/>
          <a:lstStyle>
            <a:lvl1pPr marL="0" indent="0">
              <a:buNone/>
              <a:defRPr>
                <a:solidFill>
                  <a:srgbClr val="000000"/>
                </a:solidFill>
              </a:defRPr>
            </a:lvl1pPr>
          </a:lstStyle>
          <a:p>
            <a:endParaRPr lang="en-US" dirty="0"/>
          </a:p>
        </p:txBody>
      </p:sp>
    </p:spTree>
    <p:extLst>
      <p:ext uri="{BB962C8B-B14F-4D97-AF65-F5344CB8AC3E}">
        <p14:creationId xmlns:p14="http://schemas.microsoft.com/office/powerpoint/2010/main" val="2982722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with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pPr defTabSz="621716"/>
            <a:fld id="{74A398B2-5A34-1A4A-811E-F4027282568C}" type="slidenum">
              <a:rPr lang="en-US" smtClean="0">
                <a:solidFill>
                  <a:srgbClr val="FFFFFF"/>
                </a:solidFill>
              </a:rPr>
              <a:pPr defTabSz="621716"/>
              <a:t>‹#›</a:t>
            </a:fld>
            <a:endParaRPr lang="en-US">
              <a:solidFill>
                <a:srgbClr val="FFFFFF"/>
              </a:solidFill>
            </a:endParaRPr>
          </a:p>
        </p:txBody>
      </p:sp>
    </p:spTree>
    <p:extLst>
      <p:ext uri="{BB962C8B-B14F-4D97-AF65-F5344CB8AC3E}">
        <p14:creationId xmlns:p14="http://schemas.microsoft.com/office/powerpoint/2010/main" val="75129986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slide, color backgroun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43471"/>
            <a:ext cx="4974590" cy="2486942"/>
          </a:xfrm>
          <a:prstGeom prst="rect">
            <a:avLst/>
          </a:prstGeom>
          <a:solidFill>
            <a:schemeClr val="accent1"/>
          </a:solidFill>
        </p:spPr>
        <p:txBody>
          <a:bodyPr vert="horz" lIns="91440" tIns="91440">
            <a:normAutofit/>
          </a:bodyPr>
          <a:lstStyle>
            <a:lvl1pPr algn="l">
              <a:defRPr sz="408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accent2">
              <a:alpha val="89000"/>
            </a:schemeClr>
          </a:solidFill>
        </p:spPr>
        <p:txBody>
          <a:bodyPr vert="horz" lIns="91440" tIns="91440">
            <a:normAutofit/>
          </a:bodyPr>
          <a:lstStyle>
            <a:lvl1pPr marL="0" indent="0">
              <a:lnSpc>
                <a:spcPct val="100000"/>
              </a:lnSpc>
              <a:buFontTx/>
              <a:buNone/>
              <a:defRPr sz="1904" baseline="0">
                <a:solidFill>
                  <a:schemeClr val="bg1"/>
                </a:solidFill>
                <a:latin typeface="+mn-lt"/>
              </a:defRPr>
            </a:lvl1pPr>
            <a:lvl2pPr marL="0" indent="0">
              <a:buFontTx/>
              <a:buNone/>
              <a:defRPr sz="1904" baseline="0">
                <a:latin typeface="Segoe Pro Light"/>
              </a:defRPr>
            </a:lvl2pPr>
            <a:lvl3pPr marL="0" indent="0">
              <a:buFontTx/>
              <a:buNone/>
              <a:defRPr sz="1904" baseline="0">
                <a:latin typeface="Segoe Pro Light"/>
              </a:defRPr>
            </a:lvl3pPr>
            <a:lvl4pPr marL="0" indent="0">
              <a:buFontTx/>
              <a:buNone/>
              <a:defRPr sz="1904" baseline="0">
                <a:latin typeface="Segoe Pro Light"/>
              </a:defRPr>
            </a:lvl4pPr>
            <a:lvl5pPr marL="0" indent="0">
              <a:buFontTx/>
              <a:buNone/>
              <a:defRPr sz="1904" baseline="0">
                <a:latin typeface="Segoe Pro Light"/>
              </a:defRPr>
            </a:lvl5pPr>
          </a:lstStyle>
          <a:p>
            <a:pPr lvl="0"/>
            <a:r>
              <a:rPr lang="en-US" dirty="0" smtClean="0"/>
              <a:t>Click to edit slide content</a:t>
            </a:r>
          </a:p>
        </p:txBody>
      </p:sp>
      <p:sp>
        <p:nvSpPr>
          <p:cNvPr id="6" name="Picture Placeholder 2"/>
          <p:cNvSpPr>
            <a:spLocks noGrp="1"/>
          </p:cNvSpPr>
          <p:nvPr>
            <p:ph type="pic" sz="quarter" idx="17"/>
          </p:nvPr>
        </p:nvSpPr>
        <p:spPr>
          <a:xfrm>
            <a:off x="0" y="0"/>
            <a:ext cx="1243648" cy="1243471"/>
          </a:xfrm>
        </p:spPr>
        <p:txBody>
          <a:bodyPr/>
          <a:lstStyle>
            <a:lvl1pPr marL="0" indent="0">
              <a:buNone/>
              <a:defRPr>
                <a:solidFill>
                  <a:srgbClr val="000000"/>
                </a:solidFill>
              </a:defRPr>
            </a:lvl1pPr>
          </a:lstStyle>
          <a:p>
            <a:endParaRPr lang="en-US" dirty="0"/>
          </a:p>
        </p:txBody>
      </p:sp>
      <p:sp>
        <p:nvSpPr>
          <p:cNvPr id="7" name="Picture Placeholder 2"/>
          <p:cNvSpPr>
            <a:spLocks noGrp="1"/>
          </p:cNvSpPr>
          <p:nvPr>
            <p:ph type="pic" sz="quarter" idx="18"/>
          </p:nvPr>
        </p:nvSpPr>
        <p:spPr>
          <a:xfrm>
            <a:off x="10881916" y="0"/>
            <a:ext cx="1554559" cy="570960"/>
          </a:xfrm>
        </p:spPr>
        <p:txBody>
          <a:bodyPr/>
          <a:lstStyle>
            <a:lvl1pPr marL="0" indent="0">
              <a:buNone/>
              <a:defRPr>
                <a:solidFill>
                  <a:srgbClr val="000000"/>
                </a:solidFill>
              </a:defRPr>
            </a:lvl1pPr>
          </a:lstStyle>
          <a:p>
            <a:endParaRPr lang="en-US" dirty="0"/>
          </a:p>
        </p:txBody>
      </p:sp>
    </p:spTree>
    <p:extLst>
      <p:ext uri="{BB962C8B-B14F-4D97-AF65-F5344CB8AC3E}">
        <p14:creationId xmlns:p14="http://schemas.microsoft.com/office/powerpoint/2010/main" val="18007677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rIns="91440">
            <a:normAutofit/>
          </a:bodyPr>
          <a:lstStyle>
            <a:lvl1pPr>
              <a:defRPr sz="2720"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pPr defTabSz="621716"/>
            <a:fld id="{74A398B2-5A34-1A4A-811E-F4027282568C}" type="slidenum">
              <a:rPr lang="en-US" smtClean="0">
                <a:solidFill>
                  <a:srgbClr val="FFFFFF"/>
                </a:solidFill>
              </a:rPr>
              <a:pPr defTabSz="621716"/>
              <a:t>‹#›</a:t>
            </a:fld>
            <a:endParaRPr lang="en-US">
              <a:solidFill>
                <a:srgbClr val="FFFFFF"/>
              </a:solidFill>
            </a:endParaRPr>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lstStyle>
            <a:lvl1pPr marL="470604" indent="-470604">
              <a:spcBef>
                <a:spcPts val="408"/>
              </a:spcBef>
              <a:buFont typeface="Arial" panose="020B0604020202020204" pitchFamily="34" charset="0"/>
              <a:buChar char="•"/>
              <a:defRPr sz="4080" baseline="0">
                <a:solidFill>
                  <a:schemeClr val="tx1"/>
                </a:solidFill>
                <a:latin typeface="Segoe UI Light" pitchFamily="34" charset="0"/>
              </a:defRPr>
            </a:lvl1pPr>
            <a:lvl2pPr marL="1008129" indent="-537525">
              <a:buFont typeface="Arial" panose="020B0604020202020204" pitchFamily="34" charset="0"/>
              <a:buChar char="•"/>
              <a:defRPr sz="4080" baseline="0">
                <a:latin typeface="Segoe UI Light" panose="020B0502040204020203" pitchFamily="34" charset="0"/>
                <a:cs typeface="Segoe UI Light" panose="020B0502040204020203" pitchFamily="34" charset="0"/>
              </a:defRPr>
            </a:lvl2pPr>
            <a:lvl3pPr marL="1558606" indent="-534675">
              <a:buFont typeface="Arial" panose="020B0604020202020204" pitchFamily="34" charset="0"/>
              <a:buChar char="•"/>
              <a:defRPr sz="4080" baseline="0">
                <a:latin typeface="Segoe UI Light" panose="020B0502040204020203" pitchFamily="34" charset="0"/>
                <a:cs typeface="Segoe UI Light" panose="020B0502040204020203" pitchFamily="34" charset="0"/>
              </a:defRPr>
            </a:lvl3pPr>
            <a:lvl4pPr marL="1785273" indent="-621716">
              <a:buFont typeface="Arial" panose="020B0604020202020204" pitchFamily="34" charset="0"/>
              <a:buChar char="•"/>
              <a:defRPr sz="4080" baseline="0">
                <a:latin typeface="Segoe UI Light" panose="020B0502040204020203" pitchFamily="34" charset="0"/>
                <a:cs typeface="Segoe UI Light" panose="020B0502040204020203" pitchFamily="34" charset="0"/>
              </a:defRPr>
            </a:lvl4pPr>
            <a:lvl5pPr marL="2093972" indent="-535366">
              <a:buFont typeface="Arial" panose="020B0604020202020204" pitchFamily="34" charset="0"/>
              <a:buChar char="•"/>
              <a:defRPr sz="4080" baseline="0">
                <a:latin typeface="Segoe UI Light" panose="020B0502040204020203" pitchFamily="34" charset="0"/>
                <a:cs typeface="Segoe UI Light" panose="020B0502040204020203" pitchFamily="34" charset="0"/>
              </a:defRPr>
            </a:lvl5pPr>
            <a:lvl6pPr marL="388572" indent="-388572">
              <a:buFont typeface="Arial" panose="020B0604020202020204" pitchFamily="34" charset="0"/>
              <a:buChar char="•"/>
              <a:defRPr/>
            </a:lvl6pPr>
          </a:lstStyle>
          <a:p>
            <a:pPr lvl="0"/>
            <a:r>
              <a:rPr lang="en-US" dirty="0"/>
              <a:t>Click to edit slide </a:t>
            </a:r>
            <a:r>
              <a:rPr lang="en-US" dirty="0" smtClean="0"/>
              <a:t>content</a:t>
            </a:r>
          </a:p>
          <a:p>
            <a:pPr lvl="1"/>
            <a:r>
              <a:rPr lang="en-US" dirty="0" smtClean="0"/>
              <a:t>Level 2</a:t>
            </a:r>
          </a:p>
          <a:p>
            <a:pPr lvl="2"/>
            <a:r>
              <a:rPr lang="en-US" dirty="0" smtClean="0"/>
              <a:t>Level 3</a:t>
            </a:r>
          </a:p>
          <a:p>
            <a:pPr lvl="4"/>
            <a:r>
              <a:rPr lang="en-US" dirty="0" smtClean="0"/>
              <a:t>Level 4</a:t>
            </a:r>
          </a:p>
          <a:p>
            <a:pPr lvl="5"/>
            <a:endParaRPr lang="en-US" dirty="0"/>
          </a:p>
        </p:txBody>
      </p:sp>
    </p:spTree>
    <p:extLst>
      <p:ext uri="{BB962C8B-B14F-4D97-AF65-F5344CB8AC3E}">
        <p14:creationId xmlns:p14="http://schemas.microsoft.com/office/powerpoint/2010/main" val="27983036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rIns="91440">
            <a:normAutofit/>
          </a:bodyPr>
          <a:lstStyle>
            <a:lvl1pPr>
              <a:defRPr sz="2720"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rgbClr val="3F3F3F"/>
                </a:solidFill>
                <a:latin typeface="+mn-lt"/>
              </a:defRPr>
            </a:lvl1pPr>
          </a:lstStyle>
          <a:p>
            <a:pPr defTabSz="621716"/>
            <a:fld id="{74A398B2-5A34-1A4A-811E-F4027282568C}" type="slidenum">
              <a:rPr lang="en-US" smtClean="0"/>
              <a:pPr defTabSz="621716"/>
              <a:t>‹#›</a:t>
            </a:fld>
            <a:endParaRPr lang="en-US"/>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normAutofit/>
          </a:bodyPr>
          <a:lstStyle>
            <a:lvl1pPr marL="472503" indent="-472503">
              <a:spcBef>
                <a:spcPts val="408"/>
              </a:spcBef>
              <a:buFont typeface="Arial" panose="020B0604020202020204" pitchFamily="34" charset="0"/>
              <a:buChar char="•"/>
              <a:defRPr sz="4080" baseline="0">
                <a:solidFill>
                  <a:schemeClr val="bg1">
                    <a:lumMod val="75000"/>
                    <a:lumOff val="25000"/>
                  </a:schemeClr>
                </a:solidFill>
                <a:latin typeface="Segoe UI Light" pitchFamily="34" charset="0"/>
              </a:defRPr>
            </a:lvl1pPr>
            <a:lvl2pPr marL="1007179" indent="-534675">
              <a:defRPr sz="4080">
                <a:solidFill>
                  <a:schemeClr val="bg1">
                    <a:lumMod val="75000"/>
                    <a:lumOff val="25000"/>
                  </a:schemeClr>
                </a:solidFill>
                <a:latin typeface="Segoe UI Light" panose="020B0502040204020203" pitchFamily="34" charset="0"/>
                <a:cs typeface="Segoe UI Light" panose="020B0502040204020203" pitchFamily="34" charset="0"/>
              </a:defRPr>
            </a:lvl2pPr>
            <a:lvl3pPr marL="1554289" indent="-547110">
              <a:defRPr sz="4080">
                <a:solidFill>
                  <a:schemeClr val="bg1">
                    <a:lumMod val="75000"/>
                    <a:lumOff val="25000"/>
                  </a:schemeClr>
                </a:solidFill>
                <a:latin typeface="Segoe UI Light" panose="020B0502040204020203" pitchFamily="34" charset="0"/>
                <a:cs typeface="Segoe UI Light" panose="020B0502040204020203" pitchFamily="34" charset="0"/>
              </a:defRPr>
            </a:lvl3pPr>
            <a:lvl4pPr>
              <a:defRPr sz="4080">
                <a:solidFill>
                  <a:schemeClr val="bg1">
                    <a:lumMod val="75000"/>
                    <a:lumOff val="25000"/>
                  </a:schemeClr>
                </a:solidFill>
                <a:latin typeface="Segoe UI Light" panose="020B0502040204020203" pitchFamily="34" charset="0"/>
                <a:cs typeface="Segoe UI Light" panose="020B0502040204020203" pitchFamily="34" charset="0"/>
              </a:defRPr>
            </a:lvl4pPr>
            <a:lvl5pPr marL="2088964" indent="-534675">
              <a:defRPr sz="4080">
                <a:solidFill>
                  <a:schemeClr val="bg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slide content</a:t>
            </a:r>
          </a:p>
          <a:p>
            <a:pPr lvl="1"/>
            <a:r>
              <a:rPr lang="en-US" dirty="0" smtClean="0"/>
              <a:t>Level 2</a:t>
            </a:r>
          </a:p>
          <a:p>
            <a:pPr lvl="2"/>
            <a:r>
              <a:rPr lang="en-US" dirty="0" smtClean="0"/>
              <a:t>Level 3</a:t>
            </a:r>
          </a:p>
          <a:p>
            <a:pPr lvl="4"/>
            <a:r>
              <a:rPr lang="en-US" dirty="0" smtClean="0"/>
              <a:t>Level 4</a:t>
            </a:r>
          </a:p>
          <a:p>
            <a:pPr lvl="5"/>
            <a:endParaRPr lang="en-US" dirty="0"/>
          </a:p>
        </p:txBody>
      </p:sp>
    </p:spTree>
    <p:extLst>
      <p:ext uri="{BB962C8B-B14F-4D97-AF65-F5344CB8AC3E}">
        <p14:creationId xmlns:p14="http://schemas.microsoft.com/office/powerpoint/2010/main" val="287668440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rIns="91440">
            <a:normAutofit/>
          </a:bodyPr>
          <a:lstStyle>
            <a:lvl1pPr>
              <a:defRPr sz="2720"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pPr defTabSz="621716"/>
            <a:fld id="{74A398B2-5A34-1A4A-811E-F4027282568C}" type="slidenum">
              <a:rPr lang="en-US" smtClean="0">
                <a:solidFill>
                  <a:srgbClr val="FFFFFF"/>
                </a:solidFill>
              </a:rPr>
              <a:pPr defTabSz="621716"/>
              <a:t>‹#›</a:t>
            </a:fld>
            <a:endParaRPr lang="en-US">
              <a:solidFill>
                <a:srgbClr val="FFFFFF"/>
              </a:solidFill>
            </a:endParaRPr>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388572" indent="-388572">
              <a:spcBef>
                <a:spcPts val="408"/>
              </a:spcBef>
              <a:buFont typeface="Arial" panose="020B0604020202020204" pitchFamily="34" charset="0"/>
              <a:buChar char="•"/>
              <a:defRPr sz="1904" baseline="0">
                <a:solidFill>
                  <a:schemeClr val="tx1"/>
                </a:solidFill>
                <a:latin typeface="+mn-lt"/>
              </a:defRPr>
            </a:lvl1pPr>
            <a:lvl2pPr>
              <a:defRPr/>
            </a:lvl2pPr>
            <a:lvl3pPr>
              <a:defRPr/>
            </a:lvl3pPr>
            <a:lvl4pPr>
              <a:defRPr baseline="0"/>
            </a:lvl4pPr>
            <a:lvl5pPr>
              <a:defRPr baseline="0"/>
            </a:lvl5pPr>
          </a:lstStyle>
          <a:p>
            <a:pPr lvl="0"/>
            <a:r>
              <a:rPr lang="en-US" dirty="0" smtClean="0"/>
              <a:t>Click to </a:t>
            </a:r>
            <a:r>
              <a:rPr lang="en-US" dirty="0"/>
              <a:t>edit </a:t>
            </a:r>
            <a:r>
              <a:rPr lang="en-US" dirty="0" smtClean="0"/>
              <a:t>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46203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rIns="91440">
            <a:normAutofit/>
          </a:bodyPr>
          <a:lstStyle>
            <a:lvl1pPr>
              <a:defRPr sz="2720"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621716"/>
            <a:fld id="{74A398B2-5A34-1A4A-811E-F4027282568C}" type="slidenum">
              <a:rPr lang="en-US" smtClean="0">
                <a:solidFill>
                  <a:srgbClr val="000000">
                    <a:lumMod val="75000"/>
                    <a:lumOff val="25000"/>
                  </a:srgbClr>
                </a:solidFill>
              </a:rPr>
              <a:pPr defTabSz="621716"/>
              <a:t>‹#›</a:t>
            </a:fld>
            <a:endParaRPr lang="en-US">
              <a:solidFill>
                <a:srgbClr val="000000">
                  <a:lumMod val="75000"/>
                  <a:lumOff val="25000"/>
                </a:srgbClr>
              </a:solidFill>
            </a:endParaRPr>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388572" indent="-388572">
              <a:spcBef>
                <a:spcPts val="408"/>
              </a:spcBef>
              <a:buFont typeface="Arial" panose="020B0604020202020204" pitchFamily="34" charset="0"/>
              <a:buChar char="•"/>
              <a:defRPr sz="1904" baseline="0">
                <a:solidFill>
                  <a:schemeClr val="bg1">
                    <a:lumMod val="75000"/>
                    <a:lumOff val="25000"/>
                  </a:schemeClr>
                </a:solidFill>
                <a:latin typeface="+mn-lt"/>
              </a:defRPr>
            </a:lvl1pPr>
            <a:lvl2pPr>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dirty="0"/>
              <a:t>Click to edit slide </a:t>
            </a:r>
            <a:r>
              <a:rPr lang="en-US" dirty="0" smtClean="0"/>
              <a:t>content</a:t>
            </a:r>
          </a:p>
          <a:p>
            <a:pPr lvl="1"/>
            <a:r>
              <a:rPr lang="en-US" dirty="0" smtClean="0"/>
              <a:t>Level 1</a:t>
            </a:r>
          </a:p>
          <a:p>
            <a:pPr lvl="2"/>
            <a:r>
              <a:rPr lang="en-US" dirty="0" smtClean="0"/>
              <a:t>Level 2</a:t>
            </a:r>
          </a:p>
          <a:p>
            <a:pPr lvl="3"/>
            <a:r>
              <a:rPr lang="en-US" dirty="0" smtClean="0"/>
              <a:t>Level 3</a:t>
            </a:r>
          </a:p>
          <a:p>
            <a:pPr lvl="4"/>
            <a:r>
              <a:rPr lang="en-US" dirty="0" smtClean="0"/>
              <a:t>Level 4</a:t>
            </a:r>
            <a:endParaRPr lang="en-US" dirty="0"/>
          </a:p>
        </p:txBody>
      </p:sp>
    </p:spTree>
    <p:extLst>
      <p:ext uri="{BB962C8B-B14F-4D97-AF65-F5344CB8AC3E}">
        <p14:creationId xmlns:p14="http://schemas.microsoft.com/office/powerpoint/2010/main" val="27077081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tile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a:normAutofit/>
          </a:bodyPr>
          <a:lstStyle>
            <a:lvl1pPr>
              <a:lnSpc>
                <a:spcPct val="100000"/>
              </a:lnSpc>
              <a:defRPr sz="2720"/>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3F3F3F"/>
                </a:solidFill>
              </a:defRPr>
            </a:lvl1pPr>
          </a:lstStyle>
          <a:p>
            <a:pPr defTabSz="621716"/>
            <a:fld id="{74A398B2-5A34-1A4A-811E-F4027282568C}" type="slidenum">
              <a:rPr lang="en-US" smtClean="0"/>
              <a:pPr defTabSz="621716"/>
              <a:t>‹#›</a:t>
            </a:fld>
            <a:endParaRPr lang="en-US"/>
          </a:p>
        </p:txBody>
      </p:sp>
      <p:sp>
        <p:nvSpPr>
          <p:cNvPr id="12" name="Text Placeholder 11"/>
          <p:cNvSpPr>
            <a:spLocks noGrp="1"/>
          </p:cNvSpPr>
          <p:nvPr>
            <p:ph type="body" sz="quarter" idx="12" hasCustomPrompt="1"/>
          </p:nvPr>
        </p:nvSpPr>
        <p:spPr>
          <a:xfrm>
            <a:off x="2487295" y="1243472"/>
            <a:ext cx="4974590" cy="4972845"/>
          </a:xfrm>
          <a:solidFill>
            <a:schemeClr val="bg2"/>
          </a:solidFill>
        </p:spPr>
        <p:txBody>
          <a:bodyPr>
            <a:noAutofit/>
          </a:bodyPr>
          <a:lstStyle>
            <a:lvl1pPr marL="0" indent="0">
              <a:lnSpc>
                <a:spcPct val="120000"/>
              </a:lnSpc>
              <a:buNone/>
              <a:defRPr sz="1904">
                <a:solidFill>
                  <a:schemeClr val="tx1"/>
                </a:solidFill>
              </a:defRPr>
            </a:lvl1pPr>
            <a:lvl2pPr marL="386415" indent="0">
              <a:lnSpc>
                <a:spcPct val="120000"/>
              </a:lnSpc>
              <a:buNone/>
              <a:defRPr sz="1904">
                <a:solidFill>
                  <a:schemeClr val="tx1"/>
                </a:solidFill>
              </a:defRPr>
            </a:lvl2pPr>
            <a:lvl3pPr marL="779304" indent="0">
              <a:lnSpc>
                <a:spcPct val="120000"/>
              </a:lnSpc>
              <a:buNone/>
              <a:defRPr sz="1904">
                <a:solidFill>
                  <a:schemeClr val="tx1"/>
                </a:solidFill>
              </a:defRPr>
            </a:lvl3pPr>
            <a:lvl4pPr marL="1163558" indent="0">
              <a:lnSpc>
                <a:spcPct val="120000"/>
              </a:lnSpc>
              <a:buNone/>
              <a:defRPr sz="1904">
                <a:solidFill>
                  <a:schemeClr val="tx1"/>
                </a:solidFill>
              </a:defRPr>
            </a:lvl4pPr>
            <a:lvl5pPr marL="1556448" indent="0">
              <a:lnSpc>
                <a:spcPct val="120000"/>
              </a:lnSpc>
              <a:buNone/>
              <a:defRPr sz="1904">
                <a:solidFill>
                  <a:schemeClr val="tx1"/>
                </a:solidFill>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14" name="Text Placeholder 11"/>
          <p:cNvSpPr>
            <a:spLocks noGrp="1"/>
          </p:cNvSpPr>
          <p:nvPr>
            <p:ph type="body" sz="quarter" idx="14" hasCustomPrompt="1"/>
          </p:nvPr>
        </p:nvSpPr>
        <p:spPr>
          <a:xfrm>
            <a:off x="7461885" y="1243472"/>
            <a:ext cx="4974590" cy="4972845"/>
          </a:xfrm>
          <a:solidFill>
            <a:schemeClr val="accent1"/>
          </a:solidFill>
        </p:spPr>
        <p:txBody>
          <a:bodyPr>
            <a:noAutofit/>
          </a:bodyPr>
          <a:lstStyle>
            <a:lvl1pPr marL="0" indent="0">
              <a:lnSpc>
                <a:spcPct val="120000"/>
              </a:lnSpc>
              <a:buNone/>
              <a:defRPr sz="1904">
                <a:solidFill>
                  <a:schemeClr val="tx1"/>
                </a:solidFill>
              </a:defRPr>
            </a:lvl1pPr>
            <a:lvl2pPr marL="386415" indent="0">
              <a:lnSpc>
                <a:spcPct val="120000"/>
              </a:lnSpc>
              <a:buNone/>
              <a:defRPr sz="1904">
                <a:solidFill>
                  <a:schemeClr val="tx1"/>
                </a:solidFill>
              </a:defRPr>
            </a:lvl2pPr>
            <a:lvl3pPr marL="779304" indent="0">
              <a:lnSpc>
                <a:spcPct val="120000"/>
              </a:lnSpc>
              <a:buNone/>
              <a:defRPr sz="1904">
                <a:solidFill>
                  <a:schemeClr val="tx1"/>
                </a:solidFill>
              </a:defRPr>
            </a:lvl3pPr>
            <a:lvl4pPr marL="1163558" indent="0">
              <a:lnSpc>
                <a:spcPct val="120000"/>
              </a:lnSpc>
              <a:buNone/>
              <a:defRPr sz="1904">
                <a:solidFill>
                  <a:schemeClr val="tx1"/>
                </a:solidFill>
              </a:defRPr>
            </a:lvl4pPr>
            <a:lvl5pPr marL="1556448" indent="0">
              <a:lnSpc>
                <a:spcPct val="120000"/>
              </a:lnSpc>
              <a:buNone/>
              <a:defRPr sz="1904">
                <a:solidFill>
                  <a:schemeClr val="tx1"/>
                </a:solidFill>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Tree>
    <p:extLst>
      <p:ext uri="{BB962C8B-B14F-4D97-AF65-F5344CB8AC3E}">
        <p14:creationId xmlns:p14="http://schemas.microsoft.com/office/powerpoint/2010/main" val="17438913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marL="0" indent="0">
              <a:buNone/>
              <a:defRPr>
                <a:solidFill>
                  <a:srgbClr val="3F3F3F"/>
                </a:solidFill>
              </a:defRPr>
            </a:lvl1p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defRPr>
            </a:lvl1pPr>
          </a:lstStyle>
          <a:p>
            <a:pPr defTabSz="621716"/>
            <a:fld id="{74A398B2-5A34-1A4A-811E-F4027282568C}" type="slidenum">
              <a:rPr lang="en-US" smtClean="0">
                <a:solidFill>
                  <a:srgbClr val="000000">
                    <a:lumMod val="75000"/>
                    <a:lumOff val="25000"/>
                  </a:srgbClr>
                </a:solidFill>
              </a:rPr>
              <a:pPr defTabSz="621716"/>
              <a:t>‹#›</a:t>
            </a:fld>
            <a:endParaRPr lang="en-US">
              <a:solidFill>
                <a:srgbClr val="000000">
                  <a:lumMod val="75000"/>
                  <a:lumOff val="25000"/>
                </a:srgbClr>
              </a:solidFill>
            </a:endParaRPr>
          </a:p>
        </p:txBody>
      </p:sp>
    </p:spTree>
    <p:extLst>
      <p:ext uri="{BB962C8B-B14F-4D97-AF65-F5344CB8AC3E}">
        <p14:creationId xmlns:p14="http://schemas.microsoft.com/office/powerpoint/2010/main" val="22616880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with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pPr defTabSz="621716"/>
            <a:fld id="{74A398B2-5A34-1A4A-811E-F4027282568C}" type="slidenum">
              <a:rPr lang="en-US" smtClean="0">
                <a:solidFill>
                  <a:srgbClr val="FFFFFF"/>
                </a:solidFill>
              </a:rPr>
              <a:pPr defTabSz="621716"/>
              <a:t>‹#›</a:t>
            </a:fld>
            <a:endParaRPr lang="en-US">
              <a:solidFill>
                <a:srgbClr val="FFFFFF"/>
              </a:solidFill>
            </a:endParaRPr>
          </a:p>
        </p:txBody>
      </p:sp>
    </p:spTree>
    <p:extLst>
      <p:ext uri="{BB962C8B-B14F-4D97-AF65-F5344CB8AC3E}">
        <p14:creationId xmlns:p14="http://schemas.microsoft.com/office/powerpoint/2010/main" val="15072703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732787" y="1243471"/>
            <a:ext cx="8081864" cy="4973884"/>
          </a:xfrm>
          <a:prstGeom prst="rect">
            <a:avLst/>
          </a:prstGeom>
        </p:spPr>
        <p:txBody>
          <a:bodyPr vert="horz" lIns="91440" tIns="45720">
            <a:normAutofit/>
          </a:bodyPr>
          <a:lstStyle>
            <a:lvl1pPr marL="0" indent="0">
              <a:spcBef>
                <a:spcPts val="816"/>
              </a:spcBef>
              <a:buFontTx/>
              <a:buNone/>
              <a:tabLst>
                <a:tab pos="857018" algn="l"/>
              </a:tabLst>
              <a:defRPr sz="2720" baseline="0">
                <a:solidFill>
                  <a:schemeClr val="bg1">
                    <a:lumMod val="75000"/>
                    <a:lumOff val="25000"/>
                  </a:schemeClr>
                </a:solidFill>
                <a:latin typeface="+mn-lt"/>
                <a:cs typeface="Segoe UI Light"/>
              </a:defRPr>
            </a:lvl1pPr>
            <a:lvl2pPr marL="0" indent="0">
              <a:spcBef>
                <a:spcPts val="816"/>
              </a:spcBef>
              <a:buFontTx/>
              <a:buNone/>
              <a:defRPr sz="4080">
                <a:latin typeface="Segoe Pro Light"/>
                <a:cs typeface="Segoe Pro Light"/>
              </a:defRPr>
            </a:lvl2pPr>
            <a:lvl3pPr marL="0" indent="0">
              <a:spcBef>
                <a:spcPts val="816"/>
              </a:spcBef>
              <a:buFontTx/>
              <a:buNone/>
              <a:defRPr sz="4080">
                <a:latin typeface="Segoe Pro Light"/>
                <a:cs typeface="Segoe Pro Light"/>
              </a:defRPr>
            </a:lvl3pPr>
            <a:lvl4pPr marL="0" indent="0">
              <a:spcBef>
                <a:spcPts val="816"/>
              </a:spcBef>
              <a:buFontTx/>
              <a:buNone/>
              <a:defRPr sz="4080">
                <a:latin typeface="Segoe Pro Light"/>
                <a:cs typeface="Segoe Pro Light"/>
              </a:defRPr>
            </a:lvl4pPr>
            <a:lvl5pPr marL="0" indent="0">
              <a:spcBef>
                <a:spcPts val="816"/>
              </a:spcBef>
              <a:buFontTx/>
              <a:buNone/>
              <a:defRPr sz="4080">
                <a:latin typeface="Segoe Pro Light"/>
                <a:cs typeface="Segoe Pro Light"/>
              </a:defRPr>
            </a:lvl5pPr>
          </a:lstStyle>
          <a:p>
            <a:pPr lvl="0"/>
            <a:r>
              <a:rPr lang="en-US" dirty="0" smtClean="0"/>
              <a:t>4</a:t>
            </a:r>
            <a:r>
              <a:rPr lang="en-US" dirty="0"/>
              <a:t>	Section </a:t>
            </a:r>
            <a:r>
              <a:rPr lang="en-US" dirty="0" smtClean="0"/>
              <a:t>Title</a:t>
            </a:r>
            <a:endParaRPr lang="en-US" dirty="0"/>
          </a:p>
        </p:txBody>
      </p:sp>
      <p:sp>
        <p:nvSpPr>
          <p:cNvPr id="5" name="Text Placeholder 12"/>
          <p:cNvSpPr>
            <a:spLocks noGrp="1"/>
          </p:cNvSpPr>
          <p:nvPr>
            <p:ph type="body" sz="quarter" idx="14" hasCustomPrompt="1"/>
          </p:nvPr>
        </p:nvSpPr>
        <p:spPr>
          <a:xfrm>
            <a:off x="0" y="1243471"/>
            <a:ext cx="2487295" cy="4947979"/>
          </a:xfrm>
          <a:prstGeom prst="rect">
            <a:avLst/>
          </a:prstGeom>
          <a:noFill/>
        </p:spPr>
        <p:txBody>
          <a:bodyPr vert="horz"/>
          <a:lstStyle>
            <a:lvl1pPr marL="0" indent="0">
              <a:spcBef>
                <a:spcPts val="816"/>
              </a:spcBef>
              <a:buFontTx/>
              <a:buNone/>
              <a:defRPr sz="1904" baseline="0">
                <a:solidFill>
                  <a:schemeClr val="bg1"/>
                </a:solidFill>
                <a:latin typeface="+mn-lt"/>
                <a:cs typeface="Segoe UI Semibold"/>
              </a:defRPr>
            </a:lvl1pPr>
          </a:lstStyle>
          <a:p>
            <a:pPr lvl="0"/>
            <a:r>
              <a:rPr lang="en-US" dirty="0"/>
              <a:t>Enter header here.</a:t>
            </a:r>
          </a:p>
        </p:txBody>
      </p:sp>
      <p:sp>
        <p:nvSpPr>
          <p:cNvPr id="7" name="Slide Number Placeholder 5"/>
          <p:cNvSpPr>
            <a:spLocks noGrp="1"/>
          </p:cNvSpPr>
          <p:nvPr>
            <p:ph type="sldNum" sz="quarter" idx="4"/>
          </p:nvPr>
        </p:nvSpPr>
        <p:spPr>
          <a:xfrm>
            <a:off x="9223719" y="6482890"/>
            <a:ext cx="2901844" cy="372394"/>
          </a:xfrm>
          <a:prstGeom prst="rect">
            <a:avLst/>
          </a:prstGeom>
        </p:spPr>
        <p:txBody>
          <a:bodyPr vert="horz" lIns="91440" tIns="45720" rIns="91440" bIns="45720" rtlCol="0" anchor="b"/>
          <a:lstStyle>
            <a:lvl1pPr algn="r">
              <a:defRPr sz="1088" kern="800">
                <a:solidFill>
                  <a:srgbClr val="3F3F3F"/>
                </a:solidFill>
                <a:latin typeface="+mn-lt"/>
                <a:cs typeface="Segoe UI Light"/>
              </a:defRPr>
            </a:lvl1pPr>
          </a:lstStyle>
          <a:p>
            <a:pPr defTabSz="621716"/>
            <a:fld id="{74A398B2-5A34-1A4A-811E-F4027282568C}" type="slidenum">
              <a:rPr lang="en-US" smtClean="0"/>
              <a:pPr defTabSz="621716"/>
              <a:t>‹#›</a:t>
            </a:fld>
            <a:endParaRPr lang="en-US"/>
          </a:p>
        </p:txBody>
      </p:sp>
    </p:spTree>
    <p:extLst>
      <p:ext uri="{BB962C8B-B14F-4D97-AF65-F5344CB8AC3E}">
        <p14:creationId xmlns:p14="http://schemas.microsoft.com/office/powerpoint/2010/main" val="33161250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of Contents color">
    <p:bg>
      <p:bgPr>
        <a:solidFill>
          <a:schemeClr val="bg2"/>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732787" y="1243471"/>
            <a:ext cx="8081864" cy="4973884"/>
          </a:xfrm>
          <a:prstGeom prst="rect">
            <a:avLst/>
          </a:prstGeom>
        </p:spPr>
        <p:txBody>
          <a:bodyPr vert="horz" lIns="91440" tIns="45720">
            <a:normAutofit/>
          </a:bodyPr>
          <a:lstStyle>
            <a:lvl1pPr marL="0" indent="0">
              <a:spcBef>
                <a:spcPts val="816"/>
              </a:spcBef>
              <a:buFontTx/>
              <a:buNone/>
              <a:tabLst>
                <a:tab pos="857018" algn="l"/>
              </a:tabLst>
              <a:defRPr sz="2720" baseline="0">
                <a:solidFill>
                  <a:schemeClr val="tx1"/>
                </a:solidFill>
                <a:latin typeface="+mn-lt"/>
                <a:cs typeface="Segoe UI Light"/>
              </a:defRPr>
            </a:lvl1pPr>
            <a:lvl2pPr marL="0" indent="0">
              <a:spcBef>
                <a:spcPts val="816"/>
              </a:spcBef>
              <a:buFontTx/>
              <a:buNone/>
              <a:defRPr sz="4080">
                <a:latin typeface="Segoe Pro Light"/>
                <a:cs typeface="Segoe Pro Light"/>
              </a:defRPr>
            </a:lvl2pPr>
            <a:lvl3pPr marL="0" indent="0">
              <a:spcBef>
                <a:spcPts val="816"/>
              </a:spcBef>
              <a:buFontTx/>
              <a:buNone/>
              <a:defRPr sz="4080">
                <a:latin typeface="Segoe Pro Light"/>
                <a:cs typeface="Segoe Pro Light"/>
              </a:defRPr>
            </a:lvl3pPr>
            <a:lvl4pPr marL="0" indent="0">
              <a:spcBef>
                <a:spcPts val="816"/>
              </a:spcBef>
              <a:buFontTx/>
              <a:buNone/>
              <a:defRPr sz="4080">
                <a:latin typeface="Segoe Pro Light"/>
                <a:cs typeface="Segoe Pro Light"/>
              </a:defRPr>
            </a:lvl4pPr>
            <a:lvl5pPr marL="0" indent="0">
              <a:spcBef>
                <a:spcPts val="816"/>
              </a:spcBef>
              <a:buFontTx/>
              <a:buNone/>
              <a:defRPr sz="4080">
                <a:latin typeface="Segoe Pro Light"/>
                <a:cs typeface="Segoe Pro Light"/>
              </a:defRPr>
            </a:lvl5pPr>
          </a:lstStyle>
          <a:p>
            <a:pPr lvl="0"/>
            <a:r>
              <a:rPr lang="en-US" dirty="0" smtClean="0"/>
              <a:t>4</a:t>
            </a:r>
            <a:r>
              <a:rPr lang="en-US" dirty="0"/>
              <a:t>	Section </a:t>
            </a:r>
            <a:r>
              <a:rPr lang="en-US" dirty="0" smtClean="0"/>
              <a:t>Title</a:t>
            </a:r>
            <a:endParaRPr lang="en-US" dirty="0"/>
          </a:p>
        </p:txBody>
      </p:sp>
      <p:sp>
        <p:nvSpPr>
          <p:cNvPr id="7" name="Text Placeholder 12"/>
          <p:cNvSpPr>
            <a:spLocks noGrp="1"/>
          </p:cNvSpPr>
          <p:nvPr>
            <p:ph type="body" sz="quarter" idx="14" hasCustomPrompt="1"/>
          </p:nvPr>
        </p:nvSpPr>
        <p:spPr>
          <a:xfrm>
            <a:off x="0" y="1243471"/>
            <a:ext cx="2487295" cy="4947979"/>
          </a:xfrm>
          <a:prstGeom prst="rect">
            <a:avLst/>
          </a:prstGeom>
          <a:noFill/>
        </p:spPr>
        <p:txBody>
          <a:bodyPr vert="horz"/>
          <a:lstStyle>
            <a:lvl1pPr marL="0" indent="0">
              <a:spcBef>
                <a:spcPts val="816"/>
              </a:spcBef>
              <a:buFontTx/>
              <a:buNone/>
              <a:defRPr sz="1904" baseline="0">
                <a:solidFill>
                  <a:schemeClr val="tx1"/>
                </a:solidFill>
                <a:latin typeface="+mn-lt"/>
                <a:cs typeface="Segoe UI Semibold"/>
              </a:defRPr>
            </a:lvl1pPr>
          </a:lstStyle>
          <a:p>
            <a:pPr lvl="0"/>
            <a:r>
              <a:rPr lang="en-US" dirty="0"/>
              <a:t>Enter header here.</a:t>
            </a:r>
          </a:p>
        </p:txBody>
      </p:sp>
      <p:sp>
        <p:nvSpPr>
          <p:cNvPr id="5" name="Slide Number Placeholder 5"/>
          <p:cNvSpPr>
            <a:spLocks noGrp="1"/>
          </p:cNvSpPr>
          <p:nvPr>
            <p:ph type="sldNum" sz="quarter" idx="4"/>
          </p:nvPr>
        </p:nvSpPr>
        <p:spPr>
          <a:xfrm>
            <a:off x="9223719" y="6482890"/>
            <a:ext cx="2901844" cy="372394"/>
          </a:xfrm>
          <a:prstGeom prst="rect">
            <a:avLst/>
          </a:prstGeom>
        </p:spPr>
        <p:txBody>
          <a:bodyPr vert="horz" lIns="91440" tIns="45720" rIns="91440" bIns="45720" rtlCol="0" anchor="b"/>
          <a:lstStyle>
            <a:lvl1pPr algn="r">
              <a:defRPr sz="1088" kern="800">
                <a:solidFill>
                  <a:schemeClr val="tx1">
                    <a:tint val="75000"/>
                  </a:schemeClr>
                </a:solidFill>
                <a:latin typeface="+mn-lt"/>
                <a:cs typeface="Segoe UI Light"/>
              </a:defRPr>
            </a:lvl1pPr>
          </a:lstStyle>
          <a:p>
            <a:pPr defTabSz="621716"/>
            <a:fld id="{74A398B2-5A34-1A4A-811E-F4027282568C}" type="slidenum">
              <a:rPr lang="en-US" smtClean="0">
                <a:solidFill>
                  <a:srgbClr val="FFFFFF">
                    <a:tint val="75000"/>
                  </a:srgbClr>
                </a:solidFill>
              </a:rPr>
              <a:pPr defTabSz="621716"/>
              <a:t>‹#›</a:t>
            </a:fld>
            <a:endParaRPr lang="en-US">
              <a:solidFill>
                <a:srgbClr val="FFFFFF">
                  <a:tint val="75000"/>
                </a:srgbClr>
              </a:solidFill>
            </a:endParaRPr>
          </a:p>
        </p:txBody>
      </p:sp>
    </p:spTree>
    <p:extLst>
      <p:ext uri="{BB962C8B-B14F-4D97-AF65-F5344CB8AC3E}">
        <p14:creationId xmlns:p14="http://schemas.microsoft.com/office/powerpoint/2010/main" val="584517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732787" y="1243471"/>
            <a:ext cx="8081864" cy="4973884"/>
          </a:xfrm>
          <a:prstGeom prst="rect">
            <a:avLst/>
          </a:prstGeom>
        </p:spPr>
        <p:txBody>
          <a:bodyPr vert="horz" lIns="91440" tIns="45720">
            <a:normAutofit/>
          </a:bodyPr>
          <a:lstStyle>
            <a:lvl1pPr marL="0" indent="0">
              <a:spcBef>
                <a:spcPts val="816"/>
              </a:spcBef>
              <a:buFontTx/>
              <a:buNone/>
              <a:tabLst>
                <a:tab pos="857018" algn="l"/>
              </a:tabLst>
              <a:defRPr sz="2720" baseline="0">
                <a:solidFill>
                  <a:schemeClr val="bg1">
                    <a:lumMod val="75000"/>
                    <a:lumOff val="25000"/>
                  </a:schemeClr>
                </a:solidFill>
                <a:latin typeface="+mn-lt"/>
                <a:cs typeface="Segoe UI Light"/>
              </a:defRPr>
            </a:lvl1pPr>
            <a:lvl2pPr marL="0" indent="0">
              <a:spcBef>
                <a:spcPts val="816"/>
              </a:spcBef>
              <a:buFontTx/>
              <a:buNone/>
              <a:defRPr sz="4080">
                <a:latin typeface="Segoe Pro Light"/>
                <a:cs typeface="Segoe Pro Light"/>
              </a:defRPr>
            </a:lvl2pPr>
            <a:lvl3pPr marL="0" indent="0">
              <a:spcBef>
                <a:spcPts val="816"/>
              </a:spcBef>
              <a:buFontTx/>
              <a:buNone/>
              <a:defRPr sz="4080">
                <a:latin typeface="Segoe Pro Light"/>
                <a:cs typeface="Segoe Pro Light"/>
              </a:defRPr>
            </a:lvl3pPr>
            <a:lvl4pPr marL="0" indent="0">
              <a:spcBef>
                <a:spcPts val="816"/>
              </a:spcBef>
              <a:buFontTx/>
              <a:buNone/>
              <a:defRPr sz="4080">
                <a:latin typeface="Segoe Pro Light"/>
                <a:cs typeface="Segoe Pro Light"/>
              </a:defRPr>
            </a:lvl4pPr>
            <a:lvl5pPr marL="0" indent="0">
              <a:spcBef>
                <a:spcPts val="816"/>
              </a:spcBef>
              <a:buFontTx/>
              <a:buNone/>
              <a:defRPr sz="4080">
                <a:latin typeface="Segoe Pro Light"/>
                <a:cs typeface="Segoe Pro Light"/>
              </a:defRPr>
            </a:lvl5pPr>
          </a:lstStyle>
          <a:p>
            <a:pPr lvl="0"/>
            <a:r>
              <a:rPr lang="en-US" dirty="0" smtClean="0"/>
              <a:t>4</a:t>
            </a:r>
            <a:r>
              <a:rPr lang="en-US" dirty="0"/>
              <a:t>	Section </a:t>
            </a:r>
            <a:r>
              <a:rPr lang="en-US" dirty="0" smtClean="0"/>
              <a:t>Title</a:t>
            </a:r>
            <a:endParaRPr lang="en-US" dirty="0"/>
          </a:p>
        </p:txBody>
      </p:sp>
      <p:sp>
        <p:nvSpPr>
          <p:cNvPr id="5" name="Text Placeholder 12"/>
          <p:cNvSpPr>
            <a:spLocks noGrp="1"/>
          </p:cNvSpPr>
          <p:nvPr>
            <p:ph type="body" sz="quarter" idx="14" hasCustomPrompt="1"/>
          </p:nvPr>
        </p:nvSpPr>
        <p:spPr>
          <a:xfrm>
            <a:off x="0" y="1243471"/>
            <a:ext cx="2487295" cy="4947979"/>
          </a:xfrm>
          <a:prstGeom prst="rect">
            <a:avLst/>
          </a:prstGeom>
          <a:noFill/>
        </p:spPr>
        <p:txBody>
          <a:bodyPr vert="horz"/>
          <a:lstStyle>
            <a:lvl1pPr marL="0" indent="0">
              <a:spcBef>
                <a:spcPts val="816"/>
              </a:spcBef>
              <a:buFontTx/>
              <a:buNone/>
              <a:defRPr sz="1904" baseline="0">
                <a:solidFill>
                  <a:schemeClr val="bg1"/>
                </a:solidFill>
                <a:latin typeface="+mn-lt"/>
                <a:cs typeface="Segoe UI Semibold"/>
              </a:defRPr>
            </a:lvl1pPr>
          </a:lstStyle>
          <a:p>
            <a:pPr lvl="0"/>
            <a:r>
              <a:rPr lang="en-US" dirty="0"/>
              <a:t>Enter header here.</a:t>
            </a:r>
          </a:p>
        </p:txBody>
      </p:sp>
      <p:sp>
        <p:nvSpPr>
          <p:cNvPr id="7" name="Slide Number Placeholder 5"/>
          <p:cNvSpPr>
            <a:spLocks noGrp="1"/>
          </p:cNvSpPr>
          <p:nvPr>
            <p:ph type="sldNum" sz="quarter" idx="4"/>
          </p:nvPr>
        </p:nvSpPr>
        <p:spPr>
          <a:xfrm>
            <a:off x="9223719" y="6482890"/>
            <a:ext cx="2901844" cy="372394"/>
          </a:xfrm>
          <a:prstGeom prst="rect">
            <a:avLst/>
          </a:prstGeom>
        </p:spPr>
        <p:txBody>
          <a:bodyPr vert="horz" lIns="91440" tIns="45720" rIns="91440" bIns="45720" rtlCol="0" anchor="b"/>
          <a:lstStyle>
            <a:lvl1pPr algn="r">
              <a:defRPr sz="1088" kern="800">
                <a:solidFill>
                  <a:srgbClr val="3F3F3F"/>
                </a:solidFill>
                <a:latin typeface="+mn-lt"/>
                <a:cs typeface="Segoe UI Light"/>
              </a:defRPr>
            </a:lvl1pPr>
          </a:lstStyle>
          <a:p>
            <a:pPr defTabSz="621716"/>
            <a:fld id="{74A398B2-5A34-1A4A-811E-F4027282568C}" type="slidenum">
              <a:rPr lang="en-US" smtClean="0"/>
              <a:pPr defTabSz="621716"/>
              <a:t>‹#›</a:t>
            </a:fld>
            <a:endParaRPr lang="en-US"/>
          </a:p>
        </p:txBody>
      </p:sp>
    </p:spTree>
    <p:extLst>
      <p:ext uri="{BB962C8B-B14F-4D97-AF65-F5344CB8AC3E}">
        <p14:creationId xmlns:p14="http://schemas.microsoft.com/office/powerpoint/2010/main" val="321340882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act Page">
    <p:bg>
      <p:bgPr>
        <a:solidFill>
          <a:schemeClr val="bg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0" y="1243471"/>
            <a:ext cx="4974590" cy="2486942"/>
          </a:xfrm>
          <a:solidFill>
            <a:srgbClr val="FFFFFF"/>
          </a:solidFill>
        </p:spPr>
        <p:txBody>
          <a:bodyPr>
            <a:noAutofit/>
          </a:bodyPr>
          <a:lstStyle>
            <a:lvl1pPr marL="0" indent="0">
              <a:lnSpc>
                <a:spcPct val="110000"/>
              </a:lnSpc>
              <a:buNone/>
              <a:defRPr sz="1904">
                <a:solidFill>
                  <a:srgbClr val="3F3F3F"/>
                </a:solidFill>
                <a:latin typeface="+mn-lt"/>
                <a:cs typeface="Segoe UI Semibold"/>
              </a:defRPr>
            </a:lvl1pPr>
            <a:lvl2pPr marL="386415" indent="0">
              <a:lnSpc>
                <a:spcPct val="110000"/>
              </a:lnSpc>
              <a:buNone/>
              <a:defRPr sz="1904">
                <a:solidFill>
                  <a:srgbClr val="3F3F3F"/>
                </a:solidFill>
                <a:latin typeface="+mn-lt"/>
                <a:cs typeface="Segoe UI Semibold"/>
              </a:defRPr>
            </a:lvl2pPr>
            <a:lvl3pPr marL="779304" indent="0">
              <a:lnSpc>
                <a:spcPct val="110000"/>
              </a:lnSpc>
              <a:buNone/>
              <a:defRPr sz="1904">
                <a:solidFill>
                  <a:srgbClr val="3F3F3F"/>
                </a:solidFill>
                <a:latin typeface="+mn-lt"/>
                <a:cs typeface="Segoe UI Semibold"/>
              </a:defRPr>
            </a:lvl3pPr>
            <a:lvl4pPr marL="1163558" indent="0">
              <a:lnSpc>
                <a:spcPct val="110000"/>
              </a:lnSpc>
              <a:buNone/>
              <a:defRPr sz="1904">
                <a:solidFill>
                  <a:srgbClr val="3F3F3F"/>
                </a:solidFill>
                <a:latin typeface="+mn-lt"/>
                <a:cs typeface="Segoe UI Semibold"/>
              </a:defRPr>
            </a:lvl4pPr>
            <a:lvl5pPr marL="1556448" indent="0">
              <a:lnSpc>
                <a:spcPct val="110000"/>
              </a:lnSpc>
              <a:buNone/>
              <a:defRPr sz="1904">
                <a:solidFill>
                  <a:srgbClr val="3F3F3F"/>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8" name="Picture Placeholder 2"/>
          <p:cNvSpPr>
            <a:spLocks noGrp="1"/>
          </p:cNvSpPr>
          <p:nvPr>
            <p:ph type="pic" sz="quarter" idx="18"/>
          </p:nvPr>
        </p:nvSpPr>
        <p:spPr>
          <a:xfrm>
            <a:off x="103637" y="24870"/>
            <a:ext cx="1554559" cy="570960"/>
          </a:xfrm>
        </p:spPr>
        <p:txBody>
          <a:bodyPr/>
          <a:lstStyle>
            <a:lvl1pPr marL="0" indent="0">
              <a:buNone/>
              <a:defRPr>
                <a:solidFill>
                  <a:srgbClr val="FFFFFF"/>
                </a:solidFill>
              </a:defRPr>
            </a:lvl1pPr>
          </a:lstStyle>
          <a:p>
            <a:endParaRPr lang="en-US" dirty="0"/>
          </a:p>
        </p:txBody>
      </p:sp>
      <p:sp>
        <p:nvSpPr>
          <p:cNvPr id="5" name="TextBox 4"/>
          <p:cNvSpPr txBox="1"/>
          <p:nvPr userDrawn="1"/>
        </p:nvSpPr>
        <p:spPr>
          <a:xfrm>
            <a:off x="135202" y="5991150"/>
            <a:ext cx="11990362" cy="826613"/>
          </a:xfrm>
          <a:prstGeom prst="rect">
            <a:avLst/>
          </a:prstGeom>
          <a:noFill/>
        </p:spPr>
        <p:txBody>
          <a:bodyPr wrap="square" rtlCol="0">
            <a:spAutoFit/>
          </a:bodyPr>
          <a:lstStyle/>
          <a:p>
            <a:pPr marL="0" marR="0" lvl="0" indent="0" algn="l" defTabSz="621716" rtl="0" eaLnBrk="1" fontAlgn="auto" latinLnBrk="0" hangingPunct="1">
              <a:lnSpc>
                <a:spcPts val="1441"/>
              </a:lnSpc>
              <a:spcBef>
                <a:spcPts val="0"/>
              </a:spcBef>
              <a:spcAft>
                <a:spcPts val="0"/>
              </a:spcAft>
              <a:buClrTx/>
              <a:buSzTx/>
              <a:buFontTx/>
              <a:buNone/>
              <a:tabLst/>
              <a:defRPr/>
            </a:pPr>
            <a:r>
              <a:rPr kumimoji="0" lang="en-US" sz="1088" b="0" i="0" u="none" strike="noStrike" kern="1200" cap="none" spc="0" normalizeH="0" baseline="0" noProof="0" dirty="0" smtClean="0">
                <a:ln>
                  <a:noFill/>
                </a:ln>
                <a:solidFill>
                  <a:srgbClr val="FFFFFF"/>
                </a:solidFill>
                <a:effectLst/>
                <a:uLnTx/>
                <a:uFillTx/>
                <a:latin typeface="Segoe UI"/>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8"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593397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436475" cy="6994525"/>
          </a:xfrm>
        </p:spPr>
        <p:txBody>
          <a:bodyPr/>
          <a:lstStyle>
            <a:lvl1pPr algn="r">
              <a:defRPr>
                <a:solidFill>
                  <a:schemeClr val="bg1"/>
                </a:solidFill>
              </a:defRPr>
            </a:lvl1pPr>
          </a:lstStyle>
          <a:p>
            <a:endParaRPr lang="en-US" dirty="0"/>
          </a:p>
        </p:txBody>
      </p:sp>
      <p:sp>
        <p:nvSpPr>
          <p:cNvPr id="10" name="Text Placeholder 9"/>
          <p:cNvSpPr>
            <a:spLocks noGrp="1"/>
          </p:cNvSpPr>
          <p:nvPr>
            <p:ph type="body" sz="quarter" idx="12" hasCustomPrompt="1"/>
          </p:nvPr>
        </p:nvSpPr>
        <p:spPr>
          <a:xfrm>
            <a:off x="0" y="1243471"/>
            <a:ext cx="4974590" cy="2486942"/>
          </a:xfrm>
          <a:solidFill>
            <a:schemeClr val="accent1">
              <a:alpha val="90000"/>
            </a:schemeClr>
          </a:solidFill>
        </p:spPr>
        <p:txBody>
          <a:bodyPr>
            <a:noAutofit/>
          </a:bodyPr>
          <a:lstStyle>
            <a:lvl1pPr marL="0" indent="0">
              <a:lnSpc>
                <a:spcPct val="110000"/>
              </a:lnSpc>
              <a:buNone/>
              <a:defRPr sz="1904">
                <a:solidFill>
                  <a:schemeClr val="tx1"/>
                </a:solidFill>
                <a:latin typeface="+mn-lt"/>
                <a:cs typeface="Segoe UI Semibold"/>
              </a:defRPr>
            </a:lvl1pPr>
            <a:lvl2pPr marL="386415" indent="0">
              <a:lnSpc>
                <a:spcPct val="110000"/>
              </a:lnSpc>
              <a:buNone/>
              <a:defRPr sz="1904">
                <a:solidFill>
                  <a:schemeClr val="tx1"/>
                </a:solidFill>
                <a:latin typeface="+mn-lt"/>
                <a:cs typeface="Segoe UI Semibold"/>
              </a:defRPr>
            </a:lvl2pPr>
            <a:lvl3pPr marL="779304" indent="0">
              <a:lnSpc>
                <a:spcPct val="110000"/>
              </a:lnSpc>
              <a:buNone/>
              <a:defRPr sz="1904">
                <a:solidFill>
                  <a:schemeClr val="tx1"/>
                </a:solidFill>
                <a:latin typeface="+mn-lt"/>
                <a:cs typeface="Segoe UI Semibold"/>
              </a:defRPr>
            </a:lvl3pPr>
            <a:lvl4pPr marL="1163558" indent="0">
              <a:lnSpc>
                <a:spcPct val="110000"/>
              </a:lnSpc>
              <a:buNone/>
              <a:defRPr sz="1904">
                <a:solidFill>
                  <a:schemeClr val="tx1"/>
                </a:solidFill>
                <a:latin typeface="+mn-lt"/>
                <a:cs typeface="Segoe UI Semibold"/>
              </a:defRPr>
            </a:lvl4pPr>
            <a:lvl5pPr marL="1556448" indent="0">
              <a:lnSpc>
                <a:spcPct val="110000"/>
              </a:lnSpc>
              <a:buNone/>
              <a:defRPr sz="1904">
                <a:solidFill>
                  <a:schemeClr val="tx1"/>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8" name="Picture Placeholder 2"/>
          <p:cNvSpPr>
            <a:spLocks noGrp="1"/>
          </p:cNvSpPr>
          <p:nvPr>
            <p:ph type="pic" sz="quarter" idx="19"/>
          </p:nvPr>
        </p:nvSpPr>
        <p:spPr>
          <a:xfrm>
            <a:off x="103637" y="24870"/>
            <a:ext cx="1554559" cy="570960"/>
          </a:xfrm>
        </p:spPr>
        <p:txBody>
          <a:bodyPr/>
          <a:lstStyle>
            <a:lvl1pPr marL="0" indent="0">
              <a:buNone/>
              <a:defRPr>
                <a:solidFill>
                  <a:srgbClr val="000000"/>
                </a:solidFill>
              </a:defRPr>
            </a:lvl1pPr>
          </a:lstStyle>
          <a:p>
            <a:endParaRPr lang="en-US" dirty="0"/>
          </a:p>
        </p:txBody>
      </p:sp>
      <p:sp>
        <p:nvSpPr>
          <p:cNvPr id="6" name="TextBox 5"/>
          <p:cNvSpPr txBox="1"/>
          <p:nvPr userDrawn="1"/>
        </p:nvSpPr>
        <p:spPr>
          <a:xfrm>
            <a:off x="135202" y="5991150"/>
            <a:ext cx="11990362" cy="826613"/>
          </a:xfrm>
          <a:prstGeom prst="rect">
            <a:avLst/>
          </a:prstGeom>
          <a:noFill/>
        </p:spPr>
        <p:txBody>
          <a:bodyPr wrap="square" rtlCol="0">
            <a:spAutoFit/>
          </a:bodyPr>
          <a:lstStyle/>
          <a:p>
            <a:pPr marL="0" marR="0" lvl="0" indent="0" algn="l" defTabSz="621716" rtl="0" eaLnBrk="1" fontAlgn="auto" latinLnBrk="0" hangingPunct="1">
              <a:lnSpc>
                <a:spcPts val="1441"/>
              </a:lnSpc>
              <a:spcBef>
                <a:spcPts val="0"/>
              </a:spcBef>
              <a:spcAft>
                <a:spcPts val="0"/>
              </a:spcAft>
              <a:buClrTx/>
              <a:buSzTx/>
              <a:buFontTx/>
              <a:buNone/>
              <a:tabLst/>
              <a:defRPr/>
            </a:pPr>
            <a:r>
              <a:rPr kumimoji="0" lang="en-US" sz="1088" b="0" i="0" u="none" strike="noStrike" kern="1200" cap="none" spc="0" normalizeH="0" baseline="0" noProof="0" dirty="0" smtClean="0">
                <a:ln>
                  <a:noFill/>
                </a:ln>
                <a:solidFill>
                  <a:srgbClr val="FFFFFF"/>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8"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8571065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ontact Page">
    <p:bg>
      <p:bgPr>
        <a:solidFill>
          <a:schemeClr val="bg2"/>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8"/>
          </p:nvPr>
        </p:nvSpPr>
        <p:spPr>
          <a:xfrm>
            <a:off x="722" y="0"/>
            <a:ext cx="1243648" cy="1243471"/>
          </a:xfrm>
        </p:spPr>
        <p:txBody>
          <a:bodyPr/>
          <a:lstStyle>
            <a:lvl1pPr marL="0" indent="0">
              <a:buNone/>
              <a:defRPr>
                <a:solidFill>
                  <a:srgbClr val="FFFFFF"/>
                </a:solidFill>
              </a:defRPr>
            </a:lvl1pPr>
          </a:lstStyle>
          <a:p>
            <a:endParaRPr lang="en-US" dirty="0"/>
          </a:p>
        </p:txBody>
      </p:sp>
      <p:sp>
        <p:nvSpPr>
          <p:cNvPr id="6" name="Picture Placeholder 2"/>
          <p:cNvSpPr>
            <a:spLocks noGrp="1"/>
          </p:cNvSpPr>
          <p:nvPr>
            <p:ph type="pic" sz="quarter" idx="19"/>
          </p:nvPr>
        </p:nvSpPr>
        <p:spPr>
          <a:xfrm>
            <a:off x="10881916" y="3373"/>
            <a:ext cx="1554559" cy="570960"/>
          </a:xfrm>
        </p:spPr>
        <p:txBody>
          <a:bodyPr/>
          <a:lstStyle>
            <a:lvl1pPr marL="0" indent="0">
              <a:buNone/>
              <a:defRPr>
                <a:solidFill>
                  <a:srgbClr val="FFFFFF"/>
                </a:solidFill>
              </a:defRPr>
            </a:lvl1pPr>
          </a:lstStyle>
          <a:p>
            <a:endParaRPr lang="en-US" dirty="0"/>
          </a:p>
        </p:txBody>
      </p:sp>
      <p:sp>
        <p:nvSpPr>
          <p:cNvPr id="7" name="Text Placeholder 9"/>
          <p:cNvSpPr>
            <a:spLocks noGrp="1"/>
          </p:cNvSpPr>
          <p:nvPr>
            <p:ph type="body" sz="quarter" idx="12" hasCustomPrompt="1"/>
          </p:nvPr>
        </p:nvSpPr>
        <p:spPr>
          <a:xfrm>
            <a:off x="0" y="1243471"/>
            <a:ext cx="4974590" cy="2486942"/>
          </a:xfrm>
          <a:solidFill>
            <a:srgbClr val="FFFFFF"/>
          </a:solidFill>
        </p:spPr>
        <p:txBody>
          <a:bodyPr lIns="91440" tIns="91440">
            <a:noAutofit/>
          </a:bodyPr>
          <a:lstStyle>
            <a:lvl1pPr marL="0" indent="0">
              <a:lnSpc>
                <a:spcPct val="110000"/>
              </a:lnSpc>
              <a:buNone/>
              <a:defRPr sz="1904">
                <a:solidFill>
                  <a:srgbClr val="3F3F3F"/>
                </a:solidFill>
                <a:latin typeface="+mn-lt"/>
                <a:cs typeface="Segoe UI Semibold"/>
              </a:defRPr>
            </a:lvl1pPr>
            <a:lvl2pPr marL="386415" indent="0">
              <a:lnSpc>
                <a:spcPct val="110000"/>
              </a:lnSpc>
              <a:buNone/>
              <a:defRPr sz="1904">
                <a:solidFill>
                  <a:srgbClr val="3F3F3F"/>
                </a:solidFill>
                <a:latin typeface="+mn-lt"/>
                <a:cs typeface="Segoe UI Semibold"/>
              </a:defRPr>
            </a:lvl2pPr>
            <a:lvl3pPr marL="779304" indent="0">
              <a:lnSpc>
                <a:spcPct val="110000"/>
              </a:lnSpc>
              <a:buNone/>
              <a:defRPr sz="1904">
                <a:solidFill>
                  <a:srgbClr val="3F3F3F"/>
                </a:solidFill>
                <a:latin typeface="+mn-lt"/>
                <a:cs typeface="Segoe UI Semibold"/>
              </a:defRPr>
            </a:lvl3pPr>
            <a:lvl4pPr marL="1163558" indent="0">
              <a:lnSpc>
                <a:spcPct val="110000"/>
              </a:lnSpc>
              <a:buNone/>
              <a:defRPr sz="1904">
                <a:solidFill>
                  <a:srgbClr val="3F3F3F"/>
                </a:solidFill>
                <a:latin typeface="+mn-lt"/>
                <a:cs typeface="Segoe UI Semibold"/>
              </a:defRPr>
            </a:lvl4pPr>
            <a:lvl5pPr marL="1556448" indent="0">
              <a:lnSpc>
                <a:spcPct val="110000"/>
              </a:lnSpc>
              <a:buNone/>
              <a:defRPr sz="1904">
                <a:solidFill>
                  <a:srgbClr val="3F3F3F"/>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9" name="TextBox 8"/>
          <p:cNvSpPr txBox="1"/>
          <p:nvPr userDrawn="1"/>
        </p:nvSpPr>
        <p:spPr>
          <a:xfrm>
            <a:off x="135202" y="5991150"/>
            <a:ext cx="11990362" cy="826613"/>
          </a:xfrm>
          <a:prstGeom prst="rect">
            <a:avLst/>
          </a:prstGeom>
          <a:noFill/>
        </p:spPr>
        <p:txBody>
          <a:bodyPr wrap="square" rtlCol="0">
            <a:spAutoFit/>
          </a:bodyPr>
          <a:lstStyle/>
          <a:p>
            <a:pPr marL="0" marR="0" lvl="0" indent="0" algn="l" defTabSz="621716" rtl="0" eaLnBrk="1" fontAlgn="auto" latinLnBrk="0" hangingPunct="1">
              <a:lnSpc>
                <a:spcPts val="1441"/>
              </a:lnSpc>
              <a:spcBef>
                <a:spcPts val="0"/>
              </a:spcBef>
              <a:spcAft>
                <a:spcPts val="0"/>
              </a:spcAft>
              <a:buClrTx/>
              <a:buSzTx/>
              <a:buFontTx/>
              <a:buNone/>
              <a:tabLst/>
              <a:defRPr/>
            </a:pPr>
            <a:r>
              <a:rPr kumimoji="0" lang="en-US" sz="1088" b="0" i="0" u="none" strike="noStrike" kern="1200" cap="none" spc="0" normalizeH="0" baseline="0" noProof="0" dirty="0" smtClean="0">
                <a:ln>
                  <a:noFill/>
                </a:ln>
                <a:solidFill>
                  <a:srgbClr val="FFFFFF"/>
                </a:solidFill>
                <a:effectLst/>
                <a:uLnTx/>
                <a:uFillTx/>
                <a:latin typeface="Segoe UI"/>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8"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80639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436475" cy="6994525"/>
          </a:xfrm>
        </p:spPr>
        <p:txBody>
          <a:bodyPr anchor="ctr"/>
          <a:lstStyle>
            <a:lvl1pPr marL="0" indent="0" algn="r">
              <a:buFont typeface="Arial" panose="020B0604020202020204" pitchFamily="34" charset="0"/>
              <a:buNone/>
              <a:defRPr>
                <a:solidFill>
                  <a:schemeClr val="bg1"/>
                </a:solidFill>
              </a:defRPr>
            </a:lvl1pPr>
          </a:lstStyle>
          <a:p>
            <a:endParaRPr lang="en-US" dirty="0"/>
          </a:p>
        </p:txBody>
      </p:sp>
      <p:sp>
        <p:nvSpPr>
          <p:cNvPr id="8" name="Picture Placeholder 2"/>
          <p:cNvSpPr>
            <a:spLocks noGrp="1"/>
          </p:cNvSpPr>
          <p:nvPr>
            <p:ph type="pic" sz="quarter" idx="19"/>
          </p:nvPr>
        </p:nvSpPr>
        <p:spPr>
          <a:xfrm>
            <a:off x="0" y="0"/>
            <a:ext cx="1243648" cy="1243471"/>
          </a:xfrm>
        </p:spPr>
        <p:txBody>
          <a:bodyPr/>
          <a:lstStyle>
            <a:lvl1pPr marL="0" indent="0">
              <a:buNone/>
              <a:defRPr>
                <a:solidFill>
                  <a:srgbClr val="000000"/>
                </a:solidFill>
              </a:defRPr>
            </a:lvl1pPr>
          </a:lstStyle>
          <a:p>
            <a:endParaRPr lang="en-US" dirty="0"/>
          </a:p>
        </p:txBody>
      </p:sp>
      <p:sp>
        <p:nvSpPr>
          <p:cNvPr id="7" name="Picture Placeholder 2"/>
          <p:cNvSpPr>
            <a:spLocks noGrp="1"/>
          </p:cNvSpPr>
          <p:nvPr>
            <p:ph type="pic" sz="quarter" idx="20"/>
          </p:nvPr>
        </p:nvSpPr>
        <p:spPr>
          <a:xfrm>
            <a:off x="10881916" y="3373"/>
            <a:ext cx="1554559" cy="570960"/>
          </a:xfrm>
        </p:spPr>
        <p:txBody>
          <a:bodyPr/>
          <a:lstStyle>
            <a:lvl1pPr marL="0" indent="0">
              <a:buNone/>
              <a:defRPr>
                <a:solidFill>
                  <a:srgbClr val="000000"/>
                </a:solidFill>
              </a:defRPr>
            </a:lvl1pPr>
          </a:lstStyle>
          <a:p>
            <a:endParaRPr lang="en-US" dirty="0"/>
          </a:p>
        </p:txBody>
      </p:sp>
      <p:sp>
        <p:nvSpPr>
          <p:cNvPr id="9" name="Text Placeholder 9"/>
          <p:cNvSpPr>
            <a:spLocks noGrp="1"/>
          </p:cNvSpPr>
          <p:nvPr>
            <p:ph type="body" sz="quarter" idx="12" hasCustomPrompt="1"/>
          </p:nvPr>
        </p:nvSpPr>
        <p:spPr>
          <a:xfrm>
            <a:off x="0" y="1243471"/>
            <a:ext cx="4974590" cy="2486942"/>
          </a:xfrm>
          <a:solidFill>
            <a:schemeClr val="accent1">
              <a:alpha val="90000"/>
            </a:schemeClr>
          </a:solidFill>
        </p:spPr>
        <p:txBody>
          <a:bodyPr lIns="91440" tIns="91440">
            <a:noAutofit/>
          </a:bodyPr>
          <a:lstStyle>
            <a:lvl1pPr marL="0" indent="0">
              <a:lnSpc>
                <a:spcPct val="110000"/>
              </a:lnSpc>
              <a:buNone/>
              <a:defRPr sz="1904">
                <a:solidFill>
                  <a:schemeClr val="tx1"/>
                </a:solidFill>
                <a:latin typeface="+mn-lt"/>
                <a:cs typeface="Segoe UI Semibold"/>
              </a:defRPr>
            </a:lvl1pPr>
            <a:lvl2pPr marL="386415" indent="0">
              <a:lnSpc>
                <a:spcPct val="110000"/>
              </a:lnSpc>
              <a:buNone/>
              <a:defRPr sz="1904">
                <a:solidFill>
                  <a:schemeClr val="tx1"/>
                </a:solidFill>
                <a:latin typeface="+mn-lt"/>
                <a:cs typeface="Segoe UI Semibold"/>
              </a:defRPr>
            </a:lvl2pPr>
            <a:lvl3pPr marL="779304" indent="0">
              <a:lnSpc>
                <a:spcPct val="110000"/>
              </a:lnSpc>
              <a:buNone/>
              <a:defRPr sz="1904">
                <a:solidFill>
                  <a:schemeClr val="tx1"/>
                </a:solidFill>
                <a:latin typeface="+mn-lt"/>
                <a:cs typeface="Segoe UI Semibold"/>
              </a:defRPr>
            </a:lvl3pPr>
            <a:lvl4pPr marL="1163558" indent="0">
              <a:lnSpc>
                <a:spcPct val="110000"/>
              </a:lnSpc>
              <a:buNone/>
              <a:defRPr sz="1904">
                <a:solidFill>
                  <a:schemeClr val="tx1"/>
                </a:solidFill>
                <a:latin typeface="+mn-lt"/>
                <a:cs typeface="Segoe UI Semibold"/>
              </a:defRPr>
            </a:lvl4pPr>
            <a:lvl5pPr marL="1556448" indent="0">
              <a:lnSpc>
                <a:spcPct val="110000"/>
              </a:lnSpc>
              <a:buNone/>
              <a:defRPr sz="1904">
                <a:solidFill>
                  <a:schemeClr val="tx1"/>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10" name="TextBox 9"/>
          <p:cNvSpPr txBox="1"/>
          <p:nvPr userDrawn="1"/>
        </p:nvSpPr>
        <p:spPr>
          <a:xfrm>
            <a:off x="135202" y="5991150"/>
            <a:ext cx="11990362" cy="826613"/>
          </a:xfrm>
          <a:prstGeom prst="rect">
            <a:avLst/>
          </a:prstGeom>
          <a:noFill/>
        </p:spPr>
        <p:txBody>
          <a:bodyPr wrap="square" rtlCol="0">
            <a:spAutoFit/>
          </a:bodyPr>
          <a:lstStyle/>
          <a:p>
            <a:pPr marL="0" marR="0" lvl="0" indent="0" algn="l" defTabSz="621716" rtl="0" eaLnBrk="1" fontAlgn="auto" latinLnBrk="0" hangingPunct="1">
              <a:lnSpc>
                <a:spcPts val="1441"/>
              </a:lnSpc>
              <a:spcBef>
                <a:spcPts val="0"/>
              </a:spcBef>
              <a:spcAft>
                <a:spcPts val="0"/>
              </a:spcAft>
              <a:buClrTx/>
              <a:buSzTx/>
              <a:buFontTx/>
              <a:buNone/>
              <a:tabLst/>
              <a:defRPr/>
            </a:pPr>
            <a:r>
              <a:rPr kumimoji="0" lang="en-US" sz="1088" b="0" i="0" u="none" strike="noStrike" kern="1200" cap="none" spc="0" normalizeH="0" baseline="0" noProof="0" dirty="0" smtClean="0">
                <a:ln>
                  <a:noFill/>
                </a:ln>
                <a:solidFill>
                  <a:srgbClr val="FFFFFF"/>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8"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4957280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Tree>
    <p:extLst>
      <p:ext uri="{BB962C8B-B14F-4D97-AF65-F5344CB8AC3E}">
        <p14:creationId xmlns:p14="http://schemas.microsoft.com/office/powerpoint/2010/main" val="10311498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
        <p:nvSpPr>
          <p:cNvPr id="9" name="직사각형 10"/>
          <p:cNvSpPr/>
          <p:nvPr userDrawn="1"/>
        </p:nvSpPr>
        <p:spPr>
          <a:xfrm>
            <a:off x="12103716"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0" name="직사각형 2"/>
          <p:cNvSpPr/>
          <p:nvPr userDrawn="1"/>
        </p:nvSpPr>
        <p:spPr>
          <a:xfrm>
            <a:off x="10415548" y="397335"/>
            <a:ext cx="1783708" cy="16807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1.  Azure </a:t>
            </a:r>
            <a:r>
              <a:rPr kumimoji="0" lang="ko-KR" altLang="en-US" sz="1071" b="0" i="0" u="none" strike="noStrike" kern="1200" cap="none" spc="-102" normalizeH="0" baseline="0" noProof="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개발</a:t>
            </a: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a:t>
            </a:r>
            <a:r>
              <a:rPr kumimoji="0" lang="ko-KR" altLang="en-US" sz="1071" b="0" i="0" u="none" strike="noStrike" kern="1200" cap="none" spc="-102" normalizeH="0" baseline="0" noProof="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테스트 환경</a:t>
            </a: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 </a:t>
            </a:r>
            <a:r>
              <a:rPr kumimoji="0" lang="ko-KR" altLang="en-US" sz="1071" b="0" i="0" u="none" strike="noStrike" kern="1200" cap="none" spc="-102" normalizeH="0" baseline="0" noProof="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개요</a:t>
            </a:r>
            <a:endPar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endParaRPr>
          </a:p>
        </p:txBody>
      </p:sp>
      <p:sp>
        <p:nvSpPr>
          <p:cNvPr id="11" name="직사각형 10"/>
          <p:cNvSpPr/>
          <p:nvPr userDrawn="1"/>
        </p:nvSpPr>
        <p:spPr>
          <a:xfrm>
            <a:off x="11661639" y="225668"/>
            <a:ext cx="95540" cy="95527"/>
          </a:xfrm>
          <a:prstGeom prst="rect">
            <a:avLst/>
          </a:prstGeom>
          <a:solidFill>
            <a:srgbClr val="0070C0"/>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2" name="직사각형 10"/>
          <p:cNvSpPr/>
          <p:nvPr userDrawn="1"/>
        </p:nvSpPr>
        <p:spPr>
          <a:xfrm>
            <a:off x="11956357"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3" name="직사각형 10"/>
          <p:cNvSpPr/>
          <p:nvPr userDrawn="1"/>
        </p:nvSpPr>
        <p:spPr>
          <a:xfrm>
            <a:off x="11808998"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46457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
        <p:nvSpPr>
          <p:cNvPr id="10" name="직사각형 2"/>
          <p:cNvSpPr/>
          <p:nvPr userDrawn="1"/>
        </p:nvSpPr>
        <p:spPr>
          <a:xfrm>
            <a:off x="10804188" y="397335"/>
            <a:ext cx="1395068" cy="16807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2. </a:t>
            </a:r>
            <a:r>
              <a:rPr kumimoji="0" lang="ko-KR" altLang="en-US" sz="1071" b="0" i="0" u="none" strike="noStrike" kern="1200" cap="none" spc="-102" normalizeH="0" baseline="0" noProof="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주요 시나리오 및 사례</a:t>
            </a:r>
            <a:endPar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endParaRPr>
          </a:p>
        </p:txBody>
      </p:sp>
      <p:sp>
        <p:nvSpPr>
          <p:cNvPr id="11" name="직사각형 10"/>
          <p:cNvSpPr/>
          <p:nvPr userDrawn="1"/>
        </p:nvSpPr>
        <p:spPr>
          <a:xfrm>
            <a:off x="12103716"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3" name="직사각형 12"/>
          <p:cNvSpPr/>
          <p:nvPr userDrawn="1"/>
        </p:nvSpPr>
        <p:spPr>
          <a:xfrm>
            <a:off x="11661639" y="225668"/>
            <a:ext cx="95540" cy="95527"/>
          </a:xfrm>
          <a:prstGeom prst="rect">
            <a:avLst/>
          </a:prstGeom>
          <a:solidFill>
            <a:srgbClr val="A6A6A6"/>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4" name="직사각형 10"/>
          <p:cNvSpPr/>
          <p:nvPr userDrawn="1"/>
        </p:nvSpPr>
        <p:spPr>
          <a:xfrm>
            <a:off x="11956357"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5" name="직사각형 10"/>
          <p:cNvSpPr/>
          <p:nvPr userDrawn="1"/>
        </p:nvSpPr>
        <p:spPr>
          <a:xfrm>
            <a:off x="11808998" y="225668"/>
            <a:ext cx="95540" cy="95527"/>
          </a:xfrm>
          <a:prstGeom prst="rect">
            <a:avLst/>
          </a:prstGeom>
          <a:solidFill>
            <a:srgbClr val="0070C0"/>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5993280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
        <p:nvSpPr>
          <p:cNvPr id="10" name="직사각형 2"/>
          <p:cNvSpPr/>
          <p:nvPr userDrawn="1"/>
        </p:nvSpPr>
        <p:spPr>
          <a:xfrm>
            <a:off x="10182364" y="397335"/>
            <a:ext cx="2016892" cy="16807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3. </a:t>
            </a:r>
            <a:r>
              <a:rPr kumimoji="0" lang="ko-KR" altLang="en-US" sz="1071" b="0" i="0" u="none" strike="noStrike" kern="1200" cap="none" spc="-102" normalizeH="0" baseline="0" noProof="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부하 테스팅 도구 </a:t>
            </a: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 Visual Studio</a:t>
            </a:r>
          </a:p>
        </p:txBody>
      </p:sp>
      <p:sp>
        <p:nvSpPr>
          <p:cNvPr id="11" name="직사각형 10"/>
          <p:cNvSpPr/>
          <p:nvPr userDrawn="1"/>
        </p:nvSpPr>
        <p:spPr>
          <a:xfrm>
            <a:off x="12103716"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2" name="직사각형 11"/>
          <p:cNvSpPr/>
          <p:nvPr userDrawn="1"/>
        </p:nvSpPr>
        <p:spPr>
          <a:xfrm>
            <a:off x="11661639" y="225668"/>
            <a:ext cx="95540" cy="95527"/>
          </a:xfrm>
          <a:prstGeom prst="rect">
            <a:avLst/>
          </a:prstGeom>
          <a:solidFill>
            <a:srgbClr val="A6A6A6"/>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3" name="직사각형 10"/>
          <p:cNvSpPr/>
          <p:nvPr userDrawn="1"/>
        </p:nvSpPr>
        <p:spPr>
          <a:xfrm>
            <a:off x="11956357" y="225668"/>
            <a:ext cx="95540" cy="95527"/>
          </a:xfrm>
          <a:prstGeom prst="rect">
            <a:avLst/>
          </a:prstGeom>
          <a:solidFill>
            <a:srgbClr val="0070C0"/>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4" name="직사각형 10"/>
          <p:cNvSpPr/>
          <p:nvPr userDrawn="1"/>
        </p:nvSpPr>
        <p:spPr>
          <a:xfrm>
            <a:off x="11808998"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89886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
        <p:nvSpPr>
          <p:cNvPr id="10" name="직사각형 2"/>
          <p:cNvSpPr/>
          <p:nvPr userDrawn="1"/>
        </p:nvSpPr>
        <p:spPr>
          <a:xfrm>
            <a:off x="10182364" y="397335"/>
            <a:ext cx="2016892" cy="16807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4. Azure </a:t>
            </a:r>
            <a:r>
              <a:rPr kumimoji="0" lang="ko-KR" altLang="en-US" sz="1071" b="0" i="0" u="none" strike="noStrike" kern="1200" cap="none" spc="-102" normalizeH="0" baseline="0" noProof="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구매 제안</a:t>
            </a:r>
            <a:endPar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endParaRPr>
          </a:p>
        </p:txBody>
      </p:sp>
      <p:sp>
        <p:nvSpPr>
          <p:cNvPr id="11" name="직사각형 10"/>
          <p:cNvSpPr/>
          <p:nvPr userDrawn="1"/>
        </p:nvSpPr>
        <p:spPr>
          <a:xfrm>
            <a:off x="12103716" y="225668"/>
            <a:ext cx="95540" cy="95527"/>
          </a:xfrm>
          <a:prstGeom prst="rect">
            <a:avLst/>
          </a:prstGeom>
          <a:solidFill>
            <a:srgbClr val="0070C0"/>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2" name="직사각형 11"/>
          <p:cNvSpPr/>
          <p:nvPr userDrawn="1"/>
        </p:nvSpPr>
        <p:spPr>
          <a:xfrm>
            <a:off x="11661639" y="225668"/>
            <a:ext cx="95540" cy="95527"/>
          </a:xfrm>
          <a:prstGeom prst="rect">
            <a:avLst/>
          </a:prstGeom>
          <a:solidFill>
            <a:srgbClr val="A6A6A6"/>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3" name="직사각형 10"/>
          <p:cNvSpPr/>
          <p:nvPr userDrawn="1"/>
        </p:nvSpPr>
        <p:spPr>
          <a:xfrm>
            <a:off x="11956357"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4" name="직사각형 10"/>
          <p:cNvSpPr/>
          <p:nvPr userDrawn="1"/>
        </p:nvSpPr>
        <p:spPr>
          <a:xfrm>
            <a:off x="11808998"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6352178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ext content, large, ligh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Segoe UI Light" panose="020B0502040204020203" pitchFamily="34" charset="0"/>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Tree>
    <p:extLst>
      <p:ext uri="{BB962C8B-B14F-4D97-AF65-F5344CB8AC3E}">
        <p14:creationId xmlns:p14="http://schemas.microsoft.com/office/powerpoint/2010/main" val="59702858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color">
    <p:bg>
      <p:bgPr>
        <a:solidFill>
          <a:schemeClr val="bg2"/>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732787" y="1243471"/>
            <a:ext cx="8081864" cy="4973884"/>
          </a:xfrm>
          <a:prstGeom prst="rect">
            <a:avLst/>
          </a:prstGeom>
        </p:spPr>
        <p:txBody>
          <a:bodyPr vert="horz" lIns="91440" tIns="45720">
            <a:normAutofit/>
          </a:bodyPr>
          <a:lstStyle>
            <a:lvl1pPr marL="0" indent="0">
              <a:spcBef>
                <a:spcPts val="816"/>
              </a:spcBef>
              <a:buFontTx/>
              <a:buNone/>
              <a:tabLst>
                <a:tab pos="857018" algn="l"/>
              </a:tabLst>
              <a:defRPr sz="2720" baseline="0">
                <a:solidFill>
                  <a:schemeClr val="tx1"/>
                </a:solidFill>
                <a:latin typeface="+mn-lt"/>
                <a:cs typeface="Segoe UI Light"/>
              </a:defRPr>
            </a:lvl1pPr>
            <a:lvl2pPr marL="0" indent="0">
              <a:spcBef>
                <a:spcPts val="816"/>
              </a:spcBef>
              <a:buFontTx/>
              <a:buNone/>
              <a:defRPr sz="4080">
                <a:latin typeface="Segoe Pro Light"/>
                <a:cs typeface="Segoe Pro Light"/>
              </a:defRPr>
            </a:lvl2pPr>
            <a:lvl3pPr marL="0" indent="0">
              <a:spcBef>
                <a:spcPts val="816"/>
              </a:spcBef>
              <a:buFontTx/>
              <a:buNone/>
              <a:defRPr sz="4080">
                <a:latin typeface="Segoe Pro Light"/>
                <a:cs typeface="Segoe Pro Light"/>
              </a:defRPr>
            </a:lvl3pPr>
            <a:lvl4pPr marL="0" indent="0">
              <a:spcBef>
                <a:spcPts val="816"/>
              </a:spcBef>
              <a:buFontTx/>
              <a:buNone/>
              <a:defRPr sz="4080">
                <a:latin typeface="Segoe Pro Light"/>
                <a:cs typeface="Segoe Pro Light"/>
              </a:defRPr>
            </a:lvl4pPr>
            <a:lvl5pPr marL="0" indent="0">
              <a:spcBef>
                <a:spcPts val="816"/>
              </a:spcBef>
              <a:buFontTx/>
              <a:buNone/>
              <a:defRPr sz="4080">
                <a:latin typeface="Segoe Pro Light"/>
                <a:cs typeface="Segoe Pro Light"/>
              </a:defRPr>
            </a:lvl5pPr>
          </a:lstStyle>
          <a:p>
            <a:pPr lvl="0"/>
            <a:r>
              <a:rPr lang="en-US" dirty="0" smtClean="0"/>
              <a:t>4</a:t>
            </a:r>
            <a:r>
              <a:rPr lang="en-US" dirty="0"/>
              <a:t>	Section </a:t>
            </a:r>
            <a:r>
              <a:rPr lang="en-US" dirty="0" smtClean="0"/>
              <a:t>Title</a:t>
            </a:r>
            <a:endParaRPr lang="en-US" dirty="0"/>
          </a:p>
        </p:txBody>
      </p:sp>
      <p:sp>
        <p:nvSpPr>
          <p:cNvPr id="7" name="Text Placeholder 12"/>
          <p:cNvSpPr>
            <a:spLocks noGrp="1"/>
          </p:cNvSpPr>
          <p:nvPr>
            <p:ph type="body" sz="quarter" idx="14" hasCustomPrompt="1"/>
          </p:nvPr>
        </p:nvSpPr>
        <p:spPr>
          <a:xfrm>
            <a:off x="0" y="1243471"/>
            <a:ext cx="2487295" cy="4947979"/>
          </a:xfrm>
          <a:prstGeom prst="rect">
            <a:avLst/>
          </a:prstGeom>
          <a:noFill/>
        </p:spPr>
        <p:txBody>
          <a:bodyPr vert="horz"/>
          <a:lstStyle>
            <a:lvl1pPr marL="0" indent="0">
              <a:spcBef>
                <a:spcPts val="816"/>
              </a:spcBef>
              <a:buFontTx/>
              <a:buNone/>
              <a:defRPr sz="1904" baseline="0">
                <a:solidFill>
                  <a:schemeClr val="tx1"/>
                </a:solidFill>
                <a:latin typeface="+mn-lt"/>
                <a:cs typeface="Segoe UI Semibold"/>
              </a:defRPr>
            </a:lvl1pPr>
          </a:lstStyle>
          <a:p>
            <a:pPr lvl="0"/>
            <a:r>
              <a:rPr lang="en-US" dirty="0"/>
              <a:t>Enter header here.</a:t>
            </a:r>
          </a:p>
        </p:txBody>
      </p:sp>
      <p:sp>
        <p:nvSpPr>
          <p:cNvPr id="5" name="Slide Number Placeholder 5"/>
          <p:cNvSpPr>
            <a:spLocks noGrp="1"/>
          </p:cNvSpPr>
          <p:nvPr>
            <p:ph type="sldNum" sz="quarter" idx="4"/>
          </p:nvPr>
        </p:nvSpPr>
        <p:spPr>
          <a:xfrm>
            <a:off x="9223719" y="6482890"/>
            <a:ext cx="2901844" cy="372394"/>
          </a:xfrm>
          <a:prstGeom prst="rect">
            <a:avLst/>
          </a:prstGeom>
        </p:spPr>
        <p:txBody>
          <a:bodyPr vert="horz" lIns="91440" tIns="45720" rIns="91440" bIns="45720" rtlCol="0" anchor="b"/>
          <a:lstStyle>
            <a:lvl1pPr algn="r">
              <a:defRPr sz="1088" kern="800">
                <a:solidFill>
                  <a:schemeClr val="tx1">
                    <a:tint val="75000"/>
                  </a:schemeClr>
                </a:solidFill>
                <a:latin typeface="+mn-lt"/>
                <a:cs typeface="Segoe UI Light"/>
              </a:defRPr>
            </a:lvl1pPr>
          </a:lstStyle>
          <a:p>
            <a:pPr defTabSz="621716"/>
            <a:fld id="{74A398B2-5A34-1A4A-811E-F4027282568C}" type="slidenum">
              <a:rPr lang="en-US" smtClean="0">
                <a:solidFill>
                  <a:srgbClr val="FFFFFF">
                    <a:tint val="75000"/>
                  </a:srgbClr>
                </a:solidFill>
              </a:rPr>
              <a:pPr defTabSz="621716"/>
              <a:t>‹#›</a:t>
            </a:fld>
            <a:endParaRPr lang="en-US">
              <a:solidFill>
                <a:srgbClr val="FFFFFF">
                  <a:tint val="75000"/>
                </a:srgbClr>
              </a:solidFill>
            </a:endParaRPr>
          </a:p>
        </p:txBody>
      </p:sp>
    </p:spTree>
    <p:extLst>
      <p:ext uri="{BB962C8B-B14F-4D97-AF65-F5344CB8AC3E}">
        <p14:creationId xmlns:p14="http://schemas.microsoft.com/office/powerpoint/2010/main" val="37441322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ppendix: Sectio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mn-lt"/>
              </a:defRPr>
            </a:lvl1pPr>
          </a:lstStyle>
          <a:p>
            <a:pPr defTabSz="621716"/>
            <a:fld id="{74A398B2-5A34-1A4A-811E-F4027282568C}" type="slidenum">
              <a:rPr lang="en-US" smtClean="0">
                <a:solidFill>
                  <a:srgbClr val="FFFFFF">
                    <a:tint val="75000"/>
                  </a:srgbClr>
                </a:solidFill>
              </a:rPr>
              <a:pPr defTabSz="621716"/>
              <a:t>‹#›</a:t>
            </a:fld>
            <a:endParaRPr lang="en-US">
              <a:solidFill>
                <a:srgbClr val="FFFFFF">
                  <a:tint val="75000"/>
                </a:srgbClr>
              </a:solidFill>
            </a:endParaRPr>
          </a:p>
        </p:txBody>
      </p:sp>
      <p:sp>
        <p:nvSpPr>
          <p:cNvPr id="10" name="Text Placeholder 9"/>
          <p:cNvSpPr>
            <a:spLocks noGrp="1"/>
          </p:cNvSpPr>
          <p:nvPr>
            <p:ph type="body" sz="quarter" idx="13" hasCustomPrompt="1"/>
          </p:nvPr>
        </p:nvSpPr>
        <p:spPr>
          <a:xfrm>
            <a:off x="0" y="1243471"/>
            <a:ext cx="2487295" cy="3600885"/>
          </a:xfrm>
        </p:spPr>
        <p:txBody>
          <a:bodyPr>
            <a:noAutofit/>
          </a:bodyPr>
          <a:lstStyle>
            <a:lvl1pPr marL="0" indent="0">
              <a:buNone/>
              <a:defRPr sz="2720" baseline="0">
                <a:latin typeface="+mn-lt"/>
              </a:defRPr>
            </a:lvl1pPr>
            <a:lvl2pPr marL="386415" indent="0">
              <a:buNone/>
              <a:defRPr sz="2720">
                <a:latin typeface="+mn-lt"/>
              </a:defRPr>
            </a:lvl2pPr>
            <a:lvl3pPr marL="779304" indent="0">
              <a:buNone/>
              <a:defRPr sz="2720">
                <a:latin typeface="+mn-lt"/>
              </a:defRPr>
            </a:lvl3pPr>
            <a:lvl4pPr marL="1163558" indent="0">
              <a:buNone/>
              <a:defRPr sz="2720">
                <a:latin typeface="+mn-lt"/>
              </a:defRPr>
            </a:lvl4pPr>
            <a:lvl5pPr marL="1556448" indent="0">
              <a:buNone/>
              <a:defRPr sz="2720">
                <a:latin typeface="+mn-lt"/>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7" name="Text Placeholder 6"/>
          <p:cNvSpPr>
            <a:spLocks noGrp="1"/>
          </p:cNvSpPr>
          <p:nvPr>
            <p:ph type="body" sz="quarter" idx="15" hasCustomPrompt="1"/>
          </p:nvPr>
        </p:nvSpPr>
        <p:spPr>
          <a:xfrm>
            <a:off x="3730943" y="1243471"/>
            <a:ext cx="8290983" cy="4973884"/>
          </a:xfrm>
        </p:spPr>
        <p:txBody>
          <a:bodyPr>
            <a:normAutofit/>
          </a:bodyPr>
          <a:lstStyle>
            <a:lvl1pPr marL="0" indent="0">
              <a:lnSpc>
                <a:spcPct val="100000"/>
              </a:lnSpc>
              <a:buNone/>
              <a:defRPr sz="4080" baseline="0">
                <a:latin typeface="Segoe UI Light" pitchFamily="34" charset="0"/>
              </a:defRPr>
            </a:lvl1pPr>
            <a:lvl2pPr marL="386415" indent="0">
              <a:lnSpc>
                <a:spcPct val="100000"/>
              </a:lnSpc>
              <a:buNone/>
              <a:defRPr sz="4080">
                <a:latin typeface="Segoe UI Light" pitchFamily="34" charset="0"/>
              </a:defRPr>
            </a:lvl2pPr>
            <a:lvl3pPr marL="779304" indent="0">
              <a:lnSpc>
                <a:spcPct val="100000"/>
              </a:lnSpc>
              <a:buNone/>
              <a:defRPr sz="4080">
                <a:latin typeface="Segoe UI Light" pitchFamily="34" charset="0"/>
              </a:defRPr>
            </a:lvl3pPr>
            <a:lvl4pPr marL="1163558" indent="0">
              <a:lnSpc>
                <a:spcPct val="100000"/>
              </a:lnSpc>
              <a:buNone/>
              <a:defRPr sz="4080">
                <a:latin typeface="Segoe UI Light" pitchFamily="34" charset="0"/>
              </a:defRPr>
            </a:lvl4pPr>
            <a:lvl5pPr marL="1556448" indent="0">
              <a:lnSpc>
                <a:spcPct val="100000"/>
              </a:lnSpc>
              <a:buNone/>
              <a:defRPr sz="4080">
                <a:latin typeface="Segoe UI Light" pitchFamily="34" charset="0"/>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Tree>
    <p:extLst>
      <p:ext uri="{BB962C8B-B14F-4D97-AF65-F5344CB8AC3E}">
        <p14:creationId xmlns:p14="http://schemas.microsoft.com/office/powerpoint/2010/main" val="178458571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48531" y="1743775"/>
            <a:ext cx="10726460" cy="2919242"/>
          </a:xfrm>
        </p:spPr>
        <p:txBody>
          <a:bodyPr lIns="180000" anchor="ctr">
            <a:normAutofit/>
          </a:bodyPr>
          <a:lstStyle>
            <a:lvl1pPr>
              <a:defRPr sz="4896">
                <a:solidFill>
                  <a:schemeClr val="accent5"/>
                </a:solidFill>
              </a:defRPr>
            </a:lvl1pPr>
          </a:lstStyle>
          <a:p>
            <a:r>
              <a:rPr lang="en-US" altLang="ko-KR" dirty="0" smtClean="0"/>
              <a:t>Click to edit Master title style</a:t>
            </a:r>
            <a:endParaRPr lang="ko-KR" altLang="en-US"/>
          </a:p>
        </p:txBody>
      </p:sp>
      <p:sp>
        <p:nvSpPr>
          <p:cNvPr id="3" name="Text Placeholder 2"/>
          <p:cNvSpPr>
            <a:spLocks noGrp="1"/>
          </p:cNvSpPr>
          <p:nvPr>
            <p:ph type="body" idx="1"/>
          </p:nvPr>
        </p:nvSpPr>
        <p:spPr>
          <a:xfrm>
            <a:off x="848531" y="4680830"/>
            <a:ext cx="10726460" cy="1530052"/>
          </a:xfrm>
        </p:spPr>
        <p:txBody>
          <a:bodyPr/>
          <a:lstStyle>
            <a:lvl1pPr marL="0" indent="0">
              <a:buNone/>
              <a:defRPr sz="2448" i="1">
                <a:solidFill>
                  <a:schemeClr val="accent5">
                    <a:lumMod val="60000"/>
                    <a:lumOff val="40000"/>
                  </a:schemeClr>
                </a:solidFill>
              </a:defRPr>
            </a:lvl1pPr>
            <a:lvl2pPr marL="466298" indent="0">
              <a:buNone/>
              <a:defRPr sz="2040"/>
            </a:lvl2pPr>
            <a:lvl3pPr marL="932597" indent="0">
              <a:buNone/>
              <a:defRPr sz="1836"/>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pPr lvl="0"/>
            <a:r>
              <a:rPr lang="en-US" altLang="ko-KR" dirty="0" smtClean="0"/>
              <a:t>Click to edit Master text styles</a:t>
            </a:r>
          </a:p>
        </p:txBody>
      </p:sp>
      <p:sp>
        <p:nvSpPr>
          <p:cNvPr id="4" name="Rectangle 3"/>
          <p:cNvSpPr/>
          <p:nvPr userDrawn="1"/>
        </p:nvSpPr>
        <p:spPr>
          <a:xfrm>
            <a:off x="848531" y="1740305"/>
            <a:ext cx="91805" cy="2918975"/>
          </a:xfrm>
          <a:prstGeom prst="rec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lIns="91792" rtlCol="0" anchor="ctr"/>
          <a:lstStyle/>
          <a:p>
            <a:pPr marL="0" marR="0" lvl="0" indent="0" algn="ctr" defTabSz="621716" rtl="0" eaLnBrk="1" fontAlgn="auto" latinLnBrk="0" hangingPunct="1">
              <a:lnSpc>
                <a:spcPct val="100000"/>
              </a:lnSpc>
              <a:spcBef>
                <a:spcPts val="0"/>
              </a:spcBef>
              <a:spcAft>
                <a:spcPts val="0"/>
              </a:spcAft>
              <a:buClrTx/>
              <a:buSzTx/>
              <a:buFontTx/>
              <a:buNone/>
              <a:tabLst/>
              <a:defRPr/>
            </a:pPr>
            <a:endParaRPr kumimoji="0" lang="ko-KR" altLang="en-US" sz="244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759717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dirty="0"/>
          </a:p>
        </p:txBody>
      </p:sp>
      <p:sp>
        <p:nvSpPr>
          <p:cNvPr id="3" name="Content Placeholder 2"/>
          <p:cNvSpPr>
            <a:spLocks noGrp="1"/>
          </p:cNvSpPr>
          <p:nvPr>
            <p:ph idx="1"/>
          </p:nvPr>
        </p:nvSpPr>
        <p:spPr/>
        <p:txBody>
          <a:bodyPr>
            <a:normAutofit/>
          </a:bodyPr>
          <a:lstStyle>
            <a:lvl1pPr>
              <a:defRPr sz="1632"/>
            </a:lvl1pPr>
            <a:lvl2pPr marL="461442" indent="-275246">
              <a:defRPr sz="1428"/>
            </a:lvl2pPr>
            <a:lvl3pPr marL="735067" indent="-273627">
              <a:buFont typeface="Arial" panose="020B0604020202020204" pitchFamily="34" charset="0"/>
              <a:buChar char="•"/>
              <a:defRPr sz="1224"/>
            </a:lvl3pPr>
            <a:lvl4pPr marL="1008694" indent="-273627">
              <a:buFont typeface="Wingdings" panose="05000000000000000000" pitchFamily="2" charset="2"/>
              <a:buChar char="ü"/>
              <a:defRPr sz="1122"/>
            </a:lvl4pPr>
            <a:lvl5pPr marL="1084791" indent="-174862">
              <a:buFont typeface="Wingdings" panose="05000000000000000000" pitchFamily="2" charset="2"/>
              <a:buChar char="Ø"/>
              <a:defRPr sz="1122"/>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8" name="Text Placeholder 7"/>
          <p:cNvSpPr>
            <a:spLocks noGrp="1"/>
          </p:cNvSpPr>
          <p:nvPr>
            <p:ph type="body" sz="quarter" idx="10"/>
          </p:nvPr>
        </p:nvSpPr>
        <p:spPr>
          <a:xfrm>
            <a:off x="318682" y="799376"/>
            <a:ext cx="11799106" cy="437752"/>
          </a:xfrm>
        </p:spPr>
        <p:txBody>
          <a:bodyPr vert="horz" lIns="91440" tIns="45720" rIns="91440" bIns="45720" rtlCol="0" anchor="ctr">
            <a:normAutofit/>
          </a:bodyPr>
          <a:lstStyle>
            <a:lvl1pPr marL="0" indent="0">
              <a:buNone/>
              <a:defRPr lang="ko-KR" altLang="en-US" sz="1836" b="0" baseline="0" dirty="0">
                <a:latin typeface="+mn-lt"/>
                <a:ea typeface="+mn-ea"/>
                <a:cs typeface="+mj-cs"/>
              </a:defRPr>
            </a:lvl1pPr>
          </a:lstStyle>
          <a:p>
            <a:pPr lvl="0">
              <a:spcBef>
                <a:spcPct val="0"/>
              </a:spcBef>
            </a:pPr>
            <a:r>
              <a:rPr lang="en-US" altLang="ko-KR" smtClean="0"/>
              <a:t>Click to edit Master text styles</a:t>
            </a:r>
          </a:p>
        </p:txBody>
      </p:sp>
    </p:spTree>
    <p:extLst>
      <p:ext uri="{BB962C8B-B14F-4D97-AF65-F5344CB8AC3E}">
        <p14:creationId xmlns:p14="http://schemas.microsoft.com/office/powerpoint/2010/main" val="15019774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emo_detail">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538942" y="5230"/>
            <a:ext cx="5897533" cy="734333"/>
          </a:xfrm>
        </p:spPr>
        <p:txBody>
          <a:bodyPr anchor="ctr"/>
          <a:lstStyle>
            <a:lvl1pPr marL="0" indent="0" algn="ctr">
              <a:buNone/>
              <a:defRPr b="1" i="1">
                <a:solidFill>
                  <a:schemeClr val="accent5"/>
                </a:solidFill>
              </a:defRPr>
            </a:lvl1pPr>
          </a:lstStyle>
          <a:p>
            <a:pPr lvl="0"/>
            <a:endParaRPr lang="ko-KR" altLang="en-US" dirty="0"/>
          </a:p>
        </p:txBody>
      </p:sp>
      <p:sp>
        <p:nvSpPr>
          <p:cNvPr id="2" name="Title 1"/>
          <p:cNvSpPr>
            <a:spLocks noGrp="1"/>
          </p:cNvSpPr>
          <p:nvPr>
            <p:ph type="title"/>
          </p:nvPr>
        </p:nvSpPr>
        <p:spPr/>
        <p:txBody>
          <a:bodyPr/>
          <a:lstStyle>
            <a:lvl1pPr>
              <a:defRPr>
                <a:solidFill>
                  <a:schemeClr val="accent6"/>
                </a:solidFill>
              </a:defRPr>
            </a:lvl1pPr>
          </a:lstStyle>
          <a:p>
            <a:r>
              <a:rPr lang="en-US" altLang="ko-KR" dirty="0" smtClean="0"/>
              <a:t>Click to edit Master title style</a:t>
            </a:r>
            <a:endParaRPr lang="ko-KR" altLang="en-US" dirty="0"/>
          </a:p>
        </p:txBody>
      </p:sp>
      <p:sp>
        <p:nvSpPr>
          <p:cNvPr id="3" name="Content Placeholder 2"/>
          <p:cNvSpPr>
            <a:spLocks noGrp="1"/>
          </p:cNvSpPr>
          <p:nvPr>
            <p:ph idx="1"/>
          </p:nvPr>
        </p:nvSpPr>
        <p:spPr>
          <a:ln>
            <a:solidFill>
              <a:schemeClr val="accent5"/>
            </a:solidFill>
          </a:ln>
        </p:spPr>
        <p:txBody>
          <a:bodyPr>
            <a:normAutofit/>
          </a:bodyPr>
          <a:lstStyle>
            <a:lvl1pPr>
              <a:defRPr sz="1632"/>
            </a:lvl1pPr>
            <a:lvl2pPr marL="461442" indent="-275246">
              <a:defRPr sz="1428"/>
            </a:lvl2pPr>
            <a:lvl3pPr marL="735067" indent="-273627">
              <a:buFont typeface="Arial" panose="020B0604020202020204" pitchFamily="34" charset="0"/>
              <a:buChar char="•"/>
              <a:defRPr sz="1224"/>
            </a:lvl3pPr>
            <a:lvl4pPr marL="1008694" indent="-273627">
              <a:buFont typeface="Wingdings" panose="05000000000000000000" pitchFamily="2" charset="2"/>
              <a:buChar char="ü"/>
              <a:defRPr sz="1122"/>
            </a:lvl4pPr>
            <a:lvl5pPr marL="1084791" indent="-174862">
              <a:buFont typeface="Wingdings" panose="05000000000000000000" pitchFamily="2" charset="2"/>
              <a:buChar char="Ø"/>
              <a:defRPr sz="1122"/>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8" name="Text Placeholder 7"/>
          <p:cNvSpPr>
            <a:spLocks noGrp="1"/>
          </p:cNvSpPr>
          <p:nvPr>
            <p:ph type="body" sz="quarter" idx="10"/>
          </p:nvPr>
        </p:nvSpPr>
        <p:spPr>
          <a:xfrm>
            <a:off x="318682" y="799376"/>
            <a:ext cx="11799106" cy="437752"/>
          </a:xfrm>
        </p:spPr>
        <p:txBody>
          <a:bodyPr vert="horz" lIns="91440" tIns="45720" rIns="91440" bIns="45720" rtlCol="0" anchor="ctr">
            <a:normAutofit/>
          </a:bodyPr>
          <a:lstStyle>
            <a:lvl1pPr marL="0" indent="0">
              <a:buNone/>
              <a:defRPr lang="ko-KR" altLang="en-US" sz="1836" b="0" baseline="0" dirty="0">
                <a:latin typeface="+mn-lt"/>
                <a:ea typeface="+mn-ea"/>
                <a:cs typeface="+mj-cs"/>
              </a:defRPr>
            </a:lvl1pPr>
          </a:lstStyle>
          <a:p>
            <a:pPr lvl="0">
              <a:spcBef>
                <a:spcPct val="0"/>
              </a:spcBef>
            </a:pPr>
            <a:r>
              <a:rPr lang="en-US" altLang="ko-KR" dirty="0" smtClean="0"/>
              <a:t>Click to edit Master text styles</a:t>
            </a:r>
          </a:p>
        </p:txBody>
      </p:sp>
      <p:cxnSp>
        <p:nvCxnSpPr>
          <p:cNvPr id="5" name="Straight Connector 4"/>
          <p:cNvCxnSpPr/>
          <p:nvPr userDrawn="1"/>
        </p:nvCxnSpPr>
        <p:spPr>
          <a:xfrm>
            <a:off x="318685" y="794389"/>
            <a:ext cx="11799106"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3929292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2"/>
          <p:cNvSpPr>
            <a:spLocks noGrp="1"/>
          </p:cNvSpPr>
          <p:nvPr>
            <p:ph type="sldNum" sz="quarter" idx="4"/>
          </p:nvPr>
        </p:nvSpPr>
        <p:spPr>
          <a:xfrm>
            <a:off x="9285254" y="6622133"/>
            <a:ext cx="2901844"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621716"/>
            <a:fld id="{EDBAFD04-E5E7-459F-B325-3B7A30332015}" type="slidenum">
              <a:rPr lang="en-US" smtClean="0">
                <a:solidFill>
                  <a:srgbClr val="505050">
                    <a:tint val="75000"/>
                  </a:srgbClr>
                </a:solidFill>
              </a:rPr>
              <a:pPr defTabSz="621716"/>
              <a:t>‹#›</a:t>
            </a:fld>
            <a:endParaRPr lang="en-US" dirty="0">
              <a:solidFill>
                <a:srgbClr val="505050">
                  <a:tint val="75000"/>
                </a:srgbClr>
              </a:solidFill>
            </a:endParaRPr>
          </a:p>
        </p:txBody>
      </p:sp>
    </p:spTree>
    <p:extLst>
      <p:ext uri="{BB962C8B-B14F-4D97-AF65-F5344CB8AC3E}">
        <p14:creationId xmlns:p14="http://schemas.microsoft.com/office/powerpoint/2010/main" val="4015599555"/>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Content Placeholder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8" name="Text Placeholder 7"/>
          <p:cNvSpPr>
            <a:spLocks noGrp="1"/>
          </p:cNvSpPr>
          <p:nvPr>
            <p:ph type="body" sz="quarter" idx="10"/>
          </p:nvPr>
        </p:nvSpPr>
        <p:spPr>
          <a:xfrm>
            <a:off x="855006" y="799376"/>
            <a:ext cx="10726460" cy="437752"/>
          </a:xfrm>
        </p:spPr>
        <p:txBody>
          <a:bodyPr vert="horz" lIns="91440" tIns="45720" rIns="91440" bIns="45720" rtlCol="0" anchor="ctr">
            <a:normAutofit/>
          </a:bodyPr>
          <a:lstStyle>
            <a:lvl1pPr marL="0" indent="0">
              <a:buNone/>
              <a:defRPr lang="ko-KR" altLang="en-US" sz="1377" b="0" baseline="0" dirty="0">
                <a:latin typeface="+mj-lt"/>
                <a:ea typeface="+mj-ea"/>
                <a:cs typeface="+mj-cs"/>
              </a:defRPr>
            </a:lvl1pPr>
          </a:lstStyle>
          <a:p>
            <a:pPr lvl="0">
              <a:spcBef>
                <a:spcPct val="0"/>
              </a:spcBef>
            </a:pPr>
            <a:r>
              <a:rPr lang="en-US" altLang="ko-KR" dirty="0" smtClean="0"/>
              <a:t>Click to edit Master text styles</a:t>
            </a:r>
          </a:p>
        </p:txBody>
      </p:sp>
    </p:spTree>
    <p:extLst>
      <p:ext uri="{BB962C8B-B14F-4D97-AF65-F5344CB8AC3E}">
        <p14:creationId xmlns:p14="http://schemas.microsoft.com/office/powerpoint/2010/main" val="14134485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32736" y="2172838"/>
            <a:ext cx="10571004" cy="1499289"/>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65471" y="3963564"/>
            <a:ext cx="8705533" cy="1787490"/>
          </a:xfrm>
        </p:spPr>
        <p:txBody>
          <a:bodyPr/>
          <a:lstStyle>
            <a:lvl1pPr marL="0" indent="0" algn="ctr">
              <a:buNone/>
              <a:defRPr/>
            </a:lvl1pPr>
            <a:lvl2pPr marL="466298" indent="0" algn="ctr">
              <a:buNone/>
              <a:defRPr/>
            </a:lvl2pPr>
            <a:lvl3pPr marL="932597" indent="0" algn="ctr">
              <a:buNone/>
              <a:defRPr/>
            </a:lvl3pPr>
            <a:lvl4pPr marL="1398895" indent="0" algn="ctr">
              <a:buNone/>
              <a:defRPr/>
            </a:lvl4pPr>
            <a:lvl5pPr marL="1865193" indent="0" algn="ctr">
              <a:buNone/>
              <a:defRPr/>
            </a:lvl5pPr>
            <a:lvl6pPr marL="2331491" indent="0" algn="ctr">
              <a:buNone/>
              <a:defRPr/>
            </a:lvl6pPr>
            <a:lvl7pPr marL="2797790" indent="0" algn="ctr">
              <a:buNone/>
              <a:defRPr/>
            </a:lvl7pPr>
            <a:lvl8pPr marL="3264088" indent="0" algn="ctr">
              <a:buNone/>
              <a:defRPr/>
            </a:lvl8pPr>
            <a:lvl9pPr marL="3730386" indent="0" algn="ctr">
              <a:buNone/>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a:xfrm>
            <a:off x="10967617" y="6798616"/>
            <a:ext cx="649726" cy="191054"/>
          </a:xfrm>
          <a:prstGeom prst="rect">
            <a:avLst/>
          </a:prstGeom>
        </p:spPr>
        <p:txBody>
          <a:bodyPr/>
          <a:lstStyle>
            <a:lvl1pPr>
              <a:defRPr smtClean="0"/>
            </a:lvl1pPr>
          </a:lstStyle>
          <a:p>
            <a:pPr defTabSz="621716">
              <a:defRPr/>
            </a:pPr>
            <a:fld id="{265421FC-5180-49D9-B7FF-DA16DEF1B6A3}" type="datetime5">
              <a:rPr lang="ko-KR" altLang="en-US" sz="2448" smtClean="0">
                <a:solidFill>
                  <a:srgbClr val="000000"/>
                </a:solidFill>
              </a:rPr>
              <a:pPr defTabSz="621716">
                <a:defRPr/>
              </a:pPr>
              <a:t>2016/1/13</a:t>
            </a:fld>
            <a:r>
              <a:rPr lang="en-US" altLang="ko-KR" sz="2448" smtClean="0">
                <a:solidFill>
                  <a:srgbClr val="000000"/>
                </a:solidFill>
              </a:rPr>
              <a:t>   </a:t>
            </a:r>
            <a:endParaRPr lang="en-US" altLang="ko-KR" sz="2448">
              <a:solidFill>
                <a:srgbClr val="000000"/>
              </a:solidFill>
            </a:endParaRPr>
          </a:p>
        </p:txBody>
      </p:sp>
    </p:spTree>
    <p:extLst>
      <p:ext uri="{BB962C8B-B14F-4D97-AF65-F5344CB8AC3E}">
        <p14:creationId xmlns:p14="http://schemas.microsoft.com/office/powerpoint/2010/main" val="780971482"/>
      </p:ext>
    </p:extLst>
  </p:cSld>
  <p:clrMapOvr>
    <a:masterClrMapping/>
  </p:clrMapOvr>
  <p:transition advClick="0"/>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ext content, normal, light">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2247" y="2161"/>
          <a:ext cx="2158" cy="2158"/>
        </p:xfrm>
        <a:graphic>
          <a:graphicData uri="http://schemas.openxmlformats.org/presentationml/2006/ole">
            <mc:AlternateContent xmlns:mc="http://schemas.openxmlformats.org/markup-compatibility/2006">
              <mc:Choice xmlns:v="urn:schemas-microsoft-com:vml" Requires="v">
                <p:oleObj spid="_x0000_s7580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247" y="2161"/>
                        <a:ext cx="2158" cy="2158"/>
                      </a:xfrm>
                      <a:prstGeom prst="rect">
                        <a:avLst/>
                      </a:prstGeom>
                    </p:spPr>
                  </p:pic>
                </p:oleObj>
              </mc:Fallback>
            </mc:AlternateContent>
          </a:graphicData>
        </a:graphic>
      </p:graphicFrame>
      <p:sp>
        <p:nvSpPr>
          <p:cNvPr id="2" name="Title 1"/>
          <p:cNvSpPr>
            <a:spLocks noGrp="1"/>
          </p:cNvSpPr>
          <p:nvPr>
            <p:ph type="title" hasCustomPrompt="1"/>
          </p:nvPr>
        </p:nvSpPr>
        <p:spPr>
          <a:xfrm>
            <a:off x="0" y="1243471"/>
            <a:ext cx="2487295" cy="2486942"/>
          </a:xfrm>
          <a:solidFill>
            <a:schemeClr val="accent1"/>
          </a:solidFill>
        </p:spPr>
        <p:txBody>
          <a:bodyPr rIns="91184">
            <a:normAutofit/>
          </a:bodyPr>
          <a:lstStyle>
            <a:lvl1pPr>
              <a:defRPr sz="2720" baseline="0">
                <a:solidFill>
                  <a:schemeClr val="tx1"/>
                </a:solidFill>
                <a:latin typeface="+mn-lt"/>
              </a:defRPr>
            </a:lvl1pPr>
          </a:lstStyle>
          <a:p>
            <a:pPr lvl="0"/>
            <a:r>
              <a:rPr lang="en-US" dirty="0" smtClean="0"/>
              <a:t>Click to edit slide content</a:t>
            </a:r>
          </a:p>
        </p:txBody>
      </p:sp>
      <p:sp>
        <p:nvSpPr>
          <p:cNvPr id="6" name="Slide Number Placeholder 5"/>
          <p:cNvSpPr>
            <a:spLocks noGrp="1"/>
          </p:cNvSpPr>
          <p:nvPr>
            <p:ph type="sldNum" sz="quarter" idx="4"/>
          </p:nvPr>
        </p:nvSpPr>
        <p:spPr>
          <a:xfrm>
            <a:off x="11514103" y="6482891"/>
            <a:ext cx="611460" cy="372394"/>
          </a:xfrm>
          <a:prstGeom prst="rect">
            <a:avLst/>
          </a:prstGeom>
        </p:spPr>
        <p:txBody>
          <a:bodyPr vert="horz" lIns="91184" tIns="45592" rIns="91184" bIns="45592" rtlCol="0" anchor="ctr"/>
          <a:lstStyle>
            <a:lvl1pPr algn="r">
              <a:defRPr sz="1088" kern="800">
                <a:solidFill>
                  <a:schemeClr val="bg1"/>
                </a:solidFill>
                <a:latin typeface="+mn-lt"/>
                <a:cs typeface="Segoe UI Light"/>
              </a:defRPr>
            </a:lvl1pPr>
          </a:lstStyle>
          <a:p>
            <a:pPr defTabSz="620057"/>
            <a:fld id="{74A398B2-5A34-1A4A-811E-F4027282568C}" type="slidenum">
              <a:rPr lang="en-US" smtClean="0">
                <a:solidFill>
                  <a:srgbClr val="000000"/>
                </a:solidFill>
              </a:rPr>
              <a:pPr defTabSz="620057"/>
              <a:t>‹#›</a:t>
            </a:fld>
            <a:endParaRPr lang="en-US" dirty="0">
              <a:solidFill>
                <a:srgbClr val="000000"/>
              </a:solidFill>
            </a:endParaRPr>
          </a:p>
        </p:txBody>
      </p:sp>
    </p:spTree>
    <p:extLst>
      <p:ext uri="{BB962C8B-B14F-4D97-AF65-F5344CB8AC3E}">
        <p14:creationId xmlns:p14="http://schemas.microsoft.com/office/powerpoint/2010/main" val="46800583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Pr>
        <a:solidFill>
          <a:srgbClr val="0078D7"/>
        </a:solidFill>
        <a:effectLst/>
      </p:bgPr>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3575"/>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endParaRPr lang="en-US" dirty="0">
              <a:latin typeface="맑은 고딕" panose="020B0503020000020004" pitchFamily="50" charset="-127"/>
              <a:ea typeface="맑은 고딕" panose="020B0503020000020004" pitchFamily="50" charset="-127"/>
            </a:endParaRPr>
          </a:p>
        </p:txBody>
      </p:sp>
      <p:sp>
        <p:nvSpPr>
          <p:cNvPr id="17" name="Freeform 5"/>
          <p:cNvSpPr>
            <a:spLocks noEditPoints="1"/>
          </p:cNvSpPr>
          <p:nvPr userDrawn="1"/>
        </p:nvSpPr>
        <p:spPr bwMode="black">
          <a:xfrm>
            <a:off x="9034448"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맑은 고딕" panose="020B0503020000020004" pitchFamily="50" charset="-127"/>
              <a:ea typeface="맑은 고딕" panose="020B0503020000020004" pitchFamily="50" charset="-127"/>
            </a:endParaRPr>
          </a:p>
        </p:txBody>
      </p:sp>
      <p:sp>
        <p:nvSpPr>
          <p:cNvPr id="12" name="Rectangle 1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2000">
                      <a:srgbClr val="FFFFFF"/>
                    </a:gs>
                    <a:gs pos="98000">
                      <a:srgbClr val="FFFFFF"/>
                    </a:gs>
                  </a:gsLst>
                  <a:lin ang="5400000" scaled="1"/>
                </a:gradFill>
                <a:effectLst/>
                <a:uLnTx/>
                <a:uFillTx/>
                <a:latin typeface="Segoe UI"/>
                <a:ea typeface="Segoe UI" pitchFamily="34" charset="0"/>
                <a:cs typeface="Segoe UI" pitchFamily="34" charset="0"/>
              </a:rPr>
              <a:t>    </a:t>
            </a:r>
          </a:p>
        </p:txBody>
      </p:sp>
      <p:sp>
        <p:nvSpPr>
          <p:cNvPr id="13" name="Title 1"/>
          <p:cNvSpPr>
            <a:spLocks noGrp="1"/>
          </p:cNvSpPr>
          <p:nvPr>
            <p:ph type="title" hasCustomPrompt="1"/>
          </p:nvPr>
        </p:nvSpPr>
        <p:spPr bwMode="auto">
          <a:xfrm>
            <a:off x="274702" y="2125683"/>
            <a:ext cx="6400736" cy="877163"/>
          </a:xfrm>
          <a:noFill/>
        </p:spPr>
        <p:txBody>
          <a:bodyPr lIns="146304" tIns="91440" rIns="146304" bIns="91440" anchor="t" anchorCtr="0"/>
          <a:lstStyle>
            <a:lvl1pPr>
              <a:defRPr sz="5000" spc="-100" baseline="0">
                <a:gradFill>
                  <a:gsLst>
                    <a:gs pos="2000">
                      <a:schemeClr val="tx1"/>
                    </a:gs>
                    <a:gs pos="98000">
                      <a:schemeClr val="tx1"/>
                    </a:gs>
                  </a:gsLst>
                  <a:lin ang="5400000" scaled="1"/>
                </a:gradFill>
              </a:defRPr>
            </a:lvl1pPr>
          </a:lstStyle>
          <a:p>
            <a:r>
              <a:rPr lang="en-US" dirty="0" smtClean="0"/>
              <a:t>Presentation title</a:t>
            </a:r>
            <a:endParaRPr lang="en-US" dirty="0"/>
          </a:p>
        </p:txBody>
      </p:sp>
      <p:sp>
        <p:nvSpPr>
          <p:cNvPr id="14" name="Text Placeholder 2"/>
          <p:cNvSpPr>
            <a:spLocks noGrp="1"/>
          </p:cNvSpPr>
          <p:nvPr>
            <p:ph type="body" sz="quarter" idx="14" hasCustomPrompt="1"/>
          </p:nvPr>
        </p:nvSpPr>
        <p:spPr bwMode="auto">
          <a:xfrm>
            <a:off x="273050" y="4172857"/>
            <a:ext cx="5487988" cy="1610406"/>
          </a:xfrm>
          <a:noFill/>
        </p:spPr>
        <p:txBody>
          <a:bodyPr tIns="109728" bIns="109728">
            <a:noAutofit/>
          </a:bodyPr>
          <a:lstStyle>
            <a:lvl1pPr marL="0" indent="0">
              <a:spcBef>
                <a:spcPts val="0"/>
              </a:spcBef>
              <a:buNone/>
              <a:defRPr sz="3000">
                <a:gradFill>
                  <a:gsLst>
                    <a:gs pos="2000">
                      <a:schemeClr val="tx1"/>
                    </a:gs>
                    <a:gs pos="98000">
                      <a:schemeClr val="tx1"/>
                    </a:gs>
                  </a:gsLst>
                  <a:lin ang="5400000" scaled="1"/>
                </a:gradFill>
              </a:defRPr>
            </a:lvl1pPr>
          </a:lstStyle>
          <a:p>
            <a:pPr lvl="0"/>
            <a:r>
              <a:rPr lang="en-US" dirty="0" smtClean="0"/>
              <a:t>Speaker Name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1901132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875157" y="292082"/>
            <a:ext cx="10775015" cy="683264"/>
          </a:xfrm>
        </p:spPr>
        <p:txBody>
          <a:bodyPr vert="horz" wrap="square" lIns="146304" tIns="91440" rIns="146304" bIns="91440" rtlCol="0" anchor="t">
            <a:spAutoFit/>
          </a:bodyPr>
          <a:lstStyle>
            <a:lvl1pPr>
              <a:defRPr lang="ko-KR" altLang="en-US" b="0" dirty="0">
                <a:solidFill>
                  <a:schemeClr val="tx1"/>
                </a:solidFill>
              </a:defRPr>
            </a:lvl1pPr>
          </a:lstStyle>
          <a:p>
            <a:pPr lvl="0"/>
            <a:r>
              <a:rPr lang="en-US" altLang="ko-KR" dirty="0" smtClean="0"/>
              <a:t>Click to edit Master title style</a:t>
            </a:r>
            <a:endParaRPr lang="ko-KR" altLang="en-US" dirty="0"/>
          </a:p>
        </p:txBody>
      </p:sp>
      <p:pic>
        <p:nvPicPr>
          <p:cNvPr id="15"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invGray">
          <a:xfrm>
            <a:off x="371158" y="347382"/>
            <a:ext cx="504000" cy="501287"/>
          </a:xfrm>
          <a:prstGeom prst="rect">
            <a:avLst/>
          </a:prstGeom>
        </p:spPr>
      </p:pic>
    </p:spTree>
    <p:extLst>
      <p:ext uri="{BB962C8B-B14F-4D97-AF65-F5344CB8AC3E}">
        <p14:creationId xmlns:p14="http://schemas.microsoft.com/office/powerpoint/2010/main" val="231967644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 Page">
    <p:bg>
      <p:bgPr>
        <a:solidFill>
          <a:schemeClr val="bg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0" y="1243471"/>
            <a:ext cx="4974590" cy="2486942"/>
          </a:xfrm>
          <a:solidFill>
            <a:srgbClr val="FFFFFF"/>
          </a:solidFill>
        </p:spPr>
        <p:txBody>
          <a:bodyPr>
            <a:noAutofit/>
          </a:bodyPr>
          <a:lstStyle>
            <a:lvl1pPr marL="0" indent="0">
              <a:lnSpc>
                <a:spcPct val="110000"/>
              </a:lnSpc>
              <a:buNone/>
              <a:defRPr sz="1904">
                <a:solidFill>
                  <a:srgbClr val="3F3F3F"/>
                </a:solidFill>
                <a:latin typeface="+mn-lt"/>
                <a:cs typeface="Segoe UI Semibold"/>
              </a:defRPr>
            </a:lvl1pPr>
            <a:lvl2pPr marL="386415" indent="0">
              <a:lnSpc>
                <a:spcPct val="110000"/>
              </a:lnSpc>
              <a:buNone/>
              <a:defRPr sz="1904">
                <a:solidFill>
                  <a:srgbClr val="3F3F3F"/>
                </a:solidFill>
                <a:latin typeface="+mn-lt"/>
                <a:cs typeface="Segoe UI Semibold"/>
              </a:defRPr>
            </a:lvl2pPr>
            <a:lvl3pPr marL="779304" indent="0">
              <a:lnSpc>
                <a:spcPct val="110000"/>
              </a:lnSpc>
              <a:buNone/>
              <a:defRPr sz="1904">
                <a:solidFill>
                  <a:srgbClr val="3F3F3F"/>
                </a:solidFill>
                <a:latin typeface="+mn-lt"/>
                <a:cs typeface="Segoe UI Semibold"/>
              </a:defRPr>
            </a:lvl3pPr>
            <a:lvl4pPr marL="1163558" indent="0">
              <a:lnSpc>
                <a:spcPct val="110000"/>
              </a:lnSpc>
              <a:buNone/>
              <a:defRPr sz="1904">
                <a:solidFill>
                  <a:srgbClr val="3F3F3F"/>
                </a:solidFill>
                <a:latin typeface="+mn-lt"/>
                <a:cs typeface="Segoe UI Semibold"/>
              </a:defRPr>
            </a:lvl4pPr>
            <a:lvl5pPr marL="1556448" indent="0">
              <a:lnSpc>
                <a:spcPct val="110000"/>
              </a:lnSpc>
              <a:buNone/>
              <a:defRPr sz="1904">
                <a:solidFill>
                  <a:srgbClr val="3F3F3F"/>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8" name="Picture Placeholder 2"/>
          <p:cNvSpPr>
            <a:spLocks noGrp="1"/>
          </p:cNvSpPr>
          <p:nvPr>
            <p:ph type="pic" sz="quarter" idx="18"/>
          </p:nvPr>
        </p:nvSpPr>
        <p:spPr>
          <a:xfrm>
            <a:off x="103637" y="24870"/>
            <a:ext cx="1554559" cy="570960"/>
          </a:xfrm>
        </p:spPr>
        <p:txBody>
          <a:bodyPr/>
          <a:lstStyle>
            <a:lvl1pPr marL="0" indent="0">
              <a:buNone/>
              <a:defRPr>
                <a:solidFill>
                  <a:srgbClr val="FFFFFF"/>
                </a:solidFill>
              </a:defRPr>
            </a:lvl1pPr>
          </a:lstStyle>
          <a:p>
            <a:endParaRPr lang="en-US" dirty="0"/>
          </a:p>
        </p:txBody>
      </p:sp>
      <p:sp>
        <p:nvSpPr>
          <p:cNvPr id="5" name="TextBox 4"/>
          <p:cNvSpPr txBox="1"/>
          <p:nvPr userDrawn="1"/>
        </p:nvSpPr>
        <p:spPr>
          <a:xfrm>
            <a:off x="135202" y="5991150"/>
            <a:ext cx="11990362" cy="826613"/>
          </a:xfrm>
          <a:prstGeom prst="rect">
            <a:avLst/>
          </a:prstGeom>
          <a:noFill/>
        </p:spPr>
        <p:txBody>
          <a:bodyPr wrap="square" rtlCol="0">
            <a:spAutoFit/>
          </a:bodyPr>
          <a:lstStyle/>
          <a:p>
            <a:pPr marL="0" marR="0" lvl="0" indent="0" algn="l" defTabSz="621716" rtl="0" eaLnBrk="1" fontAlgn="auto" latinLnBrk="0" hangingPunct="1">
              <a:lnSpc>
                <a:spcPts val="1441"/>
              </a:lnSpc>
              <a:spcBef>
                <a:spcPts val="0"/>
              </a:spcBef>
              <a:spcAft>
                <a:spcPts val="0"/>
              </a:spcAft>
              <a:buClrTx/>
              <a:buSzTx/>
              <a:buFontTx/>
              <a:buNone/>
              <a:tabLst/>
              <a:defRPr/>
            </a:pPr>
            <a:r>
              <a:rPr kumimoji="0" lang="en-US" sz="1088" b="0" i="0" u="none" strike="noStrike" kern="1200" cap="none" spc="0" normalizeH="0" baseline="0" noProof="0" dirty="0" smtClean="0">
                <a:ln>
                  <a:noFill/>
                </a:ln>
                <a:solidFill>
                  <a:srgbClr val="FFFFFF"/>
                </a:solidFill>
                <a:effectLst/>
                <a:uLnTx/>
                <a:uFillTx/>
                <a:latin typeface="Segoe UI"/>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8"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66364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875157" y="292082"/>
            <a:ext cx="10775015" cy="683264"/>
          </a:xfrm>
        </p:spPr>
        <p:txBody>
          <a:bodyPr vert="horz" wrap="square" lIns="146304" tIns="91440" rIns="146304" bIns="91440" rtlCol="0" anchor="t">
            <a:spAutoFit/>
          </a:bodyPr>
          <a:lstStyle>
            <a:lvl1pPr>
              <a:defRPr lang="ko-KR" altLang="en-US" b="0" dirty="0">
                <a:solidFill>
                  <a:schemeClr val="tx1"/>
                </a:solidFill>
              </a:defRPr>
            </a:lvl1pPr>
          </a:lstStyle>
          <a:p>
            <a:pPr lvl="0"/>
            <a:r>
              <a:rPr lang="en-US" altLang="ko-KR" dirty="0" smtClean="0"/>
              <a:t>Click to edit Master title style</a:t>
            </a:r>
            <a:endParaRPr lang="ko-KR" altLang="en-US" dirty="0"/>
          </a:p>
        </p:txBody>
      </p:sp>
      <p:pic>
        <p:nvPicPr>
          <p:cNvPr id="15"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invGray">
          <a:xfrm>
            <a:off x="371158" y="347382"/>
            <a:ext cx="504000" cy="501287"/>
          </a:xfrm>
          <a:prstGeom prst="rect">
            <a:avLst/>
          </a:prstGeom>
        </p:spPr>
      </p:pic>
      <p:sp>
        <p:nvSpPr>
          <p:cNvPr id="5" name="Content Placeholder 2"/>
          <p:cNvSpPr>
            <a:spLocks noGrp="1"/>
          </p:cNvSpPr>
          <p:nvPr>
            <p:ph sz="quarter" idx="10"/>
          </p:nvPr>
        </p:nvSpPr>
        <p:spPr>
          <a:xfrm>
            <a:off x="875157" y="996168"/>
            <a:ext cx="10775015" cy="433965"/>
          </a:xfrm>
        </p:spPr>
        <p:txBody>
          <a:bodyPr vert="horz" wrap="square" lIns="146304" tIns="91440" rIns="146304" bIns="91440" rtlCol="0" anchor="t">
            <a:spAutoFit/>
          </a:bodyPr>
          <a:lstStyle>
            <a:lvl1pPr marL="87313" indent="0">
              <a:defRPr lang="en-US" altLang="ko-KR" sz="1800" b="0" cap="none" spc="-102" smtClean="0">
                <a:ln w="3175">
                  <a:noFill/>
                </a:ln>
                <a:solidFill>
                  <a:srgbClr val="002060"/>
                </a:solidFill>
                <a:effectLst/>
                <a:cs typeface="Arial" charset="0"/>
              </a:defRPr>
            </a:lvl1pPr>
            <a:lvl2pPr>
              <a:defRPr lang="en-US" altLang="ko-KR" smtClean="0">
                <a:solidFill>
                  <a:schemeClr val="tx1"/>
                </a:solidFill>
                <a:latin typeface="+mn-lt"/>
                <a:ea typeface="+mn-ea"/>
              </a:defRPr>
            </a:lvl2pPr>
            <a:lvl3pPr>
              <a:defRPr lang="en-US" altLang="ko-KR" smtClean="0">
                <a:solidFill>
                  <a:schemeClr val="tx1"/>
                </a:solidFill>
                <a:latin typeface="+mn-lt"/>
                <a:ea typeface="+mn-ea"/>
              </a:defRPr>
            </a:lvl3pPr>
            <a:lvl4pPr>
              <a:defRPr lang="en-US" altLang="ko-KR" sz="1800" smtClean="0">
                <a:solidFill>
                  <a:schemeClr val="tx1"/>
                </a:solidFill>
                <a:latin typeface="+mn-lt"/>
                <a:ea typeface="+mn-ea"/>
              </a:defRPr>
            </a:lvl4pPr>
            <a:lvl5pPr>
              <a:defRPr lang="ko-KR" altLang="en-US" sz="1800">
                <a:solidFill>
                  <a:schemeClr val="tx1"/>
                </a:solidFill>
                <a:latin typeface="+mn-lt"/>
                <a:ea typeface="+mn-ea"/>
              </a:defRPr>
            </a:lvl5pPr>
          </a:lstStyle>
          <a:p>
            <a:pPr marL="0" lvl="0">
              <a:spcBef>
                <a:spcPct val="0"/>
              </a:spcBef>
              <a:buNone/>
            </a:pPr>
            <a:r>
              <a:rPr lang="en-US" altLang="ko-KR" dirty="0" smtClean="0"/>
              <a:t>Edit Master text styles</a:t>
            </a:r>
          </a:p>
        </p:txBody>
      </p:sp>
    </p:spTree>
    <p:extLst>
      <p:ext uri="{BB962C8B-B14F-4D97-AF65-F5344CB8AC3E}">
        <p14:creationId xmlns:p14="http://schemas.microsoft.com/office/powerpoint/2010/main" val="185197940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875157" y="292082"/>
            <a:ext cx="10775015" cy="683264"/>
          </a:xfrm>
        </p:spPr>
        <p:txBody>
          <a:bodyPr vert="horz" wrap="square" lIns="146304" tIns="91440" rIns="146304" bIns="91440" rtlCol="0" anchor="t">
            <a:spAutoFit/>
          </a:bodyPr>
          <a:lstStyle>
            <a:lvl1pPr>
              <a:defRPr lang="ko-KR" altLang="en-US" b="0" dirty="0">
                <a:solidFill>
                  <a:schemeClr val="tx1"/>
                </a:solidFill>
              </a:defRPr>
            </a:lvl1pPr>
          </a:lstStyle>
          <a:p>
            <a:pPr lvl="0"/>
            <a:r>
              <a:rPr lang="en-US" altLang="ko-KR" dirty="0" smtClean="0"/>
              <a:t>Click to edit Master title style</a:t>
            </a:r>
            <a:endParaRPr lang="ko-KR" altLang="en-US" dirty="0"/>
          </a:p>
        </p:txBody>
      </p:sp>
      <p:pic>
        <p:nvPicPr>
          <p:cNvPr id="15"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invGray">
          <a:xfrm>
            <a:off x="371158" y="347382"/>
            <a:ext cx="504000" cy="501287"/>
          </a:xfrm>
          <a:prstGeom prst="rect">
            <a:avLst/>
          </a:prstGeom>
        </p:spPr>
      </p:pic>
      <p:sp>
        <p:nvSpPr>
          <p:cNvPr id="5" name="Text Placeholder 3"/>
          <p:cNvSpPr>
            <a:spLocks noGrp="1"/>
          </p:cNvSpPr>
          <p:nvPr>
            <p:ph idx="1"/>
          </p:nvPr>
        </p:nvSpPr>
        <p:spPr>
          <a:xfrm>
            <a:off x="271398" y="1450956"/>
            <a:ext cx="11378776" cy="1958485"/>
          </a:xfrm>
          <a:prstGeom prst="rect">
            <a:avLst/>
          </a:prstGeom>
        </p:spPr>
        <p:txBody>
          <a:bodyPr vert="horz" lIns="182880" tIns="146304" rIns="182880" bIns="146304"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Content Placeholder 2"/>
          <p:cNvSpPr>
            <a:spLocks noGrp="1"/>
          </p:cNvSpPr>
          <p:nvPr>
            <p:ph sz="quarter" idx="10"/>
          </p:nvPr>
        </p:nvSpPr>
        <p:spPr>
          <a:xfrm>
            <a:off x="875157" y="996168"/>
            <a:ext cx="10775015" cy="433965"/>
          </a:xfrm>
        </p:spPr>
        <p:txBody>
          <a:bodyPr vert="horz" wrap="square" lIns="146304" tIns="91440" rIns="146304" bIns="91440" rtlCol="0" anchor="t">
            <a:spAutoFit/>
          </a:bodyPr>
          <a:lstStyle>
            <a:lvl1pPr marL="87313" indent="0">
              <a:defRPr lang="en-US" altLang="ko-KR" sz="1800" b="0" cap="none" spc="-102" smtClean="0">
                <a:ln w="3175">
                  <a:noFill/>
                </a:ln>
                <a:solidFill>
                  <a:srgbClr val="002060"/>
                </a:solidFill>
                <a:effectLst/>
                <a:cs typeface="Arial" charset="0"/>
              </a:defRPr>
            </a:lvl1pPr>
            <a:lvl2pPr>
              <a:defRPr lang="en-US" altLang="ko-KR" smtClean="0">
                <a:solidFill>
                  <a:schemeClr val="tx1"/>
                </a:solidFill>
                <a:latin typeface="+mn-lt"/>
                <a:ea typeface="+mn-ea"/>
              </a:defRPr>
            </a:lvl2pPr>
            <a:lvl3pPr>
              <a:defRPr lang="en-US" altLang="ko-KR" smtClean="0">
                <a:solidFill>
                  <a:schemeClr val="tx1"/>
                </a:solidFill>
                <a:latin typeface="+mn-lt"/>
                <a:ea typeface="+mn-ea"/>
              </a:defRPr>
            </a:lvl3pPr>
            <a:lvl4pPr>
              <a:defRPr lang="en-US" altLang="ko-KR" sz="1800" smtClean="0">
                <a:solidFill>
                  <a:schemeClr val="tx1"/>
                </a:solidFill>
                <a:latin typeface="+mn-lt"/>
                <a:ea typeface="+mn-ea"/>
              </a:defRPr>
            </a:lvl4pPr>
            <a:lvl5pPr>
              <a:defRPr lang="ko-KR" altLang="en-US" sz="1800">
                <a:solidFill>
                  <a:schemeClr val="tx1"/>
                </a:solidFill>
                <a:latin typeface="+mn-lt"/>
                <a:ea typeface="+mn-ea"/>
              </a:defRPr>
            </a:lvl5pPr>
          </a:lstStyle>
          <a:p>
            <a:pPr marL="0" lvl="0">
              <a:spcBef>
                <a:spcPct val="0"/>
              </a:spcBef>
              <a:buNone/>
            </a:pPr>
            <a:r>
              <a:rPr lang="en-US" altLang="ko-KR" dirty="0" smtClean="0"/>
              <a:t>Edit Master text styles</a:t>
            </a:r>
          </a:p>
        </p:txBody>
      </p:sp>
    </p:spTree>
    <p:extLst>
      <p:ext uri="{BB962C8B-B14F-4D97-AF65-F5344CB8AC3E}">
        <p14:creationId xmlns:p14="http://schemas.microsoft.com/office/powerpoint/2010/main" val="24448817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00668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4">
            <a:lumMod val="90000"/>
            <a:lumOff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575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486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0" baseline="0">
                <a:solidFill>
                  <a:srgbClr val="FFFFFF"/>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7797504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436475" cy="6994525"/>
          </a:xfrm>
        </p:spPr>
        <p:txBody>
          <a:bodyPr/>
          <a:lstStyle>
            <a:lvl1pPr algn="r">
              <a:defRPr>
                <a:solidFill>
                  <a:schemeClr val="bg1"/>
                </a:solidFill>
              </a:defRPr>
            </a:lvl1pPr>
          </a:lstStyle>
          <a:p>
            <a:endParaRPr lang="en-US" dirty="0"/>
          </a:p>
        </p:txBody>
      </p:sp>
      <p:sp>
        <p:nvSpPr>
          <p:cNvPr id="10" name="Text Placeholder 9"/>
          <p:cNvSpPr>
            <a:spLocks noGrp="1"/>
          </p:cNvSpPr>
          <p:nvPr>
            <p:ph type="body" sz="quarter" idx="12" hasCustomPrompt="1"/>
          </p:nvPr>
        </p:nvSpPr>
        <p:spPr>
          <a:xfrm>
            <a:off x="0" y="1243471"/>
            <a:ext cx="4974590" cy="2486942"/>
          </a:xfrm>
          <a:solidFill>
            <a:schemeClr val="accent1">
              <a:alpha val="90000"/>
            </a:schemeClr>
          </a:solidFill>
        </p:spPr>
        <p:txBody>
          <a:bodyPr>
            <a:noAutofit/>
          </a:bodyPr>
          <a:lstStyle>
            <a:lvl1pPr marL="0" indent="0">
              <a:lnSpc>
                <a:spcPct val="110000"/>
              </a:lnSpc>
              <a:buNone/>
              <a:defRPr sz="1904">
                <a:solidFill>
                  <a:schemeClr val="tx1"/>
                </a:solidFill>
                <a:latin typeface="+mn-lt"/>
                <a:cs typeface="Segoe UI Semibold"/>
              </a:defRPr>
            </a:lvl1pPr>
            <a:lvl2pPr marL="386415" indent="0">
              <a:lnSpc>
                <a:spcPct val="110000"/>
              </a:lnSpc>
              <a:buNone/>
              <a:defRPr sz="1904">
                <a:solidFill>
                  <a:schemeClr val="tx1"/>
                </a:solidFill>
                <a:latin typeface="+mn-lt"/>
                <a:cs typeface="Segoe UI Semibold"/>
              </a:defRPr>
            </a:lvl2pPr>
            <a:lvl3pPr marL="779304" indent="0">
              <a:lnSpc>
                <a:spcPct val="110000"/>
              </a:lnSpc>
              <a:buNone/>
              <a:defRPr sz="1904">
                <a:solidFill>
                  <a:schemeClr val="tx1"/>
                </a:solidFill>
                <a:latin typeface="+mn-lt"/>
                <a:cs typeface="Segoe UI Semibold"/>
              </a:defRPr>
            </a:lvl3pPr>
            <a:lvl4pPr marL="1163558" indent="0">
              <a:lnSpc>
                <a:spcPct val="110000"/>
              </a:lnSpc>
              <a:buNone/>
              <a:defRPr sz="1904">
                <a:solidFill>
                  <a:schemeClr val="tx1"/>
                </a:solidFill>
                <a:latin typeface="+mn-lt"/>
                <a:cs typeface="Segoe UI Semibold"/>
              </a:defRPr>
            </a:lvl4pPr>
            <a:lvl5pPr marL="1556448" indent="0">
              <a:lnSpc>
                <a:spcPct val="110000"/>
              </a:lnSpc>
              <a:buNone/>
              <a:defRPr sz="1904">
                <a:solidFill>
                  <a:schemeClr val="tx1"/>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8" name="Picture Placeholder 2"/>
          <p:cNvSpPr>
            <a:spLocks noGrp="1"/>
          </p:cNvSpPr>
          <p:nvPr>
            <p:ph type="pic" sz="quarter" idx="19"/>
          </p:nvPr>
        </p:nvSpPr>
        <p:spPr>
          <a:xfrm>
            <a:off x="103637" y="24870"/>
            <a:ext cx="1554559" cy="570960"/>
          </a:xfrm>
        </p:spPr>
        <p:txBody>
          <a:bodyPr/>
          <a:lstStyle>
            <a:lvl1pPr marL="0" indent="0">
              <a:buNone/>
              <a:defRPr>
                <a:solidFill>
                  <a:srgbClr val="000000"/>
                </a:solidFill>
              </a:defRPr>
            </a:lvl1pPr>
          </a:lstStyle>
          <a:p>
            <a:endParaRPr lang="en-US" dirty="0"/>
          </a:p>
        </p:txBody>
      </p:sp>
      <p:sp>
        <p:nvSpPr>
          <p:cNvPr id="6" name="TextBox 5"/>
          <p:cNvSpPr txBox="1"/>
          <p:nvPr userDrawn="1"/>
        </p:nvSpPr>
        <p:spPr>
          <a:xfrm>
            <a:off x="135202" y="5991150"/>
            <a:ext cx="11990362" cy="826613"/>
          </a:xfrm>
          <a:prstGeom prst="rect">
            <a:avLst/>
          </a:prstGeom>
          <a:noFill/>
        </p:spPr>
        <p:txBody>
          <a:bodyPr wrap="square" rtlCol="0">
            <a:spAutoFit/>
          </a:bodyPr>
          <a:lstStyle/>
          <a:p>
            <a:pPr marL="0" marR="0" lvl="0" indent="0" algn="l" defTabSz="621716" rtl="0" eaLnBrk="1" fontAlgn="auto" latinLnBrk="0" hangingPunct="1">
              <a:lnSpc>
                <a:spcPts val="1441"/>
              </a:lnSpc>
              <a:spcBef>
                <a:spcPts val="0"/>
              </a:spcBef>
              <a:spcAft>
                <a:spcPts val="0"/>
              </a:spcAft>
              <a:buClrTx/>
              <a:buSzTx/>
              <a:buFontTx/>
              <a:buNone/>
              <a:tabLst/>
              <a:defRPr/>
            </a:pPr>
            <a:r>
              <a:rPr kumimoji="0" lang="en-US" sz="1088" b="0" i="0" u="none" strike="noStrike" kern="1200" cap="none" spc="0" normalizeH="0" baseline="0" noProof="0" dirty="0" smtClean="0">
                <a:ln>
                  <a:noFill/>
                </a:ln>
                <a:solidFill>
                  <a:srgbClr val="FFFFFF"/>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8"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10952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act Page">
    <p:bg>
      <p:bgPr>
        <a:solidFill>
          <a:schemeClr val="bg2"/>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8"/>
          </p:nvPr>
        </p:nvSpPr>
        <p:spPr>
          <a:xfrm>
            <a:off x="722" y="0"/>
            <a:ext cx="1243648" cy="1243471"/>
          </a:xfrm>
        </p:spPr>
        <p:txBody>
          <a:bodyPr/>
          <a:lstStyle>
            <a:lvl1pPr marL="0" indent="0">
              <a:buNone/>
              <a:defRPr>
                <a:solidFill>
                  <a:srgbClr val="FFFFFF"/>
                </a:solidFill>
              </a:defRPr>
            </a:lvl1pPr>
          </a:lstStyle>
          <a:p>
            <a:endParaRPr lang="en-US" dirty="0"/>
          </a:p>
        </p:txBody>
      </p:sp>
      <p:sp>
        <p:nvSpPr>
          <p:cNvPr id="6" name="Picture Placeholder 2"/>
          <p:cNvSpPr>
            <a:spLocks noGrp="1"/>
          </p:cNvSpPr>
          <p:nvPr>
            <p:ph type="pic" sz="quarter" idx="19"/>
          </p:nvPr>
        </p:nvSpPr>
        <p:spPr>
          <a:xfrm>
            <a:off x="10881916" y="3373"/>
            <a:ext cx="1554559" cy="570960"/>
          </a:xfrm>
        </p:spPr>
        <p:txBody>
          <a:bodyPr/>
          <a:lstStyle>
            <a:lvl1pPr marL="0" indent="0">
              <a:buNone/>
              <a:defRPr>
                <a:solidFill>
                  <a:srgbClr val="FFFFFF"/>
                </a:solidFill>
              </a:defRPr>
            </a:lvl1pPr>
          </a:lstStyle>
          <a:p>
            <a:endParaRPr lang="en-US" dirty="0"/>
          </a:p>
        </p:txBody>
      </p:sp>
      <p:sp>
        <p:nvSpPr>
          <p:cNvPr id="7" name="Text Placeholder 9"/>
          <p:cNvSpPr>
            <a:spLocks noGrp="1"/>
          </p:cNvSpPr>
          <p:nvPr>
            <p:ph type="body" sz="quarter" idx="12" hasCustomPrompt="1"/>
          </p:nvPr>
        </p:nvSpPr>
        <p:spPr>
          <a:xfrm>
            <a:off x="0" y="1243471"/>
            <a:ext cx="4974590" cy="2486942"/>
          </a:xfrm>
          <a:solidFill>
            <a:srgbClr val="FFFFFF"/>
          </a:solidFill>
        </p:spPr>
        <p:txBody>
          <a:bodyPr lIns="91440" tIns="91440">
            <a:noAutofit/>
          </a:bodyPr>
          <a:lstStyle>
            <a:lvl1pPr marL="0" indent="0">
              <a:lnSpc>
                <a:spcPct val="110000"/>
              </a:lnSpc>
              <a:buNone/>
              <a:defRPr sz="1904">
                <a:solidFill>
                  <a:srgbClr val="3F3F3F"/>
                </a:solidFill>
                <a:latin typeface="+mn-lt"/>
                <a:cs typeface="Segoe UI Semibold"/>
              </a:defRPr>
            </a:lvl1pPr>
            <a:lvl2pPr marL="386415" indent="0">
              <a:lnSpc>
                <a:spcPct val="110000"/>
              </a:lnSpc>
              <a:buNone/>
              <a:defRPr sz="1904">
                <a:solidFill>
                  <a:srgbClr val="3F3F3F"/>
                </a:solidFill>
                <a:latin typeface="+mn-lt"/>
                <a:cs typeface="Segoe UI Semibold"/>
              </a:defRPr>
            </a:lvl2pPr>
            <a:lvl3pPr marL="779304" indent="0">
              <a:lnSpc>
                <a:spcPct val="110000"/>
              </a:lnSpc>
              <a:buNone/>
              <a:defRPr sz="1904">
                <a:solidFill>
                  <a:srgbClr val="3F3F3F"/>
                </a:solidFill>
                <a:latin typeface="+mn-lt"/>
                <a:cs typeface="Segoe UI Semibold"/>
              </a:defRPr>
            </a:lvl3pPr>
            <a:lvl4pPr marL="1163558" indent="0">
              <a:lnSpc>
                <a:spcPct val="110000"/>
              </a:lnSpc>
              <a:buNone/>
              <a:defRPr sz="1904">
                <a:solidFill>
                  <a:srgbClr val="3F3F3F"/>
                </a:solidFill>
                <a:latin typeface="+mn-lt"/>
                <a:cs typeface="Segoe UI Semibold"/>
              </a:defRPr>
            </a:lvl4pPr>
            <a:lvl5pPr marL="1556448" indent="0">
              <a:lnSpc>
                <a:spcPct val="110000"/>
              </a:lnSpc>
              <a:buNone/>
              <a:defRPr sz="1904">
                <a:solidFill>
                  <a:srgbClr val="3F3F3F"/>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9" name="TextBox 8"/>
          <p:cNvSpPr txBox="1"/>
          <p:nvPr userDrawn="1"/>
        </p:nvSpPr>
        <p:spPr>
          <a:xfrm>
            <a:off x="135202" y="5991150"/>
            <a:ext cx="11990362" cy="826613"/>
          </a:xfrm>
          <a:prstGeom prst="rect">
            <a:avLst/>
          </a:prstGeom>
          <a:noFill/>
        </p:spPr>
        <p:txBody>
          <a:bodyPr wrap="square" rtlCol="0">
            <a:spAutoFit/>
          </a:bodyPr>
          <a:lstStyle/>
          <a:p>
            <a:pPr marL="0" marR="0" lvl="0" indent="0" algn="l" defTabSz="621716" rtl="0" eaLnBrk="1" fontAlgn="auto" latinLnBrk="0" hangingPunct="1">
              <a:lnSpc>
                <a:spcPts val="1441"/>
              </a:lnSpc>
              <a:spcBef>
                <a:spcPts val="0"/>
              </a:spcBef>
              <a:spcAft>
                <a:spcPts val="0"/>
              </a:spcAft>
              <a:buClrTx/>
              <a:buSzTx/>
              <a:buFontTx/>
              <a:buNone/>
              <a:tabLst/>
              <a:defRPr/>
            </a:pPr>
            <a:r>
              <a:rPr kumimoji="0" lang="en-US" sz="1088" b="0" i="0" u="none" strike="noStrike" kern="1200" cap="none" spc="0" normalizeH="0" baseline="0" noProof="0" dirty="0" smtClean="0">
                <a:ln>
                  <a:noFill/>
                </a:ln>
                <a:solidFill>
                  <a:srgbClr val="FFFFFF"/>
                </a:solidFill>
                <a:effectLst/>
                <a:uLnTx/>
                <a:uFillTx/>
                <a:latin typeface="Segoe UI"/>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8"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74684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436475" cy="6994525"/>
          </a:xfrm>
        </p:spPr>
        <p:txBody>
          <a:bodyPr anchor="ctr"/>
          <a:lstStyle>
            <a:lvl1pPr marL="0" indent="0" algn="r">
              <a:buFont typeface="Arial" panose="020B0604020202020204" pitchFamily="34" charset="0"/>
              <a:buNone/>
              <a:defRPr>
                <a:solidFill>
                  <a:schemeClr val="bg1"/>
                </a:solidFill>
              </a:defRPr>
            </a:lvl1pPr>
          </a:lstStyle>
          <a:p>
            <a:endParaRPr lang="en-US" dirty="0"/>
          </a:p>
        </p:txBody>
      </p:sp>
      <p:sp>
        <p:nvSpPr>
          <p:cNvPr id="8" name="Picture Placeholder 2"/>
          <p:cNvSpPr>
            <a:spLocks noGrp="1"/>
          </p:cNvSpPr>
          <p:nvPr>
            <p:ph type="pic" sz="quarter" idx="19"/>
          </p:nvPr>
        </p:nvSpPr>
        <p:spPr>
          <a:xfrm>
            <a:off x="0" y="0"/>
            <a:ext cx="1243648" cy="1243471"/>
          </a:xfrm>
        </p:spPr>
        <p:txBody>
          <a:bodyPr/>
          <a:lstStyle>
            <a:lvl1pPr marL="0" indent="0">
              <a:buNone/>
              <a:defRPr>
                <a:solidFill>
                  <a:srgbClr val="000000"/>
                </a:solidFill>
              </a:defRPr>
            </a:lvl1pPr>
          </a:lstStyle>
          <a:p>
            <a:endParaRPr lang="en-US" dirty="0"/>
          </a:p>
        </p:txBody>
      </p:sp>
      <p:sp>
        <p:nvSpPr>
          <p:cNvPr id="7" name="Picture Placeholder 2"/>
          <p:cNvSpPr>
            <a:spLocks noGrp="1"/>
          </p:cNvSpPr>
          <p:nvPr>
            <p:ph type="pic" sz="quarter" idx="20"/>
          </p:nvPr>
        </p:nvSpPr>
        <p:spPr>
          <a:xfrm>
            <a:off x="10881916" y="3373"/>
            <a:ext cx="1554559" cy="570960"/>
          </a:xfrm>
        </p:spPr>
        <p:txBody>
          <a:bodyPr/>
          <a:lstStyle>
            <a:lvl1pPr marL="0" indent="0">
              <a:buNone/>
              <a:defRPr>
                <a:solidFill>
                  <a:srgbClr val="000000"/>
                </a:solidFill>
              </a:defRPr>
            </a:lvl1pPr>
          </a:lstStyle>
          <a:p>
            <a:endParaRPr lang="en-US" dirty="0"/>
          </a:p>
        </p:txBody>
      </p:sp>
      <p:sp>
        <p:nvSpPr>
          <p:cNvPr id="9" name="Text Placeholder 9"/>
          <p:cNvSpPr>
            <a:spLocks noGrp="1"/>
          </p:cNvSpPr>
          <p:nvPr>
            <p:ph type="body" sz="quarter" idx="12" hasCustomPrompt="1"/>
          </p:nvPr>
        </p:nvSpPr>
        <p:spPr>
          <a:xfrm>
            <a:off x="0" y="1243471"/>
            <a:ext cx="4974590" cy="2486942"/>
          </a:xfrm>
          <a:solidFill>
            <a:schemeClr val="accent1">
              <a:alpha val="90000"/>
            </a:schemeClr>
          </a:solidFill>
        </p:spPr>
        <p:txBody>
          <a:bodyPr lIns="91440" tIns="91440">
            <a:noAutofit/>
          </a:bodyPr>
          <a:lstStyle>
            <a:lvl1pPr marL="0" indent="0">
              <a:lnSpc>
                <a:spcPct val="110000"/>
              </a:lnSpc>
              <a:buNone/>
              <a:defRPr sz="1904">
                <a:solidFill>
                  <a:schemeClr val="tx1"/>
                </a:solidFill>
                <a:latin typeface="+mn-lt"/>
                <a:cs typeface="Segoe UI Semibold"/>
              </a:defRPr>
            </a:lvl1pPr>
            <a:lvl2pPr marL="386415" indent="0">
              <a:lnSpc>
                <a:spcPct val="110000"/>
              </a:lnSpc>
              <a:buNone/>
              <a:defRPr sz="1904">
                <a:solidFill>
                  <a:schemeClr val="tx1"/>
                </a:solidFill>
                <a:latin typeface="+mn-lt"/>
                <a:cs typeface="Segoe UI Semibold"/>
              </a:defRPr>
            </a:lvl2pPr>
            <a:lvl3pPr marL="779304" indent="0">
              <a:lnSpc>
                <a:spcPct val="110000"/>
              </a:lnSpc>
              <a:buNone/>
              <a:defRPr sz="1904">
                <a:solidFill>
                  <a:schemeClr val="tx1"/>
                </a:solidFill>
                <a:latin typeface="+mn-lt"/>
                <a:cs typeface="Segoe UI Semibold"/>
              </a:defRPr>
            </a:lvl3pPr>
            <a:lvl4pPr marL="1163558" indent="0">
              <a:lnSpc>
                <a:spcPct val="110000"/>
              </a:lnSpc>
              <a:buNone/>
              <a:defRPr sz="1904">
                <a:solidFill>
                  <a:schemeClr val="tx1"/>
                </a:solidFill>
                <a:latin typeface="+mn-lt"/>
                <a:cs typeface="Segoe UI Semibold"/>
              </a:defRPr>
            </a:lvl4pPr>
            <a:lvl5pPr marL="1556448" indent="0">
              <a:lnSpc>
                <a:spcPct val="110000"/>
              </a:lnSpc>
              <a:buNone/>
              <a:defRPr sz="1904">
                <a:solidFill>
                  <a:schemeClr val="tx1"/>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10" name="TextBox 9"/>
          <p:cNvSpPr txBox="1"/>
          <p:nvPr userDrawn="1"/>
        </p:nvSpPr>
        <p:spPr>
          <a:xfrm>
            <a:off x="135202" y="5991150"/>
            <a:ext cx="11990362" cy="826613"/>
          </a:xfrm>
          <a:prstGeom prst="rect">
            <a:avLst/>
          </a:prstGeom>
          <a:noFill/>
        </p:spPr>
        <p:txBody>
          <a:bodyPr wrap="square" rtlCol="0">
            <a:spAutoFit/>
          </a:bodyPr>
          <a:lstStyle/>
          <a:p>
            <a:pPr marL="0" marR="0" lvl="0" indent="0" algn="l" defTabSz="621716" rtl="0" eaLnBrk="1" fontAlgn="auto" latinLnBrk="0" hangingPunct="1">
              <a:lnSpc>
                <a:spcPts val="1441"/>
              </a:lnSpc>
              <a:spcBef>
                <a:spcPts val="0"/>
              </a:spcBef>
              <a:spcAft>
                <a:spcPts val="0"/>
              </a:spcAft>
              <a:buClrTx/>
              <a:buSzTx/>
              <a:buFontTx/>
              <a:buNone/>
              <a:tabLst/>
              <a:defRPr/>
            </a:pPr>
            <a:r>
              <a:rPr kumimoji="0" lang="en-US" sz="1088" b="0" i="0" u="none" strike="noStrike" kern="1200" cap="none" spc="0" normalizeH="0" baseline="0" noProof="0" dirty="0" smtClean="0">
                <a:ln>
                  <a:noFill/>
                </a:ln>
                <a:solidFill>
                  <a:srgbClr val="FFFFFF"/>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8"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25826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Tree>
    <p:extLst>
      <p:ext uri="{BB962C8B-B14F-4D97-AF65-F5344CB8AC3E}">
        <p14:creationId xmlns:p14="http://schemas.microsoft.com/office/powerpoint/2010/main" val="3613070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
        <p:nvSpPr>
          <p:cNvPr id="9" name="직사각형 10"/>
          <p:cNvSpPr/>
          <p:nvPr userDrawn="1"/>
        </p:nvSpPr>
        <p:spPr>
          <a:xfrm>
            <a:off x="12103716"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0" name="직사각형 2"/>
          <p:cNvSpPr/>
          <p:nvPr userDrawn="1"/>
        </p:nvSpPr>
        <p:spPr>
          <a:xfrm>
            <a:off x="10415548" y="397335"/>
            <a:ext cx="1783708" cy="16807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1.  Azure Overview</a:t>
            </a:r>
          </a:p>
        </p:txBody>
      </p:sp>
      <p:sp>
        <p:nvSpPr>
          <p:cNvPr id="11" name="직사각형 10"/>
          <p:cNvSpPr/>
          <p:nvPr userDrawn="1"/>
        </p:nvSpPr>
        <p:spPr>
          <a:xfrm>
            <a:off x="11661639" y="225668"/>
            <a:ext cx="95540" cy="95527"/>
          </a:xfrm>
          <a:prstGeom prst="rect">
            <a:avLst/>
          </a:prstGeom>
          <a:solidFill>
            <a:srgbClr val="0070C0"/>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2" name="직사각형 10"/>
          <p:cNvSpPr/>
          <p:nvPr userDrawn="1"/>
        </p:nvSpPr>
        <p:spPr>
          <a:xfrm>
            <a:off x="11956357"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3" name="직사각형 10"/>
          <p:cNvSpPr/>
          <p:nvPr userDrawn="1"/>
        </p:nvSpPr>
        <p:spPr>
          <a:xfrm>
            <a:off x="11808998"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41882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color backgroun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43471"/>
            <a:ext cx="4974590" cy="2486942"/>
          </a:xfrm>
          <a:prstGeom prst="rect">
            <a:avLst/>
          </a:prstGeom>
          <a:solidFill>
            <a:schemeClr val="accent1"/>
          </a:solidFill>
        </p:spPr>
        <p:txBody>
          <a:bodyPr vert="horz" lIns="182880" tIns="137160">
            <a:normAutofit/>
          </a:bodyPr>
          <a:lstStyle>
            <a:lvl1pPr algn="l">
              <a:defRPr sz="408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904" baseline="0">
                <a:solidFill>
                  <a:schemeClr val="bg1"/>
                </a:solidFill>
                <a:latin typeface="+mn-lt"/>
              </a:defRPr>
            </a:lvl1pPr>
            <a:lvl2pPr marL="0" indent="0">
              <a:buFontTx/>
              <a:buNone/>
              <a:defRPr sz="1904" baseline="0">
                <a:latin typeface="Segoe Pro Light"/>
              </a:defRPr>
            </a:lvl2pPr>
            <a:lvl3pPr marL="0" indent="0">
              <a:buFontTx/>
              <a:buNone/>
              <a:defRPr sz="1904" baseline="0">
                <a:latin typeface="Segoe Pro Light"/>
              </a:defRPr>
            </a:lvl3pPr>
            <a:lvl4pPr marL="0" indent="0">
              <a:buFontTx/>
              <a:buNone/>
              <a:defRPr sz="1904" baseline="0">
                <a:latin typeface="Segoe Pro Light"/>
              </a:defRPr>
            </a:lvl4pPr>
            <a:lvl5pPr marL="0" indent="0">
              <a:buFontTx/>
              <a:buNone/>
              <a:defRPr sz="1904" baseline="0">
                <a:latin typeface="Segoe Pro Light"/>
              </a:defRPr>
            </a:lvl5pPr>
          </a:lstStyle>
          <a:p>
            <a:pPr lvl="0"/>
            <a:r>
              <a:rPr lang="en-US" dirty="0" smtClean="0"/>
              <a:t>Click to edit slide content</a:t>
            </a:r>
          </a:p>
        </p:txBody>
      </p:sp>
      <p:sp>
        <p:nvSpPr>
          <p:cNvPr id="5" name="Picture Placeholder 2"/>
          <p:cNvSpPr>
            <a:spLocks noGrp="1"/>
          </p:cNvSpPr>
          <p:nvPr>
            <p:ph type="pic" sz="quarter" idx="17"/>
          </p:nvPr>
        </p:nvSpPr>
        <p:spPr>
          <a:xfrm>
            <a:off x="103637" y="24870"/>
            <a:ext cx="1554559" cy="570960"/>
          </a:xfrm>
        </p:spPr>
        <p:txBody>
          <a:bodyPr/>
          <a:lstStyle>
            <a:lvl1pPr marL="0" indent="0">
              <a:buNone/>
              <a:defRPr/>
            </a:lvl1pPr>
          </a:lstStyle>
          <a:p>
            <a:endParaRPr lang="en-US" dirty="0"/>
          </a:p>
        </p:txBody>
      </p:sp>
    </p:spTree>
    <p:extLst>
      <p:ext uri="{BB962C8B-B14F-4D97-AF65-F5344CB8AC3E}">
        <p14:creationId xmlns:p14="http://schemas.microsoft.com/office/powerpoint/2010/main" val="1593658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
        <p:nvSpPr>
          <p:cNvPr id="10" name="직사각형 2"/>
          <p:cNvSpPr/>
          <p:nvPr userDrawn="1"/>
        </p:nvSpPr>
        <p:spPr>
          <a:xfrm>
            <a:off x="10804188" y="397335"/>
            <a:ext cx="1395068" cy="16807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2. Azure </a:t>
            </a:r>
            <a:r>
              <a:rPr kumimoji="0" lang="en-US" altLang="ko-KR" sz="1071" b="0" i="0" u="none" strike="noStrike" kern="1200" cap="none" spc="-102" normalizeH="0" baseline="0" noProof="0" dirty="0" err="1"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IaaS</a:t>
            </a:r>
            <a:endPar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endParaRPr>
          </a:p>
        </p:txBody>
      </p:sp>
      <p:sp>
        <p:nvSpPr>
          <p:cNvPr id="11" name="직사각형 10"/>
          <p:cNvSpPr/>
          <p:nvPr userDrawn="1"/>
        </p:nvSpPr>
        <p:spPr>
          <a:xfrm>
            <a:off x="12103716"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3" name="직사각형 12"/>
          <p:cNvSpPr/>
          <p:nvPr userDrawn="1"/>
        </p:nvSpPr>
        <p:spPr>
          <a:xfrm>
            <a:off x="11661639" y="225668"/>
            <a:ext cx="95540" cy="95527"/>
          </a:xfrm>
          <a:prstGeom prst="rect">
            <a:avLst/>
          </a:prstGeom>
          <a:solidFill>
            <a:srgbClr val="A6A6A6"/>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4" name="직사각형 10"/>
          <p:cNvSpPr/>
          <p:nvPr userDrawn="1"/>
        </p:nvSpPr>
        <p:spPr>
          <a:xfrm>
            <a:off x="11956357"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5" name="직사각형 10"/>
          <p:cNvSpPr/>
          <p:nvPr userDrawn="1"/>
        </p:nvSpPr>
        <p:spPr>
          <a:xfrm>
            <a:off x="11808998" y="225668"/>
            <a:ext cx="95540" cy="95527"/>
          </a:xfrm>
          <a:prstGeom prst="rect">
            <a:avLst/>
          </a:prstGeom>
          <a:solidFill>
            <a:srgbClr val="0070C0"/>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596704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
        <p:nvSpPr>
          <p:cNvPr id="10" name="직사각형 2"/>
          <p:cNvSpPr/>
          <p:nvPr userDrawn="1"/>
        </p:nvSpPr>
        <p:spPr>
          <a:xfrm>
            <a:off x="10182364" y="397335"/>
            <a:ext cx="2016892" cy="16807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3. Azure </a:t>
            </a:r>
            <a:r>
              <a:rPr kumimoji="0" lang="en-US" altLang="ko-KR" sz="1071" b="0" i="0" u="none" strike="noStrike" kern="1200" cap="none" spc="-102" normalizeH="0" baseline="0" noProof="0" dirty="0" err="1"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PaaS</a:t>
            </a:r>
            <a:endPar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endParaRPr>
          </a:p>
        </p:txBody>
      </p:sp>
      <p:sp>
        <p:nvSpPr>
          <p:cNvPr id="11" name="직사각형 10"/>
          <p:cNvSpPr/>
          <p:nvPr userDrawn="1"/>
        </p:nvSpPr>
        <p:spPr>
          <a:xfrm>
            <a:off x="12103716"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2" name="직사각형 11"/>
          <p:cNvSpPr/>
          <p:nvPr userDrawn="1"/>
        </p:nvSpPr>
        <p:spPr>
          <a:xfrm>
            <a:off x="11661639" y="225668"/>
            <a:ext cx="95540" cy="95527"/>
          </a:xfrm>
          <a:prstGeom prst="rect">
            <a:avLst/>
          </a:prstGeom>
          <a:solidFill>
            <a:srgbClr val="A6A6A6"/>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3" name="직사각형 10"/>
          <p:cNvSpPr/>
          <p:nvPr userDrawn="1"/>
        </p:nvSpPr>
        <p:spPr>
          <a:xfrm>
            <a:off x="11956357" y="225668"/>
            <a:ext cx="95540" cy="95527"/>
          </a:xfrm>
          <a:prstGeom prst="rect">
            <a:avLst/>
          </a:prstGeom>
          <a:solidFill>
            <a:srgbClr val="0070C0"/>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4" name="직사각형 10"/>
          <p:cNvSpPr/>
          <p:nvPr userDrawn="1"/>
        </p:nvSpPr>
        <p:spPr>
          <a:xfrm>
            <a:off x="11808998"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55875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
        <p:nvSpPr>
          <p:cNvPr id="10" name="직사각형 2"/>
          <p:cNvSpPr/>
          <p:nvPr userDrawn="1"/>
        </p:nvSpPr>
        <p:spPr>
          <a:xfrm>
            <a:off x="10182364" y="397335"/>
            <a:ext cx="2016892" cy="16807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71" b="0"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cs typeface="+mn-cs"/>
              </a:rPr>
              <a:t>4. Security &amp; Compliance</a:t>
            </a:r>
          </a:p>
        </p:txBody>
      </p:sp>
      <p:sp>
        <p:nvSpPr>
          <p:cNvPr id="11" name="직사각형 10"/>
          <p:cNvSpPr/>
          <p:nvPr userDrawn="1"/>
        </p:nvSpPr>
        <p:spPr>
          <a:xfrm>
            <a:off x="12103716" y="225668"/>
            <a:ext cx="95540" cy="95527"/>
          </a:xfrm>
          <a:prstGeom prst="rect">
            <a:avLst/>
          </a:prstGeom>
          <a:solidFill>
            <a:srgbClr val="0070C0"/>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2" name="직사각형 11"/>
          <p:cNvSpPr/>
          <p:nvPr userDrawn="1"/>
        </p:nvSpPr>
        <p:spPr>
          <a:xfrm>
            <a:off x="11661639" y="225668"/>
            <a:ext cx="95540" cy="95527"/>
          </a:xfrm>
          <a:prstGeom prst="rect">
            <a:avLst/>
          </a:prstGeom>
          <a:solidFill>
            <a:srgbClr val="A6A6A6"/>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3" name="직사각형 10"/>
          <p:cNvSpPr/>
          <p:nvPr userDrawn="1"/>
        </p:nvSpPr>
        <p:spPr>
          <a:xfrm>
            <a:off x="11956357"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
        <p:nvSpPr>
          <p:cNvPr id="14" name="직사각형 10"/>
          <p:cNvSpPr/>
          <p:nvPr userDrawn="1"/>
        </p:nvSpPr>
        <p:spPr>
          <a:xfrm>
            <a:off x="11808998" y="225668"/>
            <a:ext cx="95540" cy="95527"/>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32597" rtl="0" eaLnBrk="1" fontAlgn="auto" latinLnBrk="1" hangingPunct="1">
              <a:lnSpc>
                <a:spcPct val="100000"/>
              </a:lnSpc>
              <a:spcBef>
                <a:spcPts val="0"/>
              </a:spcBef>
              <a:spcAft>
                <a:spcPts val="0"/>
              </a:spcAft>
              <a:buClrTx/>
              <a:buSzTx/>
              <a:buFontTx/>
              <a:buNone/>
              <a:tabLst/>
              <a:defRPr/>
            </a:pPr>
            <a:endParaRPr kumimoji="0" lang="ko-KR" altLang="en-US" sz="1836" b="0" i="0" u="none" strike="noStrike" kern="0" cap="none" spc="0" normalizeH="0" baseline="0" noProof="0" smtClean="0">
              <a:ln>
                <a:noFill/>
              </a:ln>
              <a:solidFill>
                <a:prstClr val="white"/>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18173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ext content, large, ligh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1019" cy="803075"/>
          </a:xfrm>
          <a:noFill/>
        </p:spPr>
        <p:txBody>
          <a:bodyPr rIns="91440" anchor="ctr">
            <a:normAutofit/>
          </a:bodyPr>
          <a:lstStyle>
            <a:lvl1pPr>
              <a:defRPr sz="3672" baseline="0">
                <a:solidFill>
                  <a:srgbClr val="002060"/>
                </a:solidFill>
                <a:latin typeface="Segoe UI Light" panose="020B0502040204020203" pitchFamily="34" charset="0"/>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881417" y="6663279"/>
            <a:ext cx="673642" cy="286306"/>
          </a:xfrm>
          <a:prstGeom prst="rect">
            <a:avLst/>
          </a:prstGeom>
          <a:noFill/>
        </p:spPr>
        <p:txBody>
          <a:bodyPr wrap="square" rtlCol="0">
            <a:spAutoFit/>
          </a:bodyPr>
          <a:lstStyle/>
          <a:p>
            <a:pPr marL="0" marR="0" lvl="0" indent="0" algn="ctr" defTabSz="621716"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224" b="0" i="0" u="none" strike="noStrike" kern="1200" cap="none" spc="0" normalizeH="0" baseline="0" noProof="0" smtClean="0">
                <a:ln>
                  <a:noFill/>
                </a:ln>
                <a:solidFill>
                  <a:srgbClr val="000000"/>
                </a:solidFill>
                <a:effectLst/>
                <a:uLnTx/>
                <a:uFillTx/>
                <a:latin typeface="Verdana" pitchFamily="34" charset="0"/>
                <a:ea typeface="Verdana" pitchFamily="34" charset="0"/>
                <a:cs typeface="Verdana" pitchFamily="34" charset="0"/>
              </a:rPr>
              <a:pPr marL="0" marR="0" lvl="0" indent="0" algn="ctr" defTabSz="62171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6193" y="6498767"/>
            <a:ext cx="1418367" cy="521663"/>
          </a:xfrm>
          <a:prstGeom prst="rect">
            <a:avLst/>
          </a:prstGeom>
        </p:spPr>
      </p:pic>
    </p:spTree>
    <p:extLst>
      <p:ext uri="{BB962C8B-B14F-4D97-AF65-F5344CB8AC3E}">
        <p14:creationId xmlns:p14="http://schemas.microsoft.com/office/powerpoint/2010/main" val="313276973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ppendix: Sectio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mn-lt"/>
              </a:defRPr>
            </a:lvl1pPr>
          </a:lstStyle>
          <a:p>
            <a:pPr defTabSz="621716"/>
            <a:fld id="{74A398B2-5A34-1A4A-811E-F4027282568C}" type="slidenum">
              <a:rPr lang="en-US" smtClean="0">
                <a:solidFill>
                  <a:srgbClr val="FFFFFF">
                    <a:tint val="75000"/>
                  </a:srgbClr>
                </a:solidFill>
              </a:rPr>
              <a:pPr defTabSz="621716"/>
              <a:t>‹#›</a:t>
            </a:fld>
            <a:endParaRPr lang="en-US">
              <a:solidFill>
                <a:srgbClr val="FFFFFF">
                  <a:tint val="75000"/>
                </a:srgbClr>
              </a:solidFill>
            </a:endParaRPr>
          </a:p>
        </p:txBody>
      </p:sp>
      <p:sp>
        <p:nvSpPr>
          <p:cNvPr id="10" name="Text Placeholder 9"/>
          <p:cNvSpPr>
            <a:spLocks noGrp="1"/>
          </p:cNvSpPr>
          <p:nvPr>
            <p:ph type="body" sz="quarter" idx="13" hasCustomPrompt="1"/>
          </p:nvPr>
        </p:nvSpPr>
        <p:spPr>
          <a:xfrm>
            <a:off x="0" y="1243471"/>
            <a:ext cx="2487295" cy="3600885"/>
          </a:xfrm>
        </p:spPr>
        <p:txBody>
          <a:bodyPr>
            <a:noAutofit/>
          </a:bodyPr>
          <a:lstStyle>
            <a:lvl1pPr marL="0" indent="0">
              <a:buNone/>
              <a:defRPr sz="2720" baseline="0">
                <a:latin typeface="+mn-lt"/>
              </a:defRPr>
            </a:lvl1pPr>
            <a:lvl2pPr marL="386415" indent="0">
              <a:buNone/>
              <a:defRPr sz="2720">
                <a:latin typeface="+mn-lt"/>
              </a:defRPr>
            </a:lvl2pPr>
            <a:lvl3pPr marL="779304" indent="0">
              <a:buNone/>
              <a:defRPr sz="2720">
                <a:latin typeface="+mn-lt"/>
              </a:defRPr>
            </a:lvl3pPr>
            <a:lvl4pPr marL="1163558" indent="0">
              <a:buNone/>
              <a:defRPr sz="2720">
                <a:latin typeface="+mn-lt"/>
              </a:defRPr>
            </a:lvl4pPr>
            <a:lvl5pPr marL="1556448" indent="0">
              <a:buNone/>
              <a:defRPr sz="2720">
                <a:latin typeface="+mn-lt"/>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7" name="Text Placeholder 6"/>
          <p:cNvSpPr>
            <a:spLocks noGrp="1"/>
          </p:cNvSpPr>
          <p:nvPr>
            <p:ph type="body" sz="quarter" idx="15" hasCustomPrompt="1"/>
          </p:nvPr>
        </p:nvSpPr>
        <p:spPr>
          <a:xfrm>
            <a:off x="3730943" y="1243471"/>
            <a:ext cx="8290983" cy="4973884"/>
          </a:xfrm>
        </p:spPr>
        <p:txBody>
          <a:bodyPr>
            <a:normAutofit/>
          </a:bodyPr>
          <a:lstStyle>
            <a:lvl1pPr marL="0" indent="0">
              <a:lnSpc>
                <a:spcPct val="100000"/>
              </a:lnSpc>
              <a:buNone/>
              <a:defRPr sz="4080" baseline="0">
                <a:latin typeface="Segoe UI Light" pitchFamily="34" charset="0"/>
              </a:defRPr>
            </a:lvl1pPr>
            <a:lvl2pPr marL="386415" indent="0">
              <a:lnSpc>
                <a:spcPct val="100000"/>
              </a:lnSpc>
              <a:buNone/>
              <a:defRPr sz="4080">
                <a:latin typeface="Segoe UI Light" pitchFamily="34" charset="0"/>
              </a:defRPr>
            </a:lvl2pPr>
            <a:lvl3pPr marL="779304" indent="0">
              <a:lnSpc>
                <a:spcPct val="100000"/>
              </a:lnSpc>
              <a:buNone/>
              <a:defRPr sz="4080">
                <a:latin typeface="Segoe UI Light" pitchFamily="34" charset="0"/>
              </a:defRPr>
            </a:lvl3pPr>
            <a:lvl4pPr marL="1163558" indent="0">
              <a:lnSpc>
                <a:spcPct val="100000"/>
              </a:lnSpc>
              <a:buNone/>
              <a:defRPr sz="4080">
                <a:latin typeface="Segoe UI Light" pitchFamily="34" charset="0"/>
              </a:defRPr>
            </a:lvl4pPr>
            <a:lvl5pPr marL="1556448" indent="0">
              <a:lnSpc>
                <a:spcPct val="100000"/>
              </a:lnSpc>
              <a:buNone/>
              <a:defRPr sz="4080">
                <a:latin typeface="Segoe UI Light" pitchFamily="34" charset="0"/>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Tree>
    <p:extLst>
      <p:ext uri="{BB962C8B-B14F-4D97-AF65-F5344CB8AC3E}">
        <p14:creationId xmlns:p14="http://schemas.microsoft.com/office/powerpoint/2010/main" val="1676957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48531" y="1743775"/>
            <a:ext cx="10726460" cy="2919242"/>
          </a:xfrm>
        </p:spPr>
        <p:txBody>
          <a:bodyPr lIns="180000" anchor="ctr">
            <a:normAutofit/>
          </a:bodyPr>
          <a:lstStyle>
            <a:lvl1pPr>
              <a:defRPr sz="4896">
                <a:solidFill>
                  <a:schemeClr val="accent5"/>
                </a:solidFill>
              </a:defRPr>
            </a:lvl1pPr>
          </a:lstStyle>
          <a:p>
            <a:r>
              <a:rPr lang="en-US" altLang="ko-KR" dirty="0" smtClean="0"/>
              <a:t>Click to edit Master title style</a:t>
            </a:r>
            <a:endParaRPr lang="ko-KR" altLang="en-US"/>
          </a:p>
        </p:txBody>
      </p:sp>
      <p:sp>
        <p:nvSpPr>
          <p:cNvPr id="3" name="Text Placeholder 2"/>
          <p:cNvSpPr>
            <a:spLocks noGrp="1"/>
          </p:cNvSpPr>
          <p:nvPr>
            <p:ph type="body" idx="1"/>
          </p:nvPr>
        </p:nvSpPr>
        <p:spPr>
          <a:xfrm>
            <a:off x="848531" y="4680830"/>
            <a:ext cx="10726460" cy="1530052"/>
          </a:xfrm>
        </p:spPr>
        <p:txBody>
          <a:bodyPr/>
          <a:lstStyle>
            <a:lvl1pPr marL="0" indent="0">
              <a:buNone/>
              <a:defRPr sz="2448" i="1">
                <a:solidFill>
                  <a:schemeClr val="accent5">
                    <a:lumMod val="60000"/>
                    <a:lumOff val="40000"/>
                  </a:schemeClr>
                </a:solidFill>
              </a:defRPr>
            </a:lvl1pPr>
            <a:lvl2pPr marL="466298" indent="0">
              <a:buNone/>
              <a:defRPr sz="2040"/>
            </a:lvl2pPr>
            <a:lvl3pPr marL="932597" indent="0">
              <a:buNone/>
              <a:defRPr sz="1836"/>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pPr lvl="0"/>
            <a:r>
              <a:rPr lang="en-US" altLang="ko-KR" dirty="0" smtClean="0"/>
              <a:t>Click to edit Master text styles</a:t>
            </a:r>
          </a:p>
        </p:txBody>
      </p:sp>
      <p:sp>
        <p:nvSpPr>
          <p:cNvPr id="4" name="Rectangle 3"/>
          <p:cNvSpPr/>
          <p:nvPr userDrawn="1"/>
        </p:nvSpPr>
        <p:spPr>
          <a:xfrm>
            <a:off x="848531" y="1740305"/>
            <a:ext cx="91805" cy="2918975"/>
          </a:xfrm>
          <a:prstGeom prst="rec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lIns="91792" rtlCol="0" anchor="ctr"/>
          <a:lstStyle/>
          <a:p>
            <a:pPr marL="0" marR="0" lvl="0" indent="0" algn="ctr" defTabSz="621716" rtl="0" eaLnBrk="1" fontAlgn="auto" latinLnBrk="0" hangingPunct="1">
              <a:lnSpc>
                <a:spcPct val="100000"/>
              </a:lnSpc>
              <a:spcBef>
                <a:spcPts val="0"/>
              </a:spcBef>
              <a:spcAft>
                <a:spcPts val="0"/>
              </a:spcAft>
              <a:buClrTx/>
              <a:buSzTx/>
              <a:buFontTx/>
              <a:buNone/>
              <a:tabLst/>
              <a:defRPr/>
            </a:pPr>
            <a:endParaRPr kumimoji="0" lang="ko-KR" altLang="en-US" sz="244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243467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dirty="0"/>
          </a:p>
        </p:txBody>
      </p:sp>
      <p:sp>
        <p:nvSpPr>
          <p:cNvPr id="3" name="Content Placeholder 2"/>
          <p:cNvSpPr>
            <a:spLocks noGrp="1"/>
          </p:cNvSpPr>
          <p:nvPr>
            <p:ph idx="1"/>
          </p:nvPr>
        </p:nvSpPr>
        <p:spPr/>
        <p:txBody>
          <a:bodyPr>
            <a:normAutofit/>
          </a:bodyPr>
          <a:lstStyle>
            <a:lvl1pPr>
              <a:defRPr sz="1632"/>
            </a:lvl1pPr>
            <a:lvl2pPr marL="461442" indent="-275246">
              <a:defRPr sz="1428"/>
            </a:lvl2pPr>
            <a:lvl3pPr marL="735067" indent="-273627">
              <a:buFont typeface="Arial" panose="020B0604020202020204" pitchFamily="34" charset="0"/>
              <a:buChar char="•"/>
              <a:defRPr sz="1224"/>
            </a:lvl3pPr>
            <a:lvl4pPr marL="1008694" indent="-273627">
              <a:buFont typeface="Wingdings" panose="05000000000000000000" pitchFamily="2" charset="2"/>
              <a:buChar char="ü"/>
              <a:defRPr sz="1122"/>
            </a:lvl4pPr>
            <a:lvl5pPr marL="1084791" indent="-174862">
              <a:buFont typeface="Wingdings" panose="05000000000000000000" pitchFamily="2" charset="2"/>
              <a:buChar char="Ø"/>
              <a:defRPr sz="1122"/>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8" name="Text Placeholder 7"/>
          <p:cNvSpPr>
            <a:spLocks noGrp="1"/>
          </p:cNvSpPr>
          <p:nvPr>
            <p:ph type="body" sz="quarter" idx="10"/>
          </p:nvPr>
        </p:nvSpPr>
        <p:spPr>
          <a:xfrm>
            <a:off x="318682" y="799376"/>
            <a:ext cx="11799106" cy="437752"/>
          </a:xfrm>
        </p:spPr>
        <p:txBody>
          <a:bodyPr vert="horz" lIns="91440" tIns="45720" rIns="91440" bIns="45720" rtlCol="0" anchor="ctr">
            <a:normAutofit/>
          </a:bodyPr>
          <a:lstStyle>
            <a:lvl1pPr marL="0" indent="0">
              <a:buNone/>
              <a:defRPr lang="ko-KR" altLang="en-US" sz="1836" b="0" baseline="0" dirty="0">
                <a:latin typeface="+mn-lt"/>
                <a:ea typeface="+mn-ea"/>
                <a:cs typeface="+mj-cs"/>
              </a:defRPr>
            </a:lvl1pPr>
          </a:lstStyle>
          <a:p>
            <a:pPr lvl="0">
              <a:spcBef>
                <a:spcPct val="0"/>
              </a:spcBef>
            </a:pPr>
            <a:r>
              <a:rPr lang="en-US" altLang="ko-KR" smtClean="0"/>
              <a:t>Click to edit Master text styles</a:t>
            </a:r>
          </a:p>
        </p:txBody>
      </p:sp>
    </p:spTree>
    <p:extLst>
      <p:ext uri="{BB962C8B-B14F-4D97-AF65-F5344CB8AC3E}">
        <p14:creationId xmlns:p14="http://schemas.microsoft.com/office/powerpoint/2010/main" val="18887716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_detail">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538942" y="5230"/>
            <a:ext cx="5897533" cy="734333"/>
          </a:xfrm>
        </p:spPr>
        <p:txBody>
          <a:bodyPr anchor="ctr"/>
          <a:lstStyle>
            <a:lvl1pPr marL="0" indent="0" algn="ctr">
              <a:buNone/>
              <a:defRPr b="1" i="1">
                <a:solidFill>
                  <a:schemeClr val="accent5"/>
                </a:solidFill>
              </a:defRPr>
            </a:lvl1pPr>
          </a:lstStyle>
          <a:p>
            <a:pPr lvl="0"/>
            <a:endParaRPr lang="ko-KR" altLang="en-US" dirty="0"/>
          </a:p>
        </p:txBody>
      </p:sp>
      <p:sp>
        <p:nvSpPr>
          <p:cNvPr id="2" name="Title 1"/>
          <p:cNvSpPr>
            <a:spLocks noGrp="1"/>
          </p:cNvSpPr>
          <p:nvPr>
            <p:ph type="title"/>
          </p:nvPr>
        </p:nvSpPr>
        <p:spPr/>
        <p:txBody>
          <a:bodyPr/>
          <a:lstStyle>
            <a:lvl1pPr>
              <a:defRPr>
                <a:solidFill>
                  <a:schemeClr val="accent6"/>
                </a:solidFill>
              </a:defRPr>
            </a:lvl1pPr>
          </a:lstStyle>
          <a:p>
            <a:r>
              <a:rPr lang="en-US" altLang="ko-KR" dirty="0" smtClean="0"/>
              <a:t>Click to edit Master title style</a:t>
            </a:r>
            <a:endParaRPr lang="ko-KR" altLang="en-US" dirty="0"/>
          </a:p>
        </p:txBody>
      </p:sp>
      <p:sp>
        <p:nvSpPr>
          <p:cNvPr id="3" name="Content Placeholder 2"/>
          <p:cNvSpPr>
            <a:spLocks noGrp="1"/>
          </p:cNvSpPr>
          <p:nvPr>
            <p:ph idx="1"/>
          </p:nvPr>
        </p:nvSpPr>
        <p:spPr>
          <a:ln>
            <a:solidFill>
              <a:schemeClr val="accent5"/>
            </a:solidFill>
          </a:ln>
        </p:spPr>
        <p:txBody>
          <a:bodyPr>
            <a:normAutofit/>
          </a:bodyPr>
          <a:lstStyle>
            <a:lvl1pPr>
              <a:defRPr sz="1632"/>
            </a:lvl1pPr>
            <a:lvl2pPr marL="461442" indent="-275246">
              <a:defRPr sz="1428"/>
            </a:lvl2pPr>
            <a:lvl3pPr marL="735067" indent="-273627">
              <a:buFont typeface="Arial" panose="020B0604020202020204" pitchFamily="34" charset="0"/>
              <a:buChar char="•"/>
              <a:defRPr sz="1224"/>
            </a:lvl3pPr>
            <a:lvl4pPr marL="1008694" indent="-273627">
              <a:buFont typeface="Wingdings" panose="05000000000000000000" pitchFamily="2" charset="2"/>
              <a:buChar char="ü"/>
              <a:defRPr sz="1122"/>
            </a:lvl4pPr>
            <a:lvl5pPr marL="1084791" indent="-174862">
              <a:buFont typeface="Wingdings" panose="05000000000000000000" pitchFamily="2" charset="2"/>
              <a:buChar char="Ø"/>
              <a:defRPr sz="1122"/>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8" name="Text Placeholder 7"/>
          <p:cNvSpPr>
            <a:spLocks noGrp="1"/>
          </p:cNvSpPr>
          <p:nvPr>
            <p:ph type="body" sz="quarter" idx="10"/>
          </p:nvPr>
        </p:nvSpPr>
        <p:spPr>
          <a:xfrm>
            <a:off x="318682" y="799376"/>
            <a:ext cx="11799106" cy="437752"/>
          </a:xfrm>
        </p:spPr>
        <p:txBody>
          <a:bodyPr vert="horz" lIns="91440" tIns="45720" rIns="91440" bIns="45720" rtlCol="0" anchor="ctr">
            <a:normAutofit/>
          </a:bodyPr>
          <a:lstStyle>
            <a:lvl1pPr marL="0" indent="0">
              <a:buNone/>
              <a:defRPr lang="ko-KR" altLang="en-US" sz="1836" b="0" baseline="0" dirty="0">
                <a:latin typeface="+mn-lt"/>
                <a:ea typeface="+mn-ea"/>
                <a:cs typeface="+mj-cs"/>
              </a:defRPr>
            </a:lvl1pPr>
          </a:lstStyle>
          <a:p>
            <a:pPr lvl="0">
              <a:spcBef>
                <a:spcPct val="0"/>
              </a:spcBef>
            </a:pPr>
            <a:r>
              <a:rPr lang="en-US" altLang="ko-KR" dirty="0" smtClean="0"/>
              <a:t>Click to edit Master text styles</a:t>
            </a:r>
          </a:p>
        </p:txBody>
      </p:sp>
      <p:cxnSp>
        <p:nvCxnSpPr>
          <p:cNvPr id="5" name="Straight Connector 4"/>
          <p:cNvCxnSpPr/>
          <p:nvPr userDrawn="1"/>
        </p:nvCxnSpPr>
        <p:spPr>
          <a:xfrm>
            <a:off x="318685" y="794389"/>
            <a:ext cx="11799106"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50276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2"/>
          <p:cNvSpPr>
            <a:spLocks noGrp="1"/>
          </p:cNvSpPr>
          <p:nvPr>
            <p:ph type="sldNum" sz="quarter" idx="4"/>
          </p:nvPr>
        </p:nvSpPr>
        <p:spPr>
          <a:xfrm>
            <a:off x="9285254" y="6622133"/>
            <a:ext cx="2901844"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621716"/>
            <a:fld id="{EDBAFD04-E5E7-459F-B325-3B7A30332015}" type="slidenum">
              <a:rPr lang="en-US" smtClean="0">
                <a:solidFill>
                  <a:srgbClr val="505050">
                    <a:tint val="75000"/>
                  </a:srgbClr>
                </a:solidFill>
              </a:rPr>
              <a:pPr defTabSz="621716"/>
              <a:t>‹#›</a:t>
            </a:fld>
            <a:endParaRPr lang="en-US" dirty="0">
              <a:solidFill>
                <a:srgbClr val="505050">
                  <a:tint val="75000"/>
                </a:srgbClr>
              </a:solidFill>
            </a:endParaRPr>
          </a:p>
        </p:txBody>
      </p:sp>
    </p:spTree>
    <p:extLst>
      <p:ext uri="{BB962C8B-B14F-4D97-AF65-F5344CB8AC3E}">
        <p14:creationId xmlns:p14="http://schemas.microsoft.com/office/powerpoint/2010/main" val="361331136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Content Placeholder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8" name="Text Placeholder 7"/>
          <p:cNvSpPr>
            <a:spLocks noGrp="1"/>
          </p:cNvSpPr>
          <p:nvPr>
            <p:ph type="body" sz="quarter" idx="10"/>
          </p:nvPr>
        </p:nvSpPr>
        <p:spPr>
          <a:xfrm>
            <a:off x="855006" y="799376"/>
            <a:ext cx="10726460" cy="437752"/>
          </a:xfrm>
        </p:spPr>
        <p:txBody>
          <a:bodyPr vert="horz" lIns="91440" tIns="45720" rIns="91440" bIns="45720" rtlCol="0" anchor="ctr">
            <a:normAutofit/>
          </a:bodyPr>
          <a:lstStyle>
            <a:lvl1pPr marL="0" indent="0">
              <a:buNone/>
              <a:defRPr lang="ko-KR" altLang="en-US" sz="1377" b="0" baseline="0" dirty="0">
                <a:latin typeface="+mj-lt"/>
                <a:ea typeface="+mj-ea"/>
                <a:cs typeface="+mj-cs"/>
              </a:defRPr>
            </a:lvl1pPr>
          </a:lstStyle>
          <a:p>
            <a:pPr lvl="0">
              <a:spcBef>
                <a:spcPct val="0"/>
              </a:spcBef>
            </a:pPr>
            <a:r>
              <a:rPr lang="en-US" altLang="ko-KR" dirty="0" smtClean="0"/>
              <a:t>Click to edit Master text styles</a:t>
            </a:r>
          </a:p>
        </p:txBody>
      </p:sp>
    </p:spTree>
    <p:extLst>
      <p:ext uri="{BB962C8B-B14F-4D97-AF65-F5344CB8AC3E}">
        <p14:creationId xmlns:p14="http://schemas.microsoft.com/office/powerpoint/2010/main" val="2759131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436475" cy="6994525"/>
          </a:xfrm>
          <a:prstGeom prst="rect">
            <a:avLst/>
          </a:prstGeom>
        </p:spPr>
        <p:txBody>
          <a:bodyPr vert="horz" anchor="ctr"/>
          <a:lstStyle>
            <a:lvl1pPr algn="r">
              <a:buFontTx/>
              <a:buNone/>
              <a:defRPr sz="1904">
                <a:solidFill>
                  <a:srgbClr val="000000"/>
                </a:solidFill>
                <a:latin typeface="+mn-lt"/>
              </a:defRPr>
            </a:lvl1pPr>
          </a:lstStyle>
          <a:p>
            <a:r>
              <a:rPr lang="en-US" dirty="0" smtClean="0"/>
              <a:t>Drag picture to placeholder or click icon to add</a:t>
            </a:r>
            <a:endParaRPr lang="en-US" dirty="0"/>
          </a:p>
        </p:txBody>
      </p:sp>
      <p:sp>
        <p:nvSpPr>
          <p:cNvPr id="17" name="Title 16"/>
          <p:cNvSpPr>
            <a:spLocks noGrp="1"/>
          </p:cNvSpPr>
          <p:nvPr>
            <p:ph type="title" hasCustomPrompt="1"/>
          </p:nvPr>
        </p:nvSpPr>
        <p:spPr>
          <a:xfrm>
            <a:off x="0" y="1243471"/>
            <a:ext cx="4974590" cy="2486942"/>
          </a:xfrm>
          <a:prstGeom prst="rect">
            <a:avLst/>
          </a:prstGeom>
          <a:solidFill>
            <a:schemeClr val="accent1">
              <a:alpha val="94000"/>
            </a:schemeClr>
          </a:solidFill>
        </p:spPr>
        <p:txBody>
          <a:bodyPr vert="horz" lIns="91440" tIns="91440">
            <a:normAutofit/>
          </a:bodyPr>
          <a:lstStyle>
            <a:lvl1pPr algn="l">
              <a:defRPr sz="408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bg2">
              <a:alpha val="89000"/>
            </a:schemeClr>
          </a:solidFill>
        </p:spPr>
        <p:txBody>
          <a:bodyPr vert="horz" lIns="91440" tIns="91440">
            <a:normAutofit/>
          </a:bodyPr>
          <a:lstStyle>
            <a:lvl1pPr marL="0" indent="0">
              <a:lnSpc>
                <a:spcPct val="100000"/>
              </a:lnSpc>
              <a:buFontTx/>
              <a:buNone/>
              <a:defRPr sz="1904" baseline="0">
                <a:solidFill>
                  <a:schemeClr val="tx1"/>
                </a:solidFill>
                <a:latin typeface="+mn-lt"/>
              </a:defRPr>
            </a:lvl1pPr>
            <a:lvl2pPr marL="0" indent="0">
              <a:buFontTx/>
              <a:buNone/>
              <a:defRPr sz="1904" baseline="0">
                <a:latin typeface="Segoe Pro Light"/>
              </a:defRPr>
            </a:lvl2pPr>
            <a:lvl3pPr marL="0" indent="0">
              <a:buFontTx/>
              <a:buNone/>
              <a:defRPr sz="1904" baseline="0">
                <a:latin typeface="Segoe Pro Light"/>
              </a:defRPr>
            </a:lvl3pPr>
            <a:lvl4pPr marL="0" indent="0">
              <a:buFontTx/>
              <a:buNone/>
              <a:defRPr sz="1904" baseline="0">
                <a:latin typeface="Segoe Pro Light"/>
              </a:defRPr>
            </a:lvl4pPr>
            <a:lvl5pPr marL="0" indent="0">
              <a:buFontTx/>
              <a:buNone/>
              <a:defRPr sz="1904" baseline="0">
                <a:latin typeface="Segoe Pro Light"/>
              </a:defRPr>
            </a:lvl5pPr>
          </a:lstStyle>
          <a:p>
            <a:pPr lvl="0"/>
            <a:r>
              <a:rPr lang="en-US" dirty="0" smtClean="0"/>
              <a:t>Click to edit slide content</a:t>
            </a:r>
          </a:p>
        </p:txBody>
      </p:sp>
      <p:sp>
        <p:nvSpPr>
          <p:cNvPr id="3" name="Picture Placeholder 2"/>
          <p:cNvSpPr>
            <a:spLocks noGrp="1"/>
          </p:cNvSpPr>
          <p:nvPr>
            <p:ph type="pic" sz="quarter" idx="17"/>
          </p:nvPr>
        </p:nvSpPr>
        <p:spPr>
          <a:xfrm>
            <a:off x="0" y="0"/>
            <a:ext cx="1243648" cy="1243471"/>
          </a:xfrm>
        </p:spPr>
        <p:txBody>
          <a:bodyPr/>
          <a:lstStyle>
            <a:lvl1pPr marL="0" indent="0">
              <a:buNone/>
              <a:defRPr>
                <a:solidFill>
                  <a:srgbClr val="000000"/>
                </a:solidFill>
              </a:defRPr>
            </a:lvl1pPr>
          </a:lstStyle>
          <a:p>
            <a:endParaRPr lang="en-US" dirty="0"/>
          </a:p>
        </p:txBody>
      </p:sp>
      <p:sp>
        <p:nvSpPr>
          <p:cNvPr id="6" name="Picture Placeholder 2"/>
          <p:cNvSpPr>
            <a:spLocks noGrp="1"/>
          </p:cNvSpPr>
          <p:nvPr>
            <p:ph type="pic" sz="quarter" idx="18"/>
          </p:nvPr>
        </p:nvSpPr>
        <p:spPr>
          <a:xfrm>
            <a:off x="10881916" y="0"/>
            <a:ext cx="1554559" cy="570960"/>
          </a:xfrm>
        </p:spPr>
        <p:txBody>
          <a:bodyPr/>
          <a:lstStyle>
            <a:lvl1pPr marL="0" indent="0">
              <a:buNone/>
              <a:defRPr>
                <a:solidFill>
                  <a:srgbClr val="000000"/>
                </a:solidFill>
              </a:defRPr>
            </a:lvl1pPr>
          </a:lstStyle>
          <a:p>
            <a:endParaRPr lang="en-US" dirty="0"/>
          </a:p>
        </p:txBody>
      </p:sp>
    </p:spTree>
    <p:extLst>
      <p:ext uri="{BB962C8B-B14F-4D97-AF65-F5344CB8AC3E}">
        <p14:creationId xmlns:p14="http://schemas.microsoft.com/office/powerpoint/2010/main" val="17892365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32736" y="2172838"/>
            <a:ext cx="10571004" cy="1499289"/>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65471" y="3963564"/>
            <a:ext cx="8705533" cy="1787490"/>
          </a:xfrm>
        </p:spPr>
        <p:txBody>
          <a:bodyPr/>
          <a:lstStyle>
            <a:lvl1pPr marL="0" indent="0" algn="ctr">
              <a:buNone/>
              <a:defRPr/>
            </a:lvl1pPr>
            <a:lvl2pPr marL="466298" indent="0" algn="ctr">
              <a:buNone/>
              <a:defRPr/>
            </a:lvl2pPr>
            <a:lvl3pPr marL="932597" indent="0" algn="ctr">
              <a:buNone/>
              <a:defRPr/>
            </a:lvl3pPr>
            <a:lvl4pPr marL="1398895" indent="0" algn="ctr">
              <a:buNone/>
              <a:defRPr/>
            </a:lvl4pPr>
            <a:lvl5pPr marL="1865193" indent="0" algn="ctr">
              <a:buNone/>
              <a:defRPr/>
            </a:lvl5pPr>
            <a:lvl6pPr marL="2331491" indent="0" algn="ctr">
              <a:buNone/>
              <a:defRPr/>
            </a:lvl6pPr>
            <a:lvl7pPr marL="2797790" indent="0" algn="ctr">
              <a:buNone/>
              <a:defRPr/>
            </a:lvl7pPr>
            <a:lvl8pPr marL="3264088" indent="0" algn="ctr">
              <a:buNone/>
              <a:defRPr/>
            </a:lvl8pPr>
            <a:lvl9pPr marL="3730386" indent="0" algn="ctr">
              <a:buNone/>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a:xfrm>
            <a:off x="10967617" y="6798616"/>
            <a:ext cx="649726" cy="191054"/>
          </a:xfrm>
          <a:prstGeom prst="rect">
            <a:avLst/>
          </a:prstGeom>
        </p:spPr>
        <p:txBody>
          <a:bodyPr/>
          <a:lstStyle>
            <a:lvl1pPr>
              <a:defRPr smtClean="0"/>
            </a:lvl1pPr>
          </a:lstStyle>
          <a:p>
            <a:pPr defTabSz="621716">
              <a:defRPr/>
            </a:pPr>
            <a:fld id="{265421FC-5180-49D9-B7FF-DA16DEF1B6A3}" type="datetime5">
              <a:rPr lang="ko-KR" altLang="en-US" sz="2448" smtClean="0">
                <a:solidFill>
                  <a:srgbClr val="000000"/>
                </a:solidFill>
              </a:rPr>
              <a:pPr defTabSz="621716">
                <a:defRPr/>
              </a:pPr>
              <a:t>2016/1/13</a:t>
            </a:fld>
            <a:r>
              <a:rPr lang="en-US" altLang="ko-KR" sz="2448" smtClean="0">
                <a:solidFill>
                  <a:srgbClr val="000000"/>
                </a:solidFill>
              </a:rPr>
              <a:t>   </a:t>
            </a:r>
            <a:endParaRPr lang="en-US" altLang="ko-KR" sz="2448">
              <a:solidFill>
                <a:srgbClr val="000000"/>
              </a:solidFill>
            </a:endParaRPr>
          </a:p>
        </p:txBody>
      </p:sp>
    </p:spTree>
    <p:extLst>
      <p:ext uri="{BB962C8B-B14F-4D97-AF65-F5344CB8AC3E}">
        <p14:creationId xmlns:p14="http://schemas.microsoft.com/office/powerpoint/2010/main" val="2812422416"/>
      </p:ext>
    </p:extLst>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xt content, normal, light">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2247" y="2161"/>
          <a:ext cx="2158" cy="2158"/>
        </p:xfrm>
        <a:graphic>
          <a:graphicData uri="http://schemas.openxmlformats.org/presentationml/2006/ole">
            <mc:AlternateContent xmlns:mc="http://schemas.openxmlformats.org/markup-compatibility/2006">
              <mc:Choice xmlns:v="urn:schemas-microsoft-com:vml" Requires="v">
                <p:oleObj spid="_x0000_s822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247" y="2161"/>
                        <a:ext cx="2158" cy="2158"/>
                      </a:xfrm>
                      <a:prstGeom prst="rect">
                        <a:avLst/>
                      </a:prstGeom>
                    </p:spPr>
                  </p:pic>
                </p:oleObj>
              </mc:Fallback>
            </mc:AlternateContent>
          </a:graphicData>
        </a:graphic>
      </p:graphicFrame>
      <p:sp>
        <p:nvSpPr>
          <p:cNvPr id="2" name="Title 1"/>
          <p:cNvSpPr>
            <a:spLocks noGrp="1"/>
          </p:cNvSpPr>
          <p:nvPr>
            <p:ph type="title" hasCustomPrompt="1"/>
          </p:nvPr>
        </p:nvSpPr>
        <p:spPr>
          <a:xfrm>
            <a:off x="0" y="1243471"/>
            <a:ext cx="2487295" cy="2486942"/>
          </a:xfrm>
          <a:solidFill>
            <a:schemeClr val="accent1"/>
          </a:solidFill>
        </p:spPr>
        <p:txBody>
          <a:bodyPr rIns="91184">
            <a:normAutofit/>
          </a:bodyPr>
          <a:lstStyle>
            <a:lvl1pPr>
              <a:defRPr sz="2720" baseline="0">
                <a:solidFill>
                  <a:schemeClr val="tx1"/>
                </a:solidFill>
                <a:latin typeface="+mn-lt"/>
              </a:defRPr>
            </a:lvl1pPr>
          </a:lstStyle>
          <a:p>
            <a:pPr lvl="0"/>
            <a:r>
              <a:rPr lang="en-US" dirty="0" smtClean="0"/>
              <a:t>Click to edit slide content</a:t>
            </a:r>
          </a:p>
        </p:txBody>
      </p:sp>
      <p:sp>
        <p:nvSpPr>
          <p:cNvPr id="6" name="Slide Number Placeholder 5"/>
          <p:cNvSpPr>
            <a:spLocks noGrp="1"/>
          </p:cNvSpPr>
          <p:nvPr>
            <p:ph type="sldNum" sz="quarter" idx="4"/>
          </p:nvPr>
        </p:nvSpPr>
        <p:spPr>
          <a:xfrm>
            <a:off x="11514103" y="6482891"/>
            <a:ext cx="611460" cy="372394"/>
          </a:xfrm>
          <a:prstGeom prst="rect">
            <a:avLst/>
          </a:prstGeom>
        </p:spPr>
        <p:txBody>
          <a:bodyPr vert="horz" lIns="91184" tIns="45592" rIns="91184" bIns="45592" rtlCol="0" anchor="ctr"/>
          <a:lstStyle>
            <a:lvl1pPr algn="r">
              <a:defRPr sz="1088" kern="800">
                <a:solidFill>
                  <a:schemeClr val="bg1"/>
                </a:solidFill>
                <a:latin typeface="+mn-lt"/>
                <a:cs typeface="Segoe UI Light"/>
              </a:defRPr>
            </a:lvl1pPr>
          </a:lstStyle>
          <a:p>
            <a:pPr defTabSz="620057"/>
            <a:fld id="{74A398B2-5A34-1A4A-811E-F4027282568C}" type="slidenum">
              <a:rPr lang="en-US" smtClean="0">
                <a:solidFill>
                  <a:srgbClr val="000000"/>
                </a:solidFill>
              </a:rPr>
              <a:pPr defTabSz="620057"/>
              <a:t>‹#›</a:t>
            </a:fld>
            <a:endParaRPr lang="en-US" dirty="0">
              <a:solidFill>
                <a:srgbClr val="000000"/>
              </a:solidFill>
            </a:endParaRPr>
          </a:p>
        </p:txBody>
      </p:sp>
    </p:spTree>
    <p:extLst>
      <p:ext uri="{BB962C8B-B14F-4D97-AF65-F5344CB8AC3E}">
        <p14:creationId xmlns:p14="http://schemas.microsoft.com/office/powerpoint/2010/main" val="31023672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5" name="Isosceles Triangle 14"/>
          <p:cNvSpPr/>
          <p:nvPr userDrawn="1"/>
        </p:nvSpPr>
        <p:spPr>
          <a:xfrm>
            <a:off x="318685" y="5468893"/>
            <a:ext cx="11799106" cy="745761"/>
          </a:xfrm>
          <a:prstGeom prst="triangle">
            <a:avLst>
              <a:gd name="adj" fmla="val 100000"/>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92"/>
          </a:p>
        </p:txBody>
      </p:sp>
      <p:sp>
        <p:nvSpPr>
          <p:cNvPr id="2" name="Title 1"/>
          <p:cNvSpPr>
            <a:spLocks noGrp="1"/>
          </p:cNvSpPr>
          <p:nvPr>
            <p:ph type="title"/>
          </p:nvPr>
        </p:nvSpPr>
        <p:spPr/>
        <p:txBody>
          <a:bodyPr/>
          <a:lstStyle/>
          <a:p>
            <a:r>
              <a:rPr lang="en-US" smtClean="0"/>
              <a:t>Click to edit Master title style</a:t>
            </a:r>
            <a:endParaRPr lang="en-US"/>
          </a:p>
        </p:txBody>
      </p:sp>
      <p:cxnSp>
        <p:nvCxnSpPr>
          <p:cNvPr id="4" name="Straight Arrow Connector 3"/>
          <p:cNvCxnSpPr/>
          <p:nvPr userDrawn="1"/>
        </p:nvCxnSpPr>
        <p:spPr>
          <a:xfrm>
            <a:off x="318685" y="6214653"/>
            <a:ext cx="11799106"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0"/>
          </p:nvPr>
        </p:nvSpPr>
        <p:spPr>
          <a:xfrm>
            <a:off x="319010" y="901195"/>
            <a:ext cx="2763460" cy="5111876"/>
          </a:xfrm>
        </p:spPr>
        <p:txBody>
          <a:bodyPr>
            <a:normAutofit/>
          </a:bodyPr>
          <a:lstStyle>
            <a:lvl1pPr marL="0" indent="0">
              <a:buNone/>
              <a:defRPr sz="994"/>
            </a:lvl1pPr>
            <a:lvl2pPr marL="223637" indent="0">
              <a:buNone/>
              <a:defRPr/>
            </a:lvl2pPr>
            <a:lvl3pPr marL="448590" indent="0">
              <a:buNone/>
              <a:defRPr/>
            </a:lvl3pPr>
            <a:lvl4pPr marL="664334" indent="0">
              <a:buNone/>
              <a:defRPr/>
            </a:lvl4pPr>
            <a:lvl5pPr marL="819564" indent="0">
              <a:buNone/>
              <a:defRPr/>
            </a:lvl5pPr>
          </a:lstStyle>
          <a:p>
            <a:pPr lvl="0"/>
            <a:endParaRPr lang="en-US" dirty="0"/>
          </a:p>
        </p:txBody>
      </p:sp>
      <p:sp>
        <p:nvSpPr>
          <p:cNvPr id="8" name="Text Placeholder 6"/>
          <p:cNvSpPr>
            <a:spLocks noGrp="1"/>
          </p:cNvSpPr>
          <p:nvPr>
            <p:ph type="body" sz="quarter" idx="11"/>
          </p:nvPr>
        </p:nvSpPr>
        <p:spPr>
          <a:xfrm>
            <a:off x="3330784" y="901195"/>
            <a:ext cx="2763460" cy="5111876"/>
          </a:xfrm>
        </p:spPr>
        <p:txBody>
          <a:bodyPr>
            <a:normAutofit/>
          </a:bodyPr>
          <a:lstStyle>
            <a:lvl1pPr marL="0" indent="0">
              <a:buNone/>
              <a:defRPr sz="994"/>
            </a:lvl1pPr>
            <a:lvl2pPr marL="223637" indent="0">
              <a:buNone/>
              <a:defRPr/>
            </a:lvl2pPr>
            <a:lvl3pPr marL="448590" indent="0">
              <a:buNone/>
              <a:defRPr/>
            </a:lvl3pPr>
            <a:lvl4pPr marL="664334" indent="0">
              <a:buNone/>
              <a:defRPr/>
            </a:lvl4pPr>
            <a:lvl5pPr marL="819564" indent="0">
              <a:buNone/>
              <a:defRPr/>
            </a:lvl5pPr>
          </a:lstStyle>
          <a:p>
            <a:pPr lvl="0"/>
            <a:endParaRPr lang="en-US" dirty="0"/>
          </a:p>
        </p:txBody>
      </p:sp>
      <p:sp>
        <p:nvSpPr>
          <p:cNvPr id="9" name="Text Placeholder 6"/>
          <p:cNvSpPr>
            <a:spLocks noGrp="1"/>
          </p:cNvSpPr>
          <p:nvPr>
            <p:ph type="body" sz="quarter" idx="12"/>
          </p:nvPr>
        </p:nvSpPr>
        <p:spPr>
          <a:xfrm>
            <a:off x="6342558" y="901195"/>
            <a:ext cx="2763460" cy="5111876"/>
          </a:xfrm>
        </p:spPr>
        <p:txBody>
          <a:bodyPr>
            <a:normAutofit/>
          </a:bodyPr>
          <a:lstStyle>
            <a:lvl1pPr marL="0" indent="0">
              <a:buNone/>
              <a:defRPr sz="994"/>
            </a:lvl1pPr>
            <a:lvl2pPr marL="223637" indent="0">
              <a:buNone/>
              <a:defRPr/>
            </a:lvl2pPr>
            <a:lvl3pPr marL="448590" indent="0">
              <a:buNone/>
              <a:defRPr/>
            </a:lvl3pPr>
            <a:lvl4pPr marL="664334" indent="0">
              <a:buNone/>
              <a:defRPr/>
            </a:lvl4pPr>
            <a:lvl5pPr marL="819564" indent="0">
              <a:buNone/>
              <a:defRPr/>
            </a:lvl5pPr>
          </a:lstStyle>
          <a:p>
            <a:pPr lvl="0"/>
            <a:endParaRPr lang="en-US" dirty="0"/>
          </a:p>
        </p:txBody>
      </p:sp>
      <p:sp>
        <p:nvSpPr>
          <p:cNvPr id="10" name="Text Placeholder 6"/>
          <p:cNvSpPr>
            <a:spLocks noGrp="1"/>
          </p:cNvSpPr>
          <p:nvPr>
            <p:ph type="body" sz="quarter" idx="13"/>
          </p:nvPr>
        </p:nvSpPr>
        <p:spPr>
          <a:xfrm>
            <a:off x="9354331" y="901195"/>
            <a:ext cx="2763460" cy="5111876"/>
          </a:xfrm>
        </p:spPr>
        <p:txBody>
          <a:bodyPr>
            <a:normAutofit/>
          </a:bodyPr>
          <a:lstStyle>
            <a:lvl1pPr marL="0" indent="0">
              <a:buNone/>
              <a:defRPr sz="994"/>
            </a:lvl1pPr>
            <a:lvl2pPr marL="223637" indent="0">
              <a:buNone/>
              <a:defRPr/>
            </a:lvl2pPr>
            <a:lvl3pPr marL="448590" indent="0">
              <a:buNone/>
              <a:defRPr/>
            </a:lvl3pPr>
            <a:lvl4pPr marL="664334" indent="0">
              <a:buNone/>
              <a:defRPr/>
            </a:lvl4pPr>
            <a:lvl5pPr marL="819564" indent="0">
              <a:buNone/>
              <a:defRPr/>
            </a:lvl5pPr>
          </a:lstStyle>
          <a:p>
            <a:pPr lvl="0"/>
            <a:endParaRPr lang="en-US" dirty="0"/>
          </a:p>
        </p:txBody>
      </p:sp>
      <p:sp>
        <p:nvSpPr>
          <p:cNvPr id="11" name="Text Placeholder 6"/>
          <p:cNvSpPr>
            <a:spLocks noGrp="1"/>
          </p:cNvSpPr>
          <p:nvPr>
            <p:ph type="body" sz="quarter" idx="14"/>
          </p:nvPr>
        </p:nvSpPr>
        <p:spPr>
          <a:xfrm>
            <a:off x="319010" y="6198950"/>
            <a:ext cx="2763460" cy="435213"/>
          </a:xfrm>
        </p:spPr>
        <p:txBody>
          <a:bodyPr anchor="ctr">
            <a:normAutofit/>
          </a:bodyPr>
          <a:lstStyle>
            <a:lvl1pPr marL="0" indent="0" algn="ctr">
              <a:buNone/>
              <a:defRPr sz="1326" b="1"/>
            </a:lvl1pPr>
            <a:lvl2pPr marL="223637" indent="0">
              <a:buNone/>
              <a:defRPr/>
            </a:lvl2pPr>
            <a:lvl3pPr marL="448590" indent="0">
              <a:buNone/>
              <a:defRPr/>
            </a:lvl3pPr>
            <a:lvl4pPr marL="664334" indent="0">
              <a:buNone/>
              <a:defRPr/>
            </a:lvl4pPr>
            <a:lvl5pPr marL="819564" indent="0">
              <a:buNone/>
              <a:defRPr/>
            </a:lvl5pPr>
          </a:lstStyle>
          <a:p>
            <a:pPr lvl="0"/>
            <a:endParaRPr lang="en-US" dirty="0"/>
          </a:p>
        </p:txBody>
      </p:sp>
      <p:sp>
        <p:nvSpPr>
          <p:cNvPr id="12" name="Text Placeholder 6"/>
          <p:cNvSpPr>
            <a:spLocks noGrp="1"/>
          </p:cNvSpPr>
          <p:nvPr>
            <p:ph type="body" sz="quarter" idx="15"/>
          </p:nvPr>
        </p:nvSpPr>
        <p:spPr>
          <a:xfrm>
            <a:off x="3330784" y="6198950"/>
            <a:ext cx="2763460" cy="435213"/>
          </a:xfrm>
        </p:spPr>
        <p:txBody>
          <a:bodyPr anchor="ctr">
            <a:normAutofit/>
          </a:bodyPr>
          <a:lstStyle>
            <a:lvl1pPr marL="0" indent="0" algn="ctr">
              <a:buNone/>
              <a:defRPr sz="1326" b="1"/>
            </a:lvl1pPr>
            <a:lvl2pPr marL="223637" indent="0">
              <a:buNone/>
              <a:defRPr/>
            </a:lvl2pPr>
            <a:lvl3pPr marL="448590" indent="0">
              <a:buNone/>
              <a:defRPr/>
            </a:lvl3pPr>
            <a:lvl4pPr marL="664334" indent="0">
              <a:buNone/>
              <a:defRPr/>
            </a:lvl4pPr>
            <a:lvl5pPr marL="819564" indent="0">
              <a:buNone/>
              <a:defRPr/>
            </a:lvl5pPr>
          </a:lstStyle>
          <a:p>
            <a:pPr lvl="0"/>
            <a:endParaRPr lang="en-US" dirty="0"/>
          </a:p>
        </p:txBody>
      </p:sp>
      <p:sp>
        <p:nvSpPr>
          <p:cNvPr id="13" name="Text Placeholder 6"/>
          <p:cNvSpPr>
            <a:spLocks noGrp="1"/>
          </p:cNvSpPr>
          <p:nvPr>
            <p:ph type="body" sz="quarter" idx="16"/>
          </p:nvPr>
        </p:nvSpPr>
        <p:spPr>
          <a:xfrm>
            <a:off x="6342558" y="6198950"/>
            <a:ext cx="2763460" cy="435213"/>
          </a:xfrm>
        </p:spPr>
        <p:txBody>
          <a:bodyPr anchor="ctr">
            <a:normAutofit/>
          </a:bodyPr>
          <a:lstStyle>
            <a:lvl1pPr marL="0" indent="0" algn="ctr">
              <a:buNone/>
              <a:defRPr sz="1326" b="1"/>
            </a:lvl1pPr>
            <a:lvl2pPr marL="223637" indent="0">
              <a:buNone/>
              <a:defRPr/>
            </a:lvl2pPr>
            <a:lvl3pPr marL="448590" indent="0">
              <a:buNone/>
              <a:defRPr/>
            </a:lvl3pPr>
            <a:lvl4pPr marL="664334" indent="0">
              <a:buNone/>
              <a:defRPr/>
            </a:lvl4pPr>
            <a:lvl5pPr marL="819564" indent="0">
              <a:buNone/>
              <a:defRPr/>
            </a:lvl5pPr>
          </a:lstStyle>
          <a:p>
            <a:pPr lvl="0"/>
            <a:endParaRPr lang="en-US" dirty="0"/>
          </a:p>
        </p:txBody>
      </p:sp>
      <p:sp>
        <p:nvSpPr>
          <p:cNvPr id="14" name="Text Placeholder 6"/>
          <p:cNvSpPr>
            <a:spLocks noGrp="1"/>
          </p:cNvSpPr>
          <p:nvPr>
            <p:ph type="body" sz="quarter" idx="17"/>
          </p:nvPr>
        </p:nvSpPr>
        <p:spPr>
          <a:xfrm>
            <a:off x="9354331" y="6198950"/>
            <a:ext cx="2763460" cy="435213"/>
          </a:xfrm>
        </p:spPr>
        <p:txBody>
          <a:bodyPr anchor="ctr">
            <a:normAutofit/>
          </a:bodyPr>
          <a:lstStyle>
            <a:lvl1pPr marL="0" indent="0" algn="ctr">
              <a:buNone/>
              <a:defRPr sz="1326" b="1"/>
            </a:lvl1pPr>
            <a:lvl2pPr marL="223637" indent="0">
              <a:buNone/>
              <a:defRPr/>
            </a:lvl2pPr>
            <a:lvl3pPr marL="448590" indent="0">
              <a:buNone/>
              <a:defRPr/>
            </a:lvl3pPr>
            <a:lvl4pPr marL="664334" indent="0">
              <a:buNone/>
              <a:defRPr/>
            </a:lvl4pPr>
            <a:lvl5pPr marL="819564" indent="0">
              <a:buNone/>
              <a:defRPr/>
            </a:lvl5pPr>
          </a:lstStyle>
          <a:p>
            <a:pPr lvl="0"/>
            <a:endParaRPr lang="en-US" dirty="0"/>
          </a:p>
        </p:txBody>
      </p:sp>
      <p:sp>
        <p:nvSpPr>
          <p:cNvPr id="18" name="Isosceles Triangle 17"/>
          <p:cNvSpPr/>
          <p:nvPr userDrawn="1"/>
        </p:nvSpPr>
        <p:spPr>
          <a:xfrm>
            <a:off x="318685" y="4858421"/>
            <a:ext cx="11799106" cy="1356233"/>
          </a:xfrm>
          <a:prstGeom prst="triangle">
            <a:avLst>
              <a:gd name="adj" fmla="val 100000"/>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92"/>
          </a:p>
        </p:txBody>
      </p:sp>
      <p:sp>
        <p:nvSpPr>
          <p:cNvPr id="19" name="Isosceles Triangle 18"/>
          <p:cNvSpPr/>
          <p:nvPr userDrawn="1"/>
        </p:nvSpPr>
        <p:spPr>
          <a:xfrm>
            <a:off x="318685" y="4294094"/>
            <a:ext cx="11799106" cy="1920559"/>
          </a:xfrm>
          <a:prstGeom prst="triangle">
            <a:avLst>
              <a:gd name="adj" fmla="val 100000"/>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92"/>
          </a:p>
        </p:txBody>
      </p:sp>
    </p:spTree>
    <p:extLst>
      <p:ext uri="{BB962C8B-B14F-4D97-AF65-F5344CB8AC3E}">
        <p14:creationId xmlns:p14="http://schemas.microsoft.com/office/powerpoint/2010/main" val="1642140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Sub title">
    <p:spTree>
      <p:nvGrpSpPr>
        <p:cNvPr id="1" name=""/>
        <p:cNvGrpSpPr/>
        <p:nvPr/>
      </p:nvGrpSpPr>
      <p:grpSpPr>
        <a:xfrm>
          <a:off x="0" y="0"/>
          <a:ext cx="0" cy="0"/>
          <a:chOff x="0" y="0"/>
          <a:chExt cx="0" cy="0"/>
        </a:xfrm>
      </p:grpSpPr>
      <p:sp>
        <p:nvSpPr>
          <p:cNvPr id="2" name="Title 1"/>
          <p:cNvSpPr>
            <a:spLocks noGrp="1"/>
          </p:cNvSpPr>
          <p:nvPr>
            <p:ph type="title"/>
          </p:nvPr>
        </p:nvSpPr>
        <p:spPr>
          <a:xfrm>
            <a:off x="265201" y="61477"/>
            <a:ext cx="11731518" cy="598538"/>
          </a:xfrm>
        </p:spPr>
        <p:txBody>
          <a:bodyPr anchor="ctr">
            <a:noAutofit/>
          </a:bodyPr>
          <a:lstStyle>
            <a:lvl1pPr>
              <a:defRPr sz="2856" b="1">
                <a:solidFill>
                  <a:schemeClr val="tx1"/>
                </a:solidFill>
                <a:latin typeface="맑은 고딕" pitchFamily="50" charset="-127"/>
                <a:ea typeface="맑은 고딕" pitchFamily="50" charset="-127"/>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290260" y="743861"/>
            <a:ext cx="11739638" cy="345294"/>
          </a:xfrm>
        </p:spPr>
        <p:txBody>
          <a:bodyPr/>
          <a:lstStyle>
            <a:lvl1pPr>
              <a:defRPr b="1" baseline="0"/>
            </a:lvl1pPr>
            <a:lvl2pPr>
              <a:defRPr/>
            </a:lvl2pPr>
            <a:lvl3pPr marL="738306" indent="-195911">
              <a:buFont typeface="맑은 고딕" pitchFamily="50" charset="-127"/>
              <a:buChar char="-"/>
              <a:defRPr sz="1224"/>
            </a:lvl3pPr>
          </a:lstStyle>
          <a:p>
            <a:pPr lvl="0"/>
            <a:r>
              <a:rPr lang="en-US" dirty="0" smtClean="0"/>
              <a:t>Click to edit Master text styles</a:t>
            </a:r>
          </a:p>
        </p:txBody>
      </p:sp>
      <p:sp>
        <p:nvSpPr>
          <p:cNvPr id="14" name="Title 1"/>
          <p:cNvSpPr txBox="1">
            <a:spLocks/>
          </p:cNvSpPr>
          <p:nvPr userDrawn="1"/>
        </p:nvSpPr>
        <p:spPr>
          <a:xfrm>
            <a:off x="207274" y="77717"/>
            <a:ext cx="11607377" cy="621736"/>
          </a:xfrm>
          <a:prstGeom prst="rect">
            <a:avLst/>
          </a:prstGeom>
        </p:spPr>
        <p:txBody>
          <a:bodyPr vert="horz" lIns="93260" tIns="46630" rIns="93260" bIns="46630" rtlCol="0" anchor="t" anchorCtr="0">
            <a:normAutofit/>
          </a:bodyPr>
          <a:lstStyle>
            <a:lvl1pPr algn="l" defTabSz="914400" rtl="0" eaLnBrk="1" latinLnBrk="0" hangingPunct="1">
              <a:spcBef>
                <a:spcPct val="0"/>
              </a:spcBef>
              <a:buNone/>
              <a:defRPr sz="2800" kern="1200">
                <a:solidFill>
                  <a:schemeClr val="tx2"/>
                </a:solidFill>
                <a:effectLst/>
                <a:latin typeface="+mj-lt"/>
                <a:ea typeface="+mj-ea"/>
                <a:cs typeface="+mj-cs"/>
              </a:defRPr>
            </a:lvl1pPr>
          </a:lstStyle>
          <a:p>
            <a:endParaRPr lang="en-US" sz="2856" b="1" dirty="0">
              <a:solidFill>
                <a:prstClr val="white"/>
              </a:solidFill>
            </a:endParaRPr>
          </a:p>
        </p:txBody>
      </p:sp>
    </p:spTree>
    <p:extLst>
      <p:ext uri="{BB962C8B-B14F-4D97-AF65-F5344CB8AC3E}">
        <p14:creationId xmlns:p14="http://schemas.microsoft.com/office/powerpoint/2010/main" val="347547796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38475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6858808" y="148134"/>
            <a:ext cx="5577667" cy="426979"/>
          </a:xfrm>
        </p:spPr>
        <p:txBody>
          <a:bodyPr/>
          <a:lstStyle>
            <a:lvl1pPr algn="r">
              <a:defRPr sz="1428" b="0"/>
            </a:lvl1pPr>
          </a:lstStyle>
          <a:p>
            <a:r>
              <a:rPr lang="ko-KR" altLang="en-US" dirty="0" smtClean="0"/>
              <a:t>마스터 제목 스타일 편집</a:t>
            </a:r>
            <a:endParaRPr lang="ko-KR" altLang="en-US" dirty="0"/>
          </a:p>
        </p:txBody>
      </p:sp>
      <p:sp>
        <p:nvSpPr>
          <p:cNvPr id="3" name="Content Placeholder 2"/>
          <p:cNvSpPr>
            <a:spLocks noGrp="1"/>
          </p:cNvSpPr>
          <p:nvPr>
            <p:ph idx="1"/>
          </p:nvPr>
        </p:nvSpPr>
        <p:spPr>
          <a:xfrm>
            <a:off x="318685" y="1012867"/>
            <a:ext cx="7384614" cy="5524874"/>
          </a:xfrm>
        </p:spPr>
        <p:txBody>
          <a:bodyPr>
            <a:normAutofit/>
          </a:bodyPr>
          <a:lstStyle>
            <a:lvl1pPr>
              <a:defRPr sz="1632"/>
            </a:lvl1pPr>
            <a:lvl2pPr marL="461442" indent="-275246">
              <a:defRPr sz="1428"/>
            </a:lvl2pPr>
            <a:lvl3pPr marL="735067" indent="-273627">
              <a:buFont typeface="Arial" panose="020B0604020202020204" pitchFamily="34" charset="0"/>
              <a:buChar char="•"/>
              <a:defRPr sz="1224"/>
            </a:lvl3pPr>
            <a:lvl4pPr marL="1008694" indent="-273627">
              <a:buFont typeface="Wingdings" panose="05000000000000000000" pitchFamily="2" charset="2"/>
              <a:buChar char="ü"/>
              <a:defRPr sz="1122"/>
            </a:lvl4pPr>
            <a:lvl5pPr marL="1084791" indent="-174862">
              <a:buFont typeface="Wingdings" panose="05000000000000000000" pitchFamily="2" charset="2"/>
              <a:buChar char="Ø"/>
              <a:defRPr sz="1122"/>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8" name="Text Placeholder 7"/>
          <p:cNvSpPr>
            <a:spLocks noGrp="1"/>
          </p:cNvSpPr>
          <p:nvPr>
            <p:ph type="body" sz="quarter" idx="10"/>
          </p:nvPr>
        </p:nvSpPr>
        <p:spPr>
          <a:xfrm>
            <a:off x="318682" y="361624"/>
            <a:ext cx="11799106" cy="437752"/>
          </a:xfrm>
        </p:spPr>
        <p:txBody>
          <a:bodyPr vert="horz" lIns="91440" tIns="45720" rIns="91440" bIns="45720" rtlCol="0" anchor="ctr">
            <a:normAutofit/>
          </a:bodyPr>
          <a:lstStyle>
            <a:lvl1pPr marL="0" indent="0">
              <a:buNone/>
              <a:defRPr lang="ko-KR" altLang="en-US" sz="1836" b="1" baseline="0" dirty="0">
                <a:latin typeface="+mn-lt"/>
                <a:ea typeface="+mn-ea"/>
                <a:cs typeface="+mj-cs"/>
              </a:defRPr>
            </a:lvl1pPr>
          </a:lstStyle>
          <a:p>
            <a:pPr lvl="0">
              <a:spcBef>
                <a:spcPct val="0"/>
              </a:spcBef>
            </a:pPr>
            <a:r>
              <a:rPr lang="ko-KR" altLang="en-US" dirty="0" smtClean="0"/>
              <a:t>마스터 텍스트 스타일을 편집합니다</a:t>
            </a:r>
          </a:p>
        </p:txBody>
      </p:sp>
    </p:spTree>
    <p:extLst>
      <p:ext uri="{BB962C8B-B14F-4D97-AF65-F5344CB8AC3E}">
        <p14:creationId xmlns:p14="http://schemas.microsoft.com/office/powerpoint/2010/main" val="574399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23323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1824" y="6482892"/>
            <a:ext cx="2901844" cy="372394"/>
          </a:xfrm>
          <a:prstGeom prst="rect">
            <a:avLst/>
          </a:prstGeom>
        </p:spPr>
        <p:txBody>
          <a:bodyPr/>
          <a:lstStyle>
            <a:lvl1pPr>
              <a:defRPr>
                <a:solidFill>
                  <a:schemeClr val="tx1">
                    <a:tint val="75000"/>
                    <a:alpha val="99000"/>
                  </a:schemeClr>
                </a:solidFill>
                <a:latin typeface="서울남산체 B" pitchFamily="18" charset="-127"/>
                <a:ea typeface="서울남산체 B" pitchFamily="18" charset="-127"/>
              </a:defRPr>
            </a:lvl1pPr>
          </a:lstStyle>
          <a:p>
            <a:fld id="{D4240A19-790F-C84E-BEF2-8C2899F4D6DB}" type="datetimeFigureOut">
              <a:rPr lang="en-US" smtClean="0">
                <a:solidFill>
                  <a:prstClr val="black">
                    <a:tint val="75000"/>
                    <a:alpha val="99000"/>
                  </a:prstClr>
                </a:solidFill>
              </a:rPr>
              <a:pPr/>
              <a:t>1/13/2016</a:t>
            </a:fld>
            <a:endParaRPr lang="en-US" dirty="0">
              <a:solidFill>
                <a:prstClr val="black">
                  <a:tint val="75000"/>
                  <a:alpha val="99000"/>
                </a:prstClr>
              </a:solidFill>
            </a:endParaRPr>
          </a:p>
        </p:txBody>
      </p:sp>
      <p:sp>
        <p:nvSpPr>
          <p:cNvPr id="3" name="Footer Placeholder 2"/>
          <p:cNvSpPr>
            <a:spLocks noGrp="1"/>
          </p:cNvSpPr>
          <p:nvPr>
            <p:ph type="ftr" sz="quarter" idx="11"/>
          </p:nvPr>
        </p:nvSpPr>
        <p:spPr>
          <a:xfrm>
            <a:off x="4249129" y="6482892"/>
            <a:ext cx="3938218" cy="372394"/>
          </a:xfrm>
          <a:prstGeom prst="rect">
            <a:avLst/>
          </a:prstGeom>
        </p:spPr>
        <p:txBody>
          <a:bodyPr/>
          <a:lstStyle>
            <a:lvl1pPr>
              <a:defRPr>
                <a:solidFill>
                  <a:schemeClr val="tx1">
                    <a:tint val="75000"/>
                    <a:alpha val="99000"/>
                  </a:schemeClr>
                </a:solidFill>
                <a:latin typeface="서울남산체 B" pitchFamily="18" charset="-127"/>
                <a:ea typeface="서울남산체 B" pitchFamily="18" charset="-127"/>
              </a:defRPr>
            </a:lvl1pPr>
          </a:lstStyle>
          <a:p>
            <a:endParaRPr lang="en-US">
              <a:solidFill>
                <a:prstClr val="black">
                  <a:tint val="75000"/>
                  <a:alpha val="99000"/>
                </a:prstClr>
              </a:solidFill>
            </a:endParaRPr>
          </a:p>
        </p:txBody>
      </p:sp>
      <p:sp>
        <p:nvSpPr>
          <p:cNvPr id="4" name="Slide Number Placeholder 3"/>
          <p:cNvSpPr>
            <a:spLocks noGrp="1"/>
          </p:cNvSpPr>
          <p:nvPr>
            <p:ph type="sldNum" sz="quarter" idx="12"/>
          </p:nvPr>
        </p:nvSpPr>
        <p:spPr>
          <a:xfrm>
            <a:off x="8912809" y="6482892"/>
            <a:ext cx="2901844" cy="372394"/>
          </a:xfrm>
          <a:prstGeom prst="rect">
            <a:avLst/>
          </a:prstGeom>
        </p:spPr>
        <p:txBody>
          <a:bodyPr/>
          <a:lstStyle>
            <a:lvl1pPr>
              <a:defRPr>
                <a:solidFill>
                  <a:schemeClr val="tx1">
                    <a:tint val="75000"/>
                    <a:alpha val="99000"/>
                  </a:schemeClr>
                </a:solidFill>
                <a:latin typeface="서울남산체 B" pitchFamily="18" charset="-127"/>
                <a:ea typeface="서울남산체 B" pitchFamily="18" charset="-127"/>
              </a:defRPr>
            </a:lvl1pPr>
          </a:lstStyle>
          <a:p>
            <a:fld id="{ED2056E8-E045-7445-87D5-4ED5B7FD3E78}" type="slidenum">
              <a:rPr lang="en-US" smtClean="0">
                <a:solidFill>
                  <a:prstClr val="black">
                    <a:tint val="75000"/>
                    <a:alpha val="99000"/>
                  </a:prstClr>
                </a:solidFill>
              </a:rPr>
              <a:pPr/>
              <a:t>‹#›</a:t>
            </a:fld>
            <a:endParaRPr lang="en-US">
              <a:solidFill>
                <a:prstClr val="black">
                  <a:tint val="75000"/>
                  <a:alpha val="99000"/>
                </a:prstClr>
              </a:solidFill>
            </a:endParaRPr>
          </a:p>
        </p:txBody>
      </p:sp>
    </p:spTree>
    <p:extLst>
      <p:ext uri="{BB962C8B-B14F-4D97-AF65-F5344CB8AC3E}">
        <p14:creationId xmlns:p14="http://schemas.microsoft.com/office/powerpoint/2010/main" val="275231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95149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4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0"/>
          </p:nvPr>
        </p:nvSpPr>
        <p:spPr>
          <a:xfrm>
            <a:off x="274639" y="6565392"/>
            <a:ext cx="3937000" cy="137160"/>
          </a:xfrm>
          <a:prstGeom prst="rect">
            <a:avLst/>
          </a:prstGeom>
        </p:spPr>
        <p:txBody>
          <a:bodyPr/>
          <a:lstStyle/>
          <a:p>
            <a:r>
              <a:rPr lang="en-US" smtClean="0"/>
              <a:t>Microsoft Confidential</a:t>
            </a:r>
            <a:endParaRPr lang="en-US"/>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lang="en-US" smtClean="0"/>
              <a:pPr/>
              <a:t>‹#›</a:t>
            </a:fld>
            <a:endParaRPr lang="en-US"/>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900"/>
              </a:lnSpc>
              <a:defRPr sz="4400" baseline="0">
                <a:solidFill>
                  <a:schemeClr val="accent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130940509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color backgroun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43471"/>
            <a:ext cx="4974590" cy="2486942"/>
          </a:xfrm>
          <a:prstGeom prst="rect">
            <a:avLst/>
          </a:prstGeom>
          <a:solidFill>
            <a:schemeClr val="accent1"/>
          </a:solidFill>
        </p:spPr>
        <p:txBody>
          <a:bodyPr vert="horz" lIns="91440" tIns="91440">
            <a:normAutofit/>
          </a:bodyPr>
          <a:lstStyle>
            <a:lvl1pPr algn="l">
              <a:defRPr sz="408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accent2">
              <a:alpha val="89000"/>
            </a:schemeClr>
          </a:solidFill>
        </p:spPr>
        <p:txBody>
          <a:bodyPr vert="horz" lIns="91440" tIns="91440">
            <a:normAutofit/>
          </a:bodyPr>
          <a:lstStyle>
            <a:lvl1pPr marL="0" indent="0">
              <a:lnSpc>
                <a:spcPct val="100000"/>
              </a:lnSpc>
              <a:buFontTx/>
              <a:buNone/>
              <a:defRPr sz="1904" baseline="0">
                <a:solidFill>
                  <a:schemeClr val="bg1"/>
                </a:solidFill>
                <a:latin typeface="+mn-lt"/>
              </a:defRPr>
            </a:lvl1pPr>
            <a:lvl2pPr marL="0" indent="0">
              <a:buFontTx/>
              <a:buNone/>
              <a:defRPr sz="1904" baseline="0">
                <a:latin typeface="Segoe Pro Light"/>
              </a:defRPr>
            </a:lvl2pPr>
            <a:lvl3pPr marL="0" indent="0">
              <a:buFontTx/>
              <a:buNone/>
              <a:defRPr sz="1904" baseline="0">
                <a:latin typeface="Segoe Pro Light"/>
              </a:defRPr>
            </a:lvl3pPr>
            <a:lvl4pPr marL="0" indent="0">
              <a:buFontTx/>
              <a:buNone/>
              <a:defRPr sz="1904" baseline="0">
                <a:latin typeface="Segoe Pro Light"/>
              </a:defRPr>
            </a:lvl4pPr>
            <a:lvl5pPr marL="0" indent="0">
              <a:buFontTx/>
              <a:buNone/>
              <a:defRPr sz="1904" baseline="0">
                <a:latin typeface="Segoe Pro Light"/>
              </a:defRPr>
            </a:lvl5pPr>
          </a:lstStyle>
          <a:p>
            <a:pPr lvl="0"/>
            <a:r>
              <a:rPr lang="en-US" dirty="0" smtClean="0"/>
              <a:t>Click to edit slide content</a:t>
            </a:r>
          </a:p>
        </p:txBody>
      </p:sp>
      <p:sp>
        <p:nvSpPr>
          <p:cNvPr id="6" name="Picture Placeholder 2"/>
          <p:cNvSpPr>
            <a:spLocks noGrp="1"/>
          </p:cNvSpPr>
          <p:nvPr>
            <p:ph type="pic" sz="quarter" idx="17"/>
          </p:nvPr>
        </p:nvSpPr>
        <p:spPr>
          <a:xfrm>
            <a:off x="0" y="0"/>
            <a:ext cx="1243648" cy="1243471"/>
          </a:xfrm>
        </p:spPr>
        <p:txBody>
          <a:bodyPr/>
          <a:lstStyle>
            <a:lvl1pPr marL="0" indent="0">
              <a:buNone/>
              <a:defRPr>
                <a:solidFill>
                  <a:srgbClr val="000000"/>
                </a:solidFill>
              </a:defRPr>
            </a:lvl1pPr>
          </a:lstStyle>
          <a:p>
            <a:endParaRPr lang="en-US" dirty="0"/>
          </a:p>
        </p:txBody>
      </p:sp>
      <p:sp>
        <p:nvSpPr>
          <p:cNvPr id="7" name="Picture Placeholder 2"/>
          <p:cNvSpPr>
            <a:spLocks noGrp="1"/>
          </p:cNvSpPr>
          <p:nvPr>
            <p:ph type="pic" sz="quarter" idx="18"/>
          </p:nvPr>
        </p:nvSpPr>
        <p:spPr>
          <a:xfrm>
            <a:off x="10881916" y="0"/>
            <a:ext cx="1554559" cy="570960"/>
          </a:xfrm>
        </p:spPr>
        <p:txBody>
          <a:bodyPr/>
          <a:lstStyle>
            <a:lvl1pPr marL="0" indent="0">
              <a:buNone/>
              <a:defRPr>
                <a:solidFill>
                  <a:srgbClr val="000000"/>
                </a:solidFill>
              </a:defRPr>
            </a:lvl1pPr>
          </a:lstStyle>
          <a:p>
            <a:endParaRPr lang="en-US" dirty="0"/>
          </a:p>
        </p:txBody>
      </p:sp>
    </p:spTree>
    <p:extLst>
      <p:ext uri="{BB962C8B-B14F-4D97-AF65-F5344CB8AC3E}">
        <p14:creationId xmlns:p14="http://schemas.microsoft.com/office/powerpoint/2010/main" val="37583405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96596" y="280105"/>
            <a:ext cx="11566355" cy="419378"/>
          </a:xfrm>
        </p:spPr>
        <p:txBody>
          <a:bodyPr/>
          <a:lstStyle>
            <a:lvl1pPr algn="l" defTabSz="932559" rtl="0" eaLnBrk="1" latinLnBrk="0" hangingPunct="1">
              <a:lnSpc>
                <a:spcPct val="90000"/>
              </a:lnSpc>
              <a:spcBef>
                <a:spcPct val="0"/>
              </a:spcBef>
              <a:buNone/>
              <a:defRPr lang="en-US" sz="2040" b="1" i="0" kern="1200" cap="none" spc="-102" baseline="0" dirty="0" smtClean="0">
                <a:ln w="3175">
                  <a:noFill/>
                </a:ln>
                <a:solidFill>
                  <a:schemeClr val="tx1"/>
                </a:solidFill>
                <a:effectLst/>
                <a:latin typeface="맑은 고딕" pitchFamily="50" charset="-127"/>
                <a:ea typeface="맑은 고딕" pitchFamily="50" charset="-127"/>
                <a:cs typeface="Verdana" pitchFamily="34" charset="0"/>
              </a:defRPr>
            </a:lvl1pPr>
          </a:lstStyle>
          <a:p>
            <a:r>
              <a:rPr lang="en-US" dirty="0" smtClean="0"/>
              <a:t>Click to edit Master title style</a:t>
            </a:r>
            <a:endParaRPr lang="en-US" dirty="0"/>
          </a:p>
        </p:txBody>
      </p:sp>
      <p:sp>
        <p:nvSpPr>
          <p:cNvPr id="6" name="Text Placeholder 2"/>
          <p:cNvSpPr>
            <a:spLocks noGrp="1"/>
          </p:cNvSpPr>
          <p:nvPr>
            <p:ph type="body" idx="14"/>
          </p:nvPr>
        </p:nvSpPr>
        <p:spPr>
          <a:xfrm>
            <a:off x="496596" y="792742"/>
            <a:ext cx="11566355" cy="609805"/>
          </a:xfrm>
        </p:spPr>
        <p:txBody>
          <a:bodyPr anchor="t">
            <a:noAutofit/>
          </a:bodyPr>
          <a:lstStyle>
            <a:lvl1pPr marL="0" indent="0">
              <a:buNone/>
              <a:tabLst>
                <a:tab pos="641160" algn="l"/>
              </a:tabLst>
              <a:defRPr lang="en-US" sz="1428" b="1" kern="1200" dirty="0" smtClean="0">
                <a:solidFill>
                  <a:schemeClr val="tx1"/>
                </a:solidFill>
                <a:latin typeface="맑은 고딕" pitchFamily="50" charset="-127"/>
                <a:ea typeface="맑은 고딕" pitchFamily="50" charset="-127"/>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marL="0" lvl="0" indent="0" algn="l" defTabSz="932559" rtl="0" eaLnBrk="1" latinLnBrk="0" hangingPunct="1">
              <a:lnSpc>
                <a:spcPct val="100000"/>
              </a:lnSpc>
              <a:spcBef>
                <a:spcPts val="612"/>
              </a:spcBef>
              <a:buSzPct val="85000"/>
              <a:buFont typeface="Wingdings" pitchFamily="2" charset="2"/>
              <a:buNone/>
              <a:tabLst>
                <a:tab pos="641160" algn="l"/>
              </a:tabLst>
            </a:pPr>
            <a:r>
              <a:rPr lang="en-US" dirty="0" smtClean="0"/>
              <a:t>Click to edit Master text styles</a:t>
            </a:r>
          </a:p>
        </p:txBody>
      </p:sp>
      <p:sp>
        <p:nvSpPr>
          <p:cNvPr id="8" name="Content Placeholder 2"/>
          <p:cNvSpPr>
            <a:spLocks noGrp="1"/>
          </p:cNvSpPr>
          <p:nvPr>
            <p:ph idx="1"/>
          </p:nvPr>
        </p:nvSpPr>
        <p:spPr>
          <a:xfrm>
            <a:off x="496596" y="1538818"/>
            <a:ext cx="11566355" cy="4756256"/>
          </a:xfrm>
        </p:spPr>
        <p:txBody>
          <a:bodyPr>
            <a:noAutofit/>
          </a:bodyPr>
          <a:lstStyle>
            <a:lvl1pPr>
              <a:buClr>
                <a:schemeClr val="accent1"/>
              </a:buClr>
              <a:defRPr>
                <a:solidFill>
                  <a:schemeClr val="tx1"/>
                </a:solidFill>
                <a:latin typeface="맑은 고딕" pitchFamily="50" charset="-127"/>
                <a:ea typeface="맑은 고딕" pitchFamily="50" charset="-127"/>
              </a:defRPr>
            </a:lvl1pPr>
            <a:lvl2pPr>
              <a:buClr>
                <a:schemeClr val="accent1"/>
              </a:buClr>
              <a:defRPr>
                <a:solidFill>
                  <a:schemeClr val="tx1"/>
                </a:solidFill>
                <a:latin typeface="맑은 고딕" pitchFamily="50" charset="-127"/>
                <a:ea typeface="맑은 고딕" pitchFamily="50" charset="-127"/>
              </a:defRPr>
            </a:lvl2pPr>
            <a:lvl3pPr>
              <a:buClr>
                <a:schemeClr val="accent1"/>
              </a:buClr>
              <a:defRPr>
                <a:solidFill>
                  <a:schemeClr val="tx1"/>
                </a:solidFill>
                <a:latin typeface="맑은 고딕" pitchFamily="50" charset="-127"/>
                <a:ea typeface="맑은 고딕" pitchFamily="50" charset="-127"/>
              </a:defRPr>
            </a:lvl3pPr>
            <a:lvl4pPr>
              <a:buClr>
                <a:schemeClr val="accent1"/>
              </a:buClr>
              <a:defRPr>
                <a:solidFill>
                  <a:schemeClr val="tx1"/>
                </a:solidFill>
                <a:latin typeface="맑은 고딕" pitchFamily="50" charset="-127"/>
                <a:ea typeface="맑은 고딕" pitchFamily="50" charset="-127"/>
              </a:defRPr>
            </a:lvl4pPr>
            <a:lvl5pPr>
              <a:buClr>
                <a:schemeClr val="accent1"/>
              </a:buClr>
              <a:defRPr>
                <a:solidFill>
                  <a:schemeClr val="tx1"/>
                </a:solidFill>
                <a:latin typeface="맑은 고딕" pitchFamily="50" charset="-127"/>
                <a:ea typeface="맑은 고딕" pitchFamily="50" charset="-127"/>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268395" y="6295073"/>
            <a:ext cx="621824" cy="238240"/>
          </a:xfrm>
          <a:prstGeom prst="rect">
            <a:avLst/>
          </a:prstGeom>
          <a:noFill/>
        </p:spPr>
        <p:txBody>
          <a:bodyPr wrap="square" rtlCol="0">
            <a:spAutoFit/>
          </a:bodyPr>
          <a:lstStyle/>
          <a:p>
            <a:pPr algn="r"/>
            <a:fld id="{0462CC3E-48DD-4274-8616-D549FD7B2C15}" type="slidenum">
              <a:rPr lang="en-US" sz="918" smtClean="0">
                <a:solidFill>
                  <a:schemeClr val="bg1">
                    <a:lumMod val="50000"/>
                  </a:schemeClr>
                </a:solidFill>
                <a:latin typeface="Verdana" pitchFamily="34" charset="0"/>
                <a:ea typeface="Verdana" pitchFamily="34" charset="0"/>
                <a:cs typeface="Verdana" pitchFamily="34" charset="0"/>
              </a:rPr>
              <a:pPr algn="r"/>
              <a:t>‹#›</a:t>
            </a:fld>
            <a:endParaRPr lang="en-US" sz="918" dirty="0">
              <a:solidFill>
                <a:schemeClr val="bg1">
                  <a:lumMod val="50000"/>
                </a:schemeClr>
              </a:solidFill>
              <a:latin typeface="Verdana" pitchFamily="34" charset="0"/>
              <a:ea typeface="Verdana" pitchFamily="34" charset="0"/>
              <a:cs typeface="Verdana" pitchFamily="34" charset="0"/>
            </a:endParaRPr>
          </a:p>
        </p:txBody>
      </p:sp>
      <p:cxnSp>
        <p:nvCxnSpPr>
          <p:cNvPr id="13" name="직선 연결선 12"/>
          <p:cNvCxnSpPr/>
          <p:nvPr userDrawn="1"/>
        </p:nvCxnSpPr>
        <p:spPr>
          <a:xfrm>
            <a:off x="496596" y="699483"/>
            <a:ext cx="11566355"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3723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4175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9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274639" y="2142637"/>
            <a:ext cx="11228387" cy="1720381"/>
          </a:xfrm>
        </p:spPr>
        <p:txBody>
          <a:bodyPr/>
          <a:lstStyle>
            <a:lvl1pPr>
              <a:defRPr sz="5999">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3548584884"/>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32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Placeholder 3"/>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flipH="1">
            <a:off x="0" y="1"/>
            <a:ext cx="12436475" cy="6994526"/>
          </a:xfrm>
          <a:prstGeom prst="rect">
            <a:avLst/>
          </a:prstGeom>
        </p:spPr>
      </p:pic>
      <p:pic>
        <p:nvPicPr>
          <p:cNvPr id="5" name="Picture 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262938" y="284937"/>
            <a:ext cx="11910600" cy="6424653"/>
          </a:xfrm>
          <a:prstGeom prst="rect">
            <a:avLst/>
          </a:prstGeom>
          <a:noFill/>
          <a:ln>
            <a:noFill/>
          </a:ln>
        </p:spPr>
      </p:pic>
      <p:sp>
        <p:nvSpPr>
          <p:cNvPr id="2" name="Title 1"/>
          <p:cNvSpPr>
            <a:spLocks noGrp="1"/>
          </p:cNvSpPr>
          <p:nvPr userDrawn="1">
            <p:ph type="ctrTitle" hasCustomPrompt="1"/>
          </p:nvPr>
        </p:nvSpPr>
        <p:spPr>
          <a:xfrm>
            <a:off x="274639" y="2142637"/>
            <a:ext cx="11228387" cy="1720381"/>
          </a:xfrm>
        </p:spPr>
        <p:txBody>
          <a:bodyPr/>
          <a:lstStyle>
            <a:lvl1pPr>
              <a:defRPr sz="5999"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21958" y="327121"/>
            <a:ext cx="1606856" cy="591071"/>
          </a:xfrm>
          <a:prstGeom prst="rect">
            <a:avLst/>
          </a:prstGeom>
        </p:spPr>
      </p:pic>
    </p:spTree>
    <p:extLst>
      <p:ext uri="{BB962C8B-B14F-4D97-AF65-F5344CB8AC3E}">
        <p14:creationId xmlns:p14="http://schemas.microsoft.com/office/powerpoint/2010/main" val="378374192"/>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4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Placeholder 3"/>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flipH="1">
            <a:off x="0" y="1"/>
            <a:ext cx="12436475" cy="6994526"/>
          </a:xfrm>
          <a:prstGeom prst="rect">
            <a:avLst/>
          </a:prstGeom>
        </p:spPr>
      </p:pic>
      <p:sp>
        <p:nvSpPr>
          <p:cNvPr id="2" name="Title 1"/>
          <p:cNvSpPr>
            <a:spLocks noGrp="1"/>
          </p:cNvSpPr>
          <p:nvPr>
            <p:ph type="ctrTitle" hasCustomPrompt="1"/>
          </p:nvPr>
        </p:nvSpPr>
        <p:spPr>
          <a:xfrm>
            <a:off x="274639" y="2142637"/>
            <a:ext cx="11228387" cy="1720381"/>
          </a:xfrm>
        </p:spPr>
        <p:txBody>
          <a:bodyPr/>
          <a:lstStyle>
            <a:lvl1pPr>
              <a:defRPr sz="5999"/>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6" name="Picture 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1958" y="327121"/>
            <a:ext cx="1606856" cy="591071"/>
          </a:xfrm>
          <a:prstGeom prst="rect">
            <a:avLst/>
          </a:prstGeom>
        </p:spPr>
      </p:pic>
    </p:spTree>
    <p:extLst>
      <p:ext uri="{BB962C8B-B14F-4D97-AF65-F5344CB8AC3E}">
        <p14:creationId xmlns:p14="http://schemas.microsoft.com/office/powerpoint/2010/main" val="204073874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2_Title Slide Part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6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Placeholder 3"/>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1"/>
            <a:ext cx="12436476" cy="6994526"/>
          </a:xfrm>
          <a:prstGeom prst="rect">
            <a:avLst/>
          </a:prstGeom>
        </p:spPr>
      </p:pic>
      <p:pic>
        <p:nvPicPr>
          <p:cNvPr id="6" name="Picture 5"/>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262938" y="284937"/>
            <a:ext cx="11910600" cy="6424653"/>
          </a:xfrm>
          <a:prstGeom prst="rect">
            <a:avLst/>
          </a:prstGeom>
          <a:noFill/>
          <a:ln>
            <a:noFill/>
          </a:ln>
        </p:spPr>
      </p:pic>
      <p:sp>
        <p:nvSpPr>
          <p:cNvPr id="2" name="Title 1"/>
          <p:cNvSpPr>
            <a:spLocks noGrp="1"/>
          </p:cNvSpPr>
          <p:nvPr>
            <p:ph type="ctrTitle" hasCustomPrompt="1"/>
          </p:nvPr>
        </p:nvSpPr>
        <p:spPr>
          <a:xfrm>
            <a:off x="274639" y="2142637"/>
            <a:ext cx="11228387" cy="1720381"/>
          </a:xfrm>
        </p:spPr>
        <p:txBody>
          <a:bodyPr/>
          <a:lstStyle>
            <a:lvl1pPr>
              <a:defRPr sz="5999"/>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175642292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art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9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Placeholder 3"/>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1"/>
            <a:ext cx="12436476" cy="6994526"/>
          </a:xfrm>
          <a:prstGeom prst="rect">
            <a:avLst/>
          </a:prstGeom>
        </p:spPr>
      </p:pic>
      <p:sp>
        <p:nvSpPr>
          <p:cNvPr id="2" name="Title 1"/>
          <p:cNvSpPr>
            <a:spLocks noGrp="1"/>
          </p:cNvSpPr>
          <p:nvPr>
            <p:ph type="ctrTitle" hasCustomPrompt="1"/>
          </p:nvPr>
        </p:nvSpPr>
        <p:spPr>
          <a:xfrm>
            <a:off x="274639" y="2142637"/>
            <a:ext cx="11228387" cy="1720381"/>
          </a:xfrm>
        </p:spPr>
        <p:txBody>
          <a:bodyPr/>
          <a:lstStyle>
            <a:lvl1pPr>
              <a:defRPr sz="5999"/>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6" name="Picture 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374988551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41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52398" y="1"/>
            <a:ext cx="12620322" cy="6994526"/>
          </a:xfrm>
          <a:prstGeom prst="rect">
            <a:avLst/>
          </a:prstGeom>
        </p:spPr>
      </p:pic>
      <p:sp>
        <p:nvSpPr>
          <p:cNvPr id="7" name="Rectangle 6"/>
          <p:cNvSpPr/>
          <p:nvPr userDrawn="1"/>
        </p:nvSpPr>
        <p:spPr bwMode="auto">
          <a:xfrm>
            <a:off x="274638" y="296864"/>
            <a:ext cx="5486400" cy="5486400"/>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74639" y="2142637"/>
            <a:ext cx="5303526" cy="1720381"/>
          </a:xfrm>
          <a:prstGeom prst="rect">
            <a:avLst/>
          </a:prstGeom>
        </p:spPr>
        <p:txBody>
          <a:bodyPr lIns="146304" tIns="91440" rIns="146304" bIns="91440"/>
          <a:lstStyle>
            <a:lvl1pPr algn="l">
              <a:defRPr sz="5999">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3"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46646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4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133350"/>
            <a:ext cx="12463464" cy="7127876"/>
          </a:xfrm>
          <a:prstGeom prst="rect">
            <a:avLst/>
          </a:prstGeom>
        </p:spPr>
      </p:pic>
      <p:sp>
        <p:nvSpPr>
          <p:cNvPr id="7" name="Rectangle 6"/>
          <p:cNvSpPr/>
          <p:nvPr userDrawn="1"/>
        </p:nvSpPr>
        <p:spPr bwMode="auto">
          <a:xfrm>
            <a:off x="274638" y="296864"/>
            <a:ext cx="5486400" cy="5486400"/>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74639" y="2142637"/>
            <a:ext cx="5303526" cy="1720381"/>
          </a:xfrm>
          <a:prstGeom prst="rect">
            <a:avLst/>
          </a:prstGeom>
        </p:spPr>
        <p:txBody>
          <a:bodyPr lIns="146304" tIns="91440" rIns="146304" bIns="91440"/>
          <a:lstStyle>
            <a:lvl1pPr algn="l">
              <a:defRPr sz="5999">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3"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17706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46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1"/>
            <a:ext cx="12651570" cy="6994526"/>
          </a:xfrm>
          <a:prstGeom prst="rect">
            <a:avLst/>
          </a:prstGeom>
        </p:spPr>
      </p:pic>
      <p:sp>
        <p:nvSpPr>
          <p:cNvPr id="7" name="Rectangle 6"/>
          <p:cNvSpPr/>
          <p:nvPr userDrawn="1"/>
        </p:nvSpPr>
        <p:spPr bwMode="auto">
          <a:xfrm>
            <a:off x="274638" y="296864"/>
            <a:ext cx="5486400" cy="5486400"/>
          </a:xfrm>
          <a:prstGeom prst="rect">
            <a:avLst/>
          </a:prstGeom>
          <a:solidFill>
            <a:schemeClr val="accent3">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74639" y="2142637"/>
            <a:ext cx="5303526" cy="1720381"/>
          </a:xfrm>
          <a:prstGeom prst="rect">
            <a:avLst/>
          </a:prstGeom>
        </p:spPr>
        <p:txBody>
          <a:bodyPr lIns="146304" tIns="91440" rIns="146304" bIns="91440"/>
          <a:lstStyle>
            <a:lvl1pPr algn="l">
              <a:defRPr sz="5999">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3"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94492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rIns="91440">
            <a:normAutofit/>
          </a:bodyPr>
          <a:lstStyle>
            <a:lvl1pPr>
              <a:defRPr sz="2720"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pPr defTabSz="621716"/>
            <a:fld id="{74A398B2-5A34-1A4A-811E-F4027282568C}" type="slidenum">
              <a:rPr lang="en-US" smtClean="0">
                <a:solidFill>
                  <a:srgbClr val="FFFFFF"/>
                </a:solidFill>
              </a:rPr>
              <a:pPr defTabSz="621716"/>
              <a:t>‹#›</a:t>
            </a:fld>
            <a:endParaRPr lang="en-US">
              <a:solidFill>
                <a:srgbClr val="FFFFFF"/>
              </a:solidFill>
            </a:endParaRPr>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lstStyle>
            <a:lvl1pPr marL="470604" indent="-470604">
              <a:spcBef>
                <a:spcPts val="408"/>
              </a:spcBef>
              <a:buFont typeface="Arial" panose="020B0604020202020204" pitchFamily="34" charset="0"/>
              <a:buChar char="•"/>
              <a:defRPr sz="4080" baseline="0">
                <a:solidFill>
                  <a:schemeClr val="tx1"/>
                </a:solidFill>
                <a:latin typeface="Segoe UI Light" pitchFamily="34" charset="0"/>
              </a:defRPr>
            </a:lvl1pPr>
            <a:lvl2pPr marL="1008129" indent="-537525">
              <a:buFont typeface="Arial" panose="020B0604020202020204" pitchFamily="34" charset="0"/>
              <a:buChar char="•"/>
              <a:defRPr sz="4080" baseline="0">
                <a:latin typeface="Segoe UI Light" panose="020B0502040204020203" pitchFamily="34" charset="0"/>
                <a:cs typeface="Segoe UI Light" panose="020B0502040204020203" pitchFamily="34" charset="0"/>
              </a:defRPr>
            </a:lvl2pPr>
            <a:lvl3pPr marL="1558606" indent="-534675">
              <a:buFont typeface="Arial" panose="020B0604020202020204" pitchFamily="34" charset="0"/>
              <a:buChar char="•"/>
              <a:defRPr sz="4080" baseline="0">
                <a:latin typeface="Segoe UI Light" panose="020B0502040204020203" pitchFamily="34" charset="0"/>
                <a:cs typeface="Segoe UI Light" panose="020B0502040204020203" pitchFamily="34" charset="0"/>
              </a:defRPr>
            </a:lvl3pPr>
            <a:lvl4pPr marL="1785273" indent="-621716">
              <a:buFont typeface="Arial" panose="020B0604020202020204" pitchFamily="34" charset="0"/>
              <a:buChar char="•"/>
              <a:defRPr sz="4080" baseline="0">
                <a:latin typeface="Segoe UI Light" panose="020B0502040204020203" pitchFamily="34" charset="0"/>
                <a:cs typeface="Segoe UI Light" panose="020B0502040204020203" pitchFamily="34" charset="0"/>
              </a:defRPr>
            </a:lvl4pPr>
            <a:lvl5pPr marL="2093972" indent="-535366">
              <a:buFont typeface="Arial" panose="020B0604020202020204" pitchFamily="34" charset="0"/>
              <a:buChar char="•"/>
              <a:defRPr sz="4080" baseline="0">
                <a:latin typeface="Segoe UI Light" panose="020B0502040204020203" pitchFamily="34" charset="0"/>
                <a:cs typeface="Segoe UI Light" panose="020B0502040204020203" pitchFamily="34" charset="0"/>
              </a:defRPr>
            </a:lvl5pPr>
            <a:lvl6pPr marL="388572" indent="-388572">
              <a:buFont typeface="Arial" panose="020B0604020202020204" pitchFamily="34" charset="0"/>
              <a:buChar char="•"/>
              <a:defRPr/>
            </a:lvl6pPr>
          </a:lstStyle>
          <a:p>
            <a:pPr lvl="0"/>
            <a:r>
              <a:rPr lang="en-US" dirty="0"/>
              <a:t>Click to edit slide </a:t>
            </a:r>
            <a:r>
              <a:rPr lang="en-US" dirty="0" smtClean="0"/>
              <a:t>content</a:t>
            </a:r>
          </a:p>
          <a:p>
            <a:pPr lvl="1"/>
            <a:r>
              <a:rPr lang="en-US" dirty="0" smtClean="0"/>
              <a:t>Level 2</a:t>
            </a:r>
          </a:p>
          <a:p>
            <a:pPr lvl="2"/>
            <a:r>
              <a:rPr lang="en-US" dirty="0" smtClean="0"/>
              <a:t>Level 3</a:t>
            </a:r>
          </a:p>
          <a:p>
            <a:pPr lvl="4"/>
            <a:r>
              <a:rPr lang="en-US" dirty="0" smtClean="0"/>
              <a:t>Level 4</a:t>
            </a:r>
          </a:p>
          <a:p>
            <a:pPr lvl="5"/>
            <a:endParaRPr lang="en-US" dirty="0"/>
          </a:p>
        </p:txBody>
      </p:sp>
    </p:spTree>
    <p:extLst>
      <p:ext uri="{BB962C8B-B14F-4D97-AF65-F5344CB8AC3E}">
        <p14:creationId xmlns:p14="http://schemas.microsoft.com/office/powerpoint/2010/main" val="18110514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8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74639" y="2142637"/>
            <a:ext cx="5303526" cy="1720381"/>
          </a:xfrm>
          <a:prstGeom prst="rect">
            <a:avLst/>
          </a:prstGeom>
        </p:spPr>
        <p:txBody>
          <a:bodyPr lIns="146304" tIns="91440" rIns="146304" bIns="91440"/>
          <a:lstStyle>
            <a:lvl1pPr algn="l">
              <a:defRPr sz="5999">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3"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410322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1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74639" y="2142637"/>
            <a:ext cx="5303526" cy="1720381"/>
          </a:xfrm>
          <a:prstGeom prst="rect">
            <a:avLst/>
          </a:prstGeom>
        </p:spPr>
        <p:txBody>
          <a:bodyPr lIns="146304" tIns="91440" rIns="146304" bIns="91440"/>
          <a:lstStyle>
            <a:lvl1pPr algn="l">
              <a:defRPr sz="5999">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3"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223091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53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r="-178"/>
          <a:stretch/>
        </p:blipFill>
        <p:spPr>
          <a:xfrm>
            <a:off x="0" y="-152399"/>
            <a:ext cx="12458700" cy="7146925"/>
          </a:xfrm>
          <a:prstGeom prst="rect">
            <a:avLst/>
          </a:prstGeom>
        </p:spPr>
      </p:pic>
      <p:sp>
        <p:nvSpPr>
          <p:cNvPr id="7" name="Rectangle 6"/>
          <p:cNvSpPr/>
          <p:nvPr userDrawn="1"/>
        </p:nvSpPr>
        <p:spPr bwMode="auto">
          <a:xfrm>
            <a:off x="274638" y="296864"/>
            <a:ext cx="5486400" cy="5486400"/>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74639" y="2142637"/>
            <a:ext cx="5303526" cy="1720381"/>
          </a:xfrm>
          <a:prstGeom prst="rect">
            <a:avLst/>
          </a:prstGeom>
        </p:spPr>
        <p:txBody>
          <a:bodyPr lIns="146304" tIns="91440" rIns="146304" bIns="91440"/>
          <a:lstStyle>
            <a:lvl1pPr algn="l">
              <a:defRPr sz="5999">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3"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2185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256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smtClean="0"/>
              <a:t>Title</a:t>
            </a:r>
            <a:endParaRPr lang="en-US" dirty="0"/>
          </a:p>
        </p:txBody>
      </p:sp>
      <p:sp>
        <p:nvSpPr>
          <p:cNvPr id="8"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3570871056"/>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358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smtClean="0"/>
              <a:t>Title</a:t>
            </a:r>
            <a:endParaRPr lang="en-US" dirty="0"/>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3455191836"/>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460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smtClean="0"/>
              <a:t>Title</a:t>
            </a:r>
            <a:endParaRPr lang="en-US" dirty="0"/>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3778475933"/>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563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smtClean="0"/>
              <a:t>Title</a:t>
            </a:r>
            <a:endParaRPr lang="en-US" dirty="0"/>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2130081962"/>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665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smtClean="0"/>
              <a:t>Title</a:t>
            </a:r>
            <a:endParaRPr lang="en-US" dirty="0"/>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76852364"/>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768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smtClean="0"/>
              <a:t>Title</a:t>
            </a:r>
            <a:endParaRPr lang="en-US" dirty="0"/>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2610128482"/>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870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2"/>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3" y="6554129"/>
            <a:ext cx="2604878" cy="224114"/>
          </a:xfrm>
          <a:prstGeom prst="rect">
            <a:avLst/>
          </a:prstGeom>
          <a:noFill/>
        </p:spPr>
        <p:txBody>
          <a:bodyPr wrap="none" lIns="0" tIns="0" rIns="0" bIns="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430" b="0" i="0" u="none" strike="noStrike" kern="1200" cap="none" spc="0" normalizeH="0" baseline="0" noProof="0">
                <a:ln>
                  <a:noFill/>
                </a:ln>
                <a:solidFill>
                  <a:srgbClr val="FFFFFF"/>
                </a:solidFill>
                <a:effectLst/>
                <a:uLnTx/>
                <a:uFillTx/>
                <a:latin typeface="Segoe UI Light"/>
                <a:ea typeface="+mn-ea"/>
                <a:cs typeface="+mn-cs"/>
              </a:rPr>
              <a:t>모든 업무를 클라우드에서 처리.</a:t>
            </a:r>
          </a:p>
        </p:txBody>
      </p:sp>
      <p:sp>
        <p:nvSpPr>
          <p:cNvPr id="2" name="Title 1"/>
          <p:cNvSpPr>
            <a:spLocks noGrp="1"/>
          </p:cNvSpPr>
          <p:nvPr>
            <p:ph type="ctrTitle"/>
          </p:nvPr>
        </p:nvSpPr>
        <p:spPr>
          <a:xfrm>
            <a:off x="613798" y="1969156"/>
            <a:ext cx="5080868" cy="627807"/>
          </a:xfrm>
        </p:spPr>
        <p:txBody>
          <a:bodyPr/>
          <a:lstStyle>
            <a:lvl1pPr>
              <a:defRPr sz="408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13797"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tx2"/>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smtClean="0"/>
              <a:t>Click icon to add picture</a:t>
            </a:r>
            <a:endParaRPr lang="en-US" noProof="0"/>
          </a:p>
        </p:txBody>
      </p:sp>
      <p:sp>
        <p:nvSpPr>
          <p:cNvPr id="10" name="Footer Placeholder 2"/>
          <p:cNvSpPr>
            <a:spLocks noGrp="1"/>
          </p:cNvSpPr>
          <p:nvPr>
            <p:ph type="ftr" sz="quarter" idx="43"/>
          </p:nvPr>
        </p:nvSpPr>
        <p:spPr>
          <a:xfrm>
            <a:off x="274639" y="6565392"/>
            <a:ext cx="3937000" cy="137160"/>
          </a:xfrm>
        </p:spPr>
        <p:txBody>
          <a:bodyPr/>
          <a:lstStyle>
            <a:lvl1pPr>
              <a:defRPr>
                <a:solidFill>
                  <a:schemeClr val="tx2"/>
                </a:solidFill>
              </a:defRPr>
            </a:lvl1pPr>
          </a:lstStyle>
          <a:p>
            <a:r>
              <a:rPr lang="en-US" smtClean="0">
                <a:solidFill>
                  <a:srgbClr val="505050"/>
                </a:solidFill>
              </a:rPr>
              <a:t>Microsoft Confidential</a:t>
            </a:r>
            <a:endParaRPr lang="en-US">
              <a:solidFill>
                <a:srgbClr val="505050"/>
              </a:solidFill>
            </a:endParaRPr>
          </a:p>
        </p:txBody>
      </p:sp>
      <p:sp>
        <p:nvSpPr>
          <p:cNvPr id="11" name="Slide Number Placeholder 3"/>
          <p:cNvSpPr>
            <a:spLocks noGrp="1"/>
          </p:cNvSpPr>
          <p:nvPr>
            <p:ph type="sldNum" sz="quarter" idx="44"/>
          </p:nvPr>
        </p:nvSpPr>
        <p:spPr>
          <a:xfrm>
            <a:off x="11595101" y="6565392"/>
            <a:ext cx="566737" cy="137160"/>
          </a:xfrm>
        </p:spPr>
        <p:txBody>
          <a:bodyPr/>
          <a:lstStyle>
            <a:lvl1pPr>
              <a:defRPr>
                <a:solidFill>
                  <a:srgbClr val="505050"/>
                </a:solidFill>
              </a:defRPr>
            </a:lvl1pPr>
          </a:lstStyle>
          <a:p>
            <a:pPr defTabSz="932563"/>
            <a:fld id="{27258FFF-F925-446B-8502-81C933981705}" type="slidenum">
              <a:rPr lang="en-US" altLang="ko-KR" smtClean="0"/>
              <a:pPr defTabSz="932563"/>
              <a:t>‹#›</a:t>
            </a:fld>
            <a:endParaRPr lang="ko-KR" altLang="en-US"/>
          </a:p>
        </p:txBody>
      </p:sp>
    </p:spTree>
    <p:extLst>
      <p:ext uri="{BB962C8B-B14F-4D97-AF65-F5344CB8AC3E}">
        <p14:creationId xmlns:p14="http://schemas.microsoft.com/office/powerpoint/2010/main" val="381125386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rIns="91440">
            <a:normAutofit/>
          </a:bodyPr>
          <a:lstStyle>
            <a:lvl1pPr>
              <a:defRPr sz="2720"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rgbClr val="3F3F3F"/>
                </a:solidFill>
                <a:latin typeface="+mn-lt"/>
              </a:defRPr>
            </a:lvl1pPr>
          </a:lstStyle>
          <a:p>
            <a:pPr defTabSz="621716"/>
            <a:fld id="{74A398B2-5A34-1A4A-811E-F4027282568C}" type="slidenum">
              <a:rPr lang="en-US" smtClean="0"/>
              <a:pPr defTabSz="621716"/>
              <a:t>‹#›</a:t>
            </a:fld>
            <a:endParaRPr lang="en-US"/>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normAutofit/>
          </a:bodyPr>
          <a:lstStyle>
            <a:lvl1pPr marL="472503" indent="-472503">
              <a:spcBef>
                <a:spcPts val="408"/>
              </a:spcBef>
              <a:buFont typeface="Arial" panose="020B0604020202020204" pitchFamily="34" charset="0"/>
              <a:buChar char="•"/>
              <a:defRPr sz="4080" baseline="0">
                <a:solidFill>
                  <a:schemeClr val="bg1">
                    <a:lumMod val="75000"/>
                    <a:lumOff val="25000"/>
                  </a:schemeClr>
                </a:solidFill>
                <a:latin typeface="Segoe UI Light" pitchFamily="34" charset="0"/>
              </a:defRPr>
            </a:lvl1pPr>
            <a:lvl2pPr marL="1007179" indent="-534675">
              <a:defRPr sz="4080">
                <a:solidFill>
                  <a:schemeClr val="bg1">
                    <a:lumMod val="75000"/>
                    <a:lumOff val="25000"/>
                  </a:schemeClr>
                </a:solidFill>
                <a:latin typeface="Segoe UI Light" panose="020B0502040204020203" pitchFamily="34" charset="0"/>
                <a:cs typeface="Segoe UI Light" panose="020B0502040204020203" pitchFamily="34" charset="0"/>
              </a:defRPr>
            </a:lvl2pPr>
            <a:lvl3pPr marL="1554289" indent="-547110">
              <a:defRPr sz="4080">
                <a:solidFill>
                  <a:schemeClr val="bg1">
                    <a:lumMod val="75000"/>
                    <a:lumOff val="25000"/>
                  </a:schemeClr>
                </a:solidFill>
                <a:latin typeface="Segoe UI Light" panose="020B0502040204020203" pitchFamily="34" charset="0"/>
                <a:cs typeface="Segoe UI Light" panose="020B0502040204020203" pitchFamily="34" charset="0"/>
              </a:defRPr>
            </a:lvl3pPr>
            <a:lvl4pPr>
              <a:defRPr sz="4080">
                <a:solidFill>
                  <a:schemeClr val="bg1">
                    <a:lumMod val="75000"/>
                    <a:lumOff val="25000"/>
                  </a:schemeClr>
                </a:solidFill>
                <a:latin typeface="Segoe UI Light" panose="020B0502040204020203" pitchFamily="34" charset="0"/>
                <a:cs typeface="Segoe UI Light" panose="020B0502040204020203" pitchFamily="34" charset="0"/>
              </a:defRPr>
            </a:lvl4pPr>
            <a:lvl5pPr marL="2088964" indent="-534675">
              <a:defRPr sz="4080">
                <a:solidFill>
                  <a:schemeClr val="bg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slide content</a:t>
            </a:r>
          </a:p>
          <a:p>
            <a:pPr lvl="1"/>
            <a:r>
              <a:rPr lang="en-US" dirty="0" smtClean="0"/>
              <a:t>Level 2</a:t>
            </a:r>
          </a:p>
          <a:p>
            <a:pPr lvl="2"/>
            <a:r>
              <a:rPr lang="en-US" dirty="0" smtClean="0"/>
              <a:t>Level 3</a:t>
            </a:r>
          </a:p>
          <a:p>
            <a:pPr lvl="4"/>
            <a:r>
              <a:rPr lang="en-US" dirty="0" smtClean="0"/>
              <a:t>Level 4</a:t>
            </a:r>
          </a:p>
          <a:p>
            <a:pPr lvl="5"/>
            <a:endParaRPr lang="en-US" dirty="0"/>
          </a:p>
        </p:txBody>
      </p:sp>
    </p:spTree>
    <p:extLst>
      <p:ext uri="{BB962C8B-B14F-4D97-AF65-F5344CB8AC3E}">
        <p14:creationId xmlns:p14="http://schemas.microsoft.com/office/powerpoint/2010/main" val="14243871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72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p:nvPr>
        </p:nvSpPr>
        <p:spPr>
          <a:xfrm>
            <a:off x="6951896" y="1969156"/>
            <a:ext cx="5080868" cy="627807"/>
          </a:xfrm>
        </p:spPr>
        <p:txBody>
          <a:bodyPr/>
          <a:lstStyle>
            <a:lvl1pPr>
              <a:defRPr sz="408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951896"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tx2"/>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smtClean="0"/>
              <a:t>Click icon to add picture</a:t>
            </a:r>
            <a:endParaRPr lang="en-US" noProof="0"/>
          </a:p>
        </p:txBody>
      </p:sp>
      <p:sp>
        <p:nvSpPr>
          <p:cNvPr id="8" name="Footer Placeholder 2"/>
          <p:cNvSpPr>
            <a:spLocks noGrp="1"/>
          </p:cNvSpPr>
          <p:nvPr>
            <p:ph type="ftr" sz="quarter" idx="43"/>
          </p:nvPr>
        </p:nvSpPr>
        <p:spPr>
          <a:xfrm>
            <a:off x="274639" y="6565392"/>
            <a:ext cx="3937000" cy="137160"/>
          </a:xfrm>
        </p:spPr>
        <p:txBody>
          <a:bodyPr/>
          <a:lstStyle>
            <a:lvl1pPr>
              <a:defRPr>
                <a:solidFill>
                  <a:srgbClr val="505050"/>
                </a:solidFill>
              </a:defRPr>
            </a:lvl1pPr>
          </a:lstStyle>
          <a:p>
            <a:r>
              <a:rPr lang="en-US" smtClean="0"/>
              <a:t>Microsoft Confidential</a:t>
            </a:r>
            <a:endParaRPr lang="en-US"/>
          </a:p>
        </p:txBody>
      </p:sp>
      <p:sp>
        <p:nvSpPr>
          <p:cNvPr id="9" name="Slide Number Placeholder 3"/>
          <p:cNvSpPr>
            <a:spLocks noGrp="1"/>
          </p:cNvSpPr>
          <p:nvPr>
            <p:ph type="sldNum" sz="quarter" idx="44"/>
          </p:nvPr>
        </p:nvSpPr>
        <p:spPr>
          <a:xfrm>
            <a:off x="11595101" y="6565392"/>
            <a:ext cx="566737" cy="137160"/>
          </a:xfrm>
        </p:spPr>
        <p:txBody>
          <a:bodyPr/>
          <a:lstStyle>
            <a:lvl1pPr>
              <a:defRPr>
                <a:solidFill>
                  <a:schemeClr val="tx2"/>
                </a:solidFill>
              </a:defRPr>
            </a:lvl1pPr>
          </a:lstStyle>
          <a:p>
            <a:pPr defTabSz="932563"/>
            <a:fld id="{27258FFF-F925-446B-8502-81C933981705}" type="slidenum">
              <a:rPr lang="en-US" altLang="ko-KR" smtClean="0">
                <a:solidFill>
                  <a:srgbClr val="505050"/>
                </a:solidFill>
              </a:rPr>
              <a:pPr defTabSz="932563"/>
              <a:t>‹#›</a:t>
            </a:fld>
            <a:endParaRPr lang="ko-KR" altLang="en-US">
              <a:solidFill>
                <a:srgbClr val="505050"/>
              </a:solidFill>
            </a:endParaRPr>
          </a:p>
        </p:txBody>
      </p:sp>
    </p:spTree>
    <p:extLst>
      <p:ext uri="{BB962C8B-B14F-4D97-AF65-F5344CB8AC3E}">
        <p14:creationId xmlns:p14="http://schemas.microsoft.com/office/powerpoint/2010/main" val="1077207045"/>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5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accent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p:txBody>
          <a:bodyPr/>
          <a:lstStyle/>
          <a:p>
            <a:pPr defTabSz="932563"/>
            <a:fld id="{27258FFF-F925-446B-8502-81C933981705}" type="slidenum">
              <a:rPr lang="en-US" altLang="ko-KR" smtClean="0">
                <a:solidFill>
                  <a:srgbClr val="505050"/>
                </a:solidFill>
              </a:rPr>
              <a:pPr defTabSz="932563"/>
              <a:t>‹#›</a:t>
            </a:fld>
            <a:endParaRPr lang="ko-KR" altLang="en-US">
              <a:solidFill>
                <a:srgbClr val="505050"/>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br>
              <a:rPr lang="en-US" dirty="0" smtClean="0"/>
            </a:br>
            <a:r>
              <a:rPr lang="en-US" dirty="0" err="1" smtClean="0"/>
              <a:t>elit</a:t>
            </a:r>
            <a:r>
              <a:rPr lang="en-US" dirty="0" smtClean="0"/>
              <a:t>. </a:t>
            </a:r>
            <a:r>
              <a:rPr lang="en-US" dirty="0" err="1" smtClean="0"/>
              <a:t>Nunc</a:t>
            </a:r>
            <a:r>
              <a:rPr lang="en-US" dirty="0" smtClean="0"/>
              <a:t> et </a:t>
            </a:r>
            <a:r>
              <a:rPr lang="en-US" dirty="0" err="1" smtClean="0"/>
              <a:t>sagittis</a:t>
            </a:r>
            <a:r>
              <a:rPr lang="en-US" dirty="0" smtClean="0"/>
              <a:t> ligula</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61266111"/>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177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p:txBody>
          <a:bodyPr/>
          <a:lstStyle/>
          <a:p>
            <a:pPr defTabSz="932563"/>
            <a:fld id="{27258FFF-F925-446B-8502-81C933981705}" type="slidenum">
              <a:rPr lang="en-US" altLang="ko-KR" smtClean="0">
                <a:solidFill>
                  <a:srgbClr val="505050"/>
                </a:solidFill>
              </a:rPr>
              <a:pPr defTabSz="932563"/>
              <a:t>‹#›</a:t>
            </a:fld>
            <a:endParaRPr lang="ko-KR" altLang="en-US">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accent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582781080"/>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28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accent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586227"/>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586227"/>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586227"/>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586227"/>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34950088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382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Placeholder 4"/>
          <p:cNvSpPr>
            <a:spLocks noGrp="1"/>
          </p:cNvSpPr>
          <p:nvPr>
            <p:ph type="body" sz="quarter" idx="10"/>
          </p:nvPr>
        </p:nvSpPr>
        <p:spPr>
          <a:xfrm>
            <a:off x="521209" y="375658"/>
            <a:ext cx="6400613" cy="457195"/>
          </a:xfrm>
        </p:spPr>
        <p:txBody>
          <a:bodyPr lIns="182880" tIns="146304" rIns="182880" bIns="146304" anchor="ctr" anchorCtr="0"/>
          <a:lstStyle>
            <a:lvl1pPr marL="0" indent="0">
              <a:lnSpc>
                <a:spcPts val="2800"/>
              </a:lnSpc>
              <a:spcBef>
                <a:spcPts val="0"/>
              </a:spcBef>
              <a:buFontTx/>
              <a:buNone/>
              <a:defRPr sz="2400">
                <a:solidFill>
                  <a:schemeClr val="accent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54901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41422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2791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14406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549016" y="3954456"/>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414307"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144318"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279312"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274639" y="6707284"/>
            <a:ext cx="3937000" cy="137160"/>
          </a:xfrm>
        </p:spPr>
        <p:txBody>
          <a:bodyPr/>
          <a:lstStyle>
            <a:lvl1pPr>
              <a:defRPr>
                <a:solidFill>
                  <a:srgbClr val="505050"/>
                </a:solidFill>
              </a:defRPr>
            </a:lvl1pPr>
          </a:lstStyle>
          <a:p>
            <a:r>
              <a:rPr lang="en-US" smtClean="0"/>
              <a:t>Microsoft Confidential</a:t>
            </a:r>
            <a:endParaRPr lang="en-US"/>
          </a:p>
        </p:txBody>
      </p:sp>
      <p:sp>
        <p:nvSpPr>
          <p:cNvPr id="4" name="Slide Number Placeholder 3"/>
          <p:cNvSpPr>
            <a:spLocks noGrp="1"/>
          </p:cNvSpPr>
          <p:nvPr>
            <p:ph type="sldNum" sz="quarter" idx="44"/>
          </p:nvPr>
        </p:nvSpPr>
        <p:spPr>
          <a:xfrm>
            <a:off x="11595101" y="6707284"/>
            <a:ext cx="566737" cy="137160"/>
          </a:xfrm>
        </p:spPr>
        <p:txBody>
          <a:bodyPr/>
          <a:lstStyle>
            <a:lvl1pPr>
              <a:defRPr>
                <a:solidFill>
                  <a:srgbClr val="505050"/>
                </a:solidFill>
              </a:defRPr>
            </a:lvl1pPr>
          </a:lstStyle>
          <a:p>
            <a:pPr defTabSz="932563"/>
            <a:fld id="{27258FFF-F925-446B-8502-81C933981705}" type="slidenum">
              <a:rPr lang="en-US" altLang="ko-KR" smtClean="0"/>
              <a:pPr defTabSz="932563"/>
              <a:t>‹#›</a:t>
            </a:fld>
            <a:endParaRPr lang="ko-KR" altLang="en-US"/>
          </a:p>
        </p:txBody>
      </p:sp>
    </p:spTree>
    <p:extLst>
      <p:ext uri="{BB962C8B-B14F-4D97-AF65-F5344CB8AC3E}">
        <p14:creationId xmlns:p14="http://schemas.microsoft.com/office/powerpoint/2010/main" val="1818433343"/>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484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2"/>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3" y="6554129"/>
            <a:ext cx="2604878" cy="224114"/>
          </a:xfrm>
          <a:prstGeom prst="rect">
            <a:avLst/>
          </a:prstGeom>
          <a:noFill/>
        </p:spPr>
        <p:txBody>
          <a:bodyPr wrap="none" lIns="0" tIns="0" rIns="0" bIns="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430" b="0" i="0" u="none" strike="noStrike" kern="1200" cap="none" spc="0" normalizeH="0" baseline="0" noProof="0">
                <a:ln>
                  <a:noFill/>
                </a:ln>
                <a:solidFill>
                  <a:srgbClr val="FFFFFF"/>
                </a:solidFill>
                <a:effectLst/>
                <a:uLnTx/>
                <a:uFillTx/>
                <a:latin typeface="Segoe UI Light"/>
                <a:ea typeface="+mn-ea"/>
                <a:cs typeface="+mn-cs"/>
              </a:rPr>
              <a:t>모든 업무를 클라우드에서 처리.</a:t>
            </a:r>
          </a:p>
        </p:txBody>
      </p:sp>
      <p:sp>
        <p:nvSpPr>
          <p:cNvPr id="2" name="Title 1"/>
          <p:cNvSpPr>
            <a:spLocks noGrp="1"/>
          </p:cNvSpPr>
          <p:nvPr>
            <p:ph type="ctrTitle"/>
          </p:nvPr>
        </p:nvSpPr>
        <p:spPr>
          <a:xfrm>
            <a:off x="613798"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13797"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smtClean="0"/>
              <a:t>Click icon to add picture</a:t>
            </a:r>
            <a:endParaRPr lang="en-US" noProof="0"/>
          </a:p>
        </p:txBody>
      </p:sp>
      <p:sp>
        <p:nvSpPr>
          <p:cNvPr id="10" name="Footer Placeholder 2"/>
          <p:cNvSpPr>
            <a:spLocks noGrp="1"/>
          </p:cNvSpPr>
          <p:nvPr>
            <p:ph type="ftr" sz="quarter" idx="43"/>
          </p:nvPr>
        </p:nvSpPr>
        <p:spPr>
          <a:xfrm>
            <a:off x="274639" y="6565392"/>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11" name="Slide Number Placeholder 3"/>
          <p:cNvSpPr>
            <a:spLocks noGrp="1"/>
          </p:cNvSpPr>
          <p:nvPr>
            <p:ph type="sldNum" sz="quarter" idx="44"/>
          </p:nvPr>
        </p:nvSpPr>
        <p:spPr>
          <a:xfrm>
            <a:off x="11595101" y="6565392"/>
            <a:ext cx="566737" cy="137160"/>
          </a:xfrm>
        </p:spPr>
        <p:txBody>
          <a:bodyPr/>
          <a:lstStyle>
            <a:lvl1pPr>
              <a:defRPr>
                <a:solidFill>
                  <a:srgbClr val="505050"/>
                </a:solidFill>
              </a:defRPr>
            </a:lvl1pPr>
          </a:lstStyle>
          <a:p>
            <a:pPr defTabSz="932563"/>
            <a:fld id="{27258FFF-F925-446B-8502-81C933981705}" type="slidenum">
              <a:rPr lang="en-US" altLang="ko-KR" smtClean="0"/>
              <a:pPr defTabSz="932563"/>
              <a:t>‹#›</a:t>
            </a:fld>
            <a:endParaRPr lang="ko-KR" altLang="en-US"/>
          </a:p>
        </p:txBody>
      </p:sp>
    </p:spTree>
    <p:extLst>
      <p:ext uri="{BB962C8B-B14F-4D97-AF65-F5344CB8AC3E}">
        <p14:creationId xmlns:p14="http://schemas.microsoft.com/office/powerpoint/2010/main" val="3071958285"/>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587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6328381"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951896"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951896"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smtClean="0"/>
              <a:t>Click icon to add picture</a:t>
            </a:r>
            <a:endParaRPr lang="en-US" noProof="0"/>
          </a:p>
        </p:txBody>
      </p:sp>
      <p:sp>
        <p:nvSpPr>
          <p:cNvPr id="8" name="Footer Placeholder 2"/>
          <p:cNvSpPr>
            <a:spLocks noGrp="1"/>
          </p:cNvSpPr>
          <p:nvPr>
            <p:ph type="ftr" sz="quarter" idx="43"/>
          </p:nvPr>
        </p:nvSpPr>
        <p:spPr>
          <a:xfrm>
            <a:off x="274639" y="6565392"/>
            <a:ext cx="3937000" cy="137160"/>
          </a:xfrm>
        </p:spPr>
        <p:txBody>
          <a:bodyPr/>
          <a:lstStyle>
            <a:lvl1pPr>
              <a:defRPr>
                <a:solidFill>
                  <a:srgbClr val="505050"/>
                </a:solidFill>
              </a:defRPr>
            </a:lvl1pPr>
          </a:lstStyle>
          <a:p>
            <a:r>
              <a:rPr lang="en-US" smtClean="0"/>
              <a:t>Microsoft Confidential</a:t>
            </a:r>
            <a:endParaRPr lang="en-US"/>
          </a:p>
        </p:txBody>
      </p:sp>
      <p:sp>
        <p:nvSpPr>
          <p:cNvPr id="9" name="Slide Number Placeholder 3"/>
          <p:cNvSpPr>
            <a:spLocks noGrp="1"/>
          </p:cNvSpPr>
          <p:nvPr>
            <p:ph type="sldNum" sz="quarter" idx="44"/>
          </p:nvPr>
        </p:nvSpPr>
        <p:spPr>
          <a:xfrm>
            <a:off x="11595101" y="6565392"/>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679644031"/>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44pt Title/26pt Bullet Text">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689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br>
              <a:rPr lang="en-US" dirty="0" smtClean="0"/>
            </a:br>
            <a:r>
              <a:rPr lang="en-US" dirty="0" err="1" smtClean="0"/>
              <a:t>elit</a:t>
            </a:r>
            <a:r>
              <a:rPr lang="en-US" dirty="0" smtClean="0"/>
              <a:t>. </a:t>
            </a:r>
            <a:r>
              <a:rPr lang="en-US" dirty="0" err="1" smtClean="0"/>
              <a:t>Nunc</a:t>
            </a:r>
            <a:r>
              <a:rPr lang="en-US" dirty="0" smtClean="0"/>
              <a:t> et </a:t>
            </a:r>
            <a:r>
              <a:rPr lang="en-US" dirty="0" err="1" smtClean="0"/>
              <a:t>sagittis</a:t>
            </a:r>
            <a:r>
              <a:rPr lang="en-US" dirty="0" smtClean="0"/>
              <a:t> ligula</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3287397"/>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44pt Title Only">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792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1642829897"/>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ategories">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894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12613490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rIns="91440">
            <a:normAutofit/>
          </a:bodyPr>
          <a:lstStyle>
            <a:lvl1pPr>
              <a:defRPr sz="2720"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pPr defTabSz="621716"/>
            <a:fld id="{74A398B2-5A34-1A4A-811E-F4027282568C}" type="slidenum">
              <a:rPr lang="en-US" smtClean="0">
                <a:solidFill>
                  <a:srgbClr val="FFFFFF"/>
                </a:solidFill>
              </a:rPr>
              <a:pPr defTabSz="621716"/>
              <a:t>‹#›</a:t>
            </a:fld>
            <a:endParaRPr lang="en-US">
              <a:solidFill>
                <a:srgbClr val="FFFFFF"/>
              </a:solidFill>
            </a:endParaRPr>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388572" indent="-388572">
              <a:spcBef>
                <a:spcPts val="408"/>
              </a:spcBef>
              <a:buFont typeface="Arial" panose="020B0604020202020204" pitchFamily="34" charset="0"/>
              <a:buChar char="•"/>
              <a:defRPr sz="1904" baseline="0">
                <a:solidFill>
                  <a:schemeClr val="tx1"/>
                </a:solidFill>
                <a:latin typeface="+mn-lt"/>
              </a:defRPr>
            </a:lvl1pPr>
            <a:lvl2pPr>
              <a:defRPr/>
            </a:lvl2pPr>
            <a:lvl3pPr>
              <a:defRPr/>
            </a:lvl3pPr>
            <a:lvl4pPr>
              <a:defRPr baseline="0"/>
            </a:lvl4pPr>
            <a:lvl5pPr>
              <a:defRPr baseline="0"/>
            </a:lvl5pPr>
          </a:lstStyle>
          <a:p>
            <a:pPr lvl="0"/>
            <a:r>
              <a:rPr lang="en-US" dirty="0" smtClean="0"/>
              <a:t>Click to </a:t>
            </a:r>
            <a:r>
              <a:rPr lang="en-US" dirty="0"/>
              <a:t>edit </a:t>
            </a:r>
            <a:r>
              <a:rPr lang="en-US" dirty="0" smtClean="0"/>
              <a:t>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05849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8 Categories">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996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Placeholder 4"/>
          <p:cNvSpPr>
            <a:spLocks noGrp="1"/>
          </p:cNvSpPr>
          <p:nvPr>
            <p:ph type="body" sz="quarter" idx="10"/>
          </p:nvPr>
        </p:nvSpPr>
        <p:spPr>
          <a:xfrm>
            <a:off x="521209" y="375658"/>
            <a:ext cx="6400613" cy="457195"/>
          </a:xfr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549016" y="1091909"/>
            <a:ext cx="2743200" cy="2743200"/>
          </a:xfrm>
          <a:solidFill>
            <a:schemeClr val="accent1">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1">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1">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1">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549016" y="3954456"/>
            <a:ext cx="2743200" cy="2560671"/>
          </a:xfrm>
          <a:solidFill>
            <a:schemeClr val="accent1">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1">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1">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1">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274639" y="6711696"/>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44"/>
          </p:nvPr>
        </p:nvSpPr>
        <p:spPr>
          <a:xfrm>
            <a:off x="11595101" y="6711696"/>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980137358"/>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099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9717"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2"/>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3" y="6554129"/>
            <a:ext cx="2604878" cy="224114"/>
          </a:xfrm>
          <a:prstGeom prst="rect">
            <a:avLst/>
          </a:prstGeom>
          <a:noFill/>
        </p:spPr>
        <p:txBody>
          <a:bodyPr wrap="none" lIns="0" tIns="0" rIns="0" bIns="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430" b="0" i="0" u="none" strike="noStrike" kern="1200" cap="none" spc="0" normalizeH="0" baseline="0" noProof="0">
                <a:ln>
                  <a:noFill/>
                </a:ln>
                <a:solidFill>
                  <a:srgbClr val="FFFFFF"/>
                </a:solidFill>
                <a:effectLst/>
                <a:uLnTx/>
                <a:uFillTx/>
                <a:latin typeface="Segoe UI Light"/>
                <a:ea typeface="+mn-ea"/>
                <a:cs typeface="+mn-cs"/>
              </a:rPr>
              <a:t>모든 업무를 클라우드에서 처리.</a:t>
            </a:r>
          </a:p>
        </p:txBody>
      </p:sp>
      <p:sp>
        <p:nvSpPr>
          <p:cNvPr id="2" name="Title 1"/>
          <p:cNvSpPr>
            <a:spLocks noGrp="1"/>
          </p:cNvSpPr>
          <p:nvPr>
            <p:ph type="ctrTitle"/>
          </p:nvPr>
        </p:nvSpPr>
        <p:spPr>
          <a:xfrm>
            <a:off x="613798"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13797"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smtClean="0"/>
              <a:t>Click icon to add picture</a:t>
            </a:r>
            <a:endParaRPr lang="en-US" noProof="0"/>
          </a:p>
        </p:txBody>
      </p:sp>
      <p:sp>
        <p:nvSpPr>
          <p:cNvPr id="10" name="Footer Placeholder 2"/>
          <p:cNvSpPr>
            <a:spLocks noGrp="1"/>
          </p:cNvSpPr>
          <p:nvPr>
            <p:ph type="ftr" sz="quarter" idx="43"/>
          </p:nvPr>
        </p:nvSpPr>
        <p:spPr>
          <a:xfrm>
            <a:off x="274639" y="6565392"/>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11" name="Slide Number Placeholder 3"/>
          <p:cNvSpPr>
            <a:spLocks noGrp="1"/>
          </p:cNvSpPr>
          <p:nvPr>
            <p:ph type="sldNum" sz="quarter" idx="44"/>
          </p:nvPr>
        </p:nvSpPr>
        <p:spPr>
          <a:xfrm>
            <a:off x="11595101" y="6565392"/>
            <a:ext cx="566737" cy="137160"/>
          </a:xfrm>
        </p:spPr>
        <p:txBody>
          <a:bodyPr/>
          <a:lstStyle>
            <a:lvl1pPr>
              <a:defRPr>
                <a:solidFill>
                  <a:srgbClr val="505050"/>
                </a:solidFill>
              </a:defRPr>
            </a:lvl1pPr>
          </a:lstStyle>
          <a:p>
            <a:pPr defTabSz="932563"/>
            <a:fld id="{27258FFF-F925-446B-8502-81C933981705}" type="slidenum">
              <a:rPr lang="en-US" altLang="ko-KR" smtClean="0"/>
              <a:pPr defTabSz="932563"/>
              <a:t>‹#›</a:t>
            </a:fld>
            <a:endParaRPr lang="ko-KR" altLang="en-US"/>
          </a:p>
        </p:txBody>
      </p:sp>
    </p:spTree>
    <p:extLst>
      <p:ext uri="{BB962C8B-B14F-4D97-AF65-F5344CB8AC3E}">
        <p14:creationId xmlns:p14="http://schemas.microsoft.com/office/powerpoint/2010/main" val="14355130"/>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201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6328381" y="0"/>
            <a:ext cx="6108094"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951896"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951896"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smtClean="0"/>
              <a:t>Click icon to add picture</a:t>
            </a:r>
            <a:endParaRPr lang="en-US" noProof="0"/>
          </a:p>
        </p:txBody>
      </p:sp>
      <p:sp>
        <p:nvSpPr>
          <p:cNvPr id="8" name="Footer Placeholder 2"/>
          <p:cNvSpPr>
            <a:spLocks noGrp="1"/>
          </p:cNvSpPr>
          <p:nvPr>
            <p:ph type="ftr" sz="quarter" idx="43"/>
          </p:nvPr>
        </p:nvSpPr>
        <p:spPr>
          <a:xfrm>
            <a:off x="274639" y="6565392"/>
            <a:ext cx="3937000" cy="137160"/>
          </a:xfrm>
        </p:spPr>
        <p:txBody>
          <a:bodyPr/>
          <a:lstStyle>
            <a:lvl1pPr>
              <a:defRPr>
                <a:solidFill>
                  <a:srgbClr val="505050"/>
                </a:solidFill>
              </a:defRPr>
            </a:lvl1pPr>
          </a:lstStyle>
          <a:p>
            <a:r>
              <a:rPr lang="en-US" smtClean="0"/>
              <a:t>Microsoft Confidential</a:t>
            </a:r>
            <a:endParaRPr lang="en-US"/>
          </a:p>
        </p:txBody>
      </p:sp>
      <p:sp>
        <p:nvSpPr>
          <p:cNvPr id="9" name="Slide Number Placeholder 3"/>
          <p:cNvSpPr>
            <a:spLocks noGrp="1"/>
          </p:cNvSpPr>
          <p:nvPr>
            <p:ph type="sldNum" sz="quarter" idx="44"/>
          </p:nvPr>
        </p:nvSpPr>
        <p:spPr>
          <a:xfrm>
            <a:off x="11595101" y="6565392"/>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2390332582"/>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44pt Title/26pt Bullet Text">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304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br>
              <a:rPr lang="en-US" dirty="0" smtClean="0"/>
            </a:br>
            <a:r>
              <a:rPr lang="en-US" dirty="0" err="1" smtClean="0"/>
              <a:t>elit</a:t>
            </a:r>
            <a:r>
              <a:rPr lang="en-US" dirty="0" smtClean="0"/>
              <a:t>. </a:t>
            </a:r>
            <a:r>
              <a:rPr lang="en-US" dirty="0" err="1" smtClean="0"/>
              <a:t>Nunc</a:t>
            </a:r>
            <a:r>
              <a:rPr lang="en-US" dirty="0" smtClean="0"/>
              <a:t> et </a:t>
            </a:r>
            <a:r>
              <a:rPr lang="en-US" dirty="0" err="1" smtClean="0"/>
              <a:t>sagittis</a:t>
            </a:r>
            <a:r>
              <a:rPr lang="en-US" dirty="0" smtClean="0"/>
              <a:t> ligula</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4283628"/>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44pt Title Only">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406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1835185720"/>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ategories">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508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336378451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8 Categories">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611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Placeholder 4"/>
          <p:cNvSpPr>
            <a:spLocks noGrp="1"/>
          </p:cNvSpPr>
          <p:nvPr>
            <p:ph type="body" sz="quarter" idx="10"/>
          </p:nvPr>
        </p:nvSpPr>
        <p:spPr>
          <a:xfrm>
            <a:off x="521209" y="375658"/>
            <a:ext cx="6400613" cy="457195"/>
          </a:xfr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549016" y="1091909"/>
            <a:ext cx="2743200" cy="2743200"/>
          </a:xfrm>
          <a:solidFill>
            <a:schemeClr val="accent2">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2">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2">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2">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549016" y="3954456"/>
            <a:ext cx="2743200" cy="2560671"/>
          </a:xfrm>
          <a:solidFill>
            <a:schemeClr val="accent2">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2">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2">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2">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274639" y="6711696"/>
            <a:ext cx="3937000" cy="137160"/>
          </a:xfrm>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44"/>
          </p:nvPr>
        </p:nvSpPr>
        <p:spPr>
          <a:xfrm>
            <a:off x="11595101" y="6711696"/>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446934986"/>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4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713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9717" y="0"/>
            <a:ext cx="6108095"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2"/>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3" y="6554129"/>
            <a:ext cx="2604878" cy="224114"/>
          </a:xfrm>
          <a:prstGeom prst="rect">
            <a:avLst/>
          </a:prstGeom>
          <a:noFill/>
        </p:spPr>
        <p:txBody>
          <a:bodyPr wrap="none" lIns="0" tIns="0" rIns="0" bIns="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430" b="0" i="0" u="none" strike="noStrike" kern="1200" cap="none" spc="0" normalizeH="0" baseline="0" noProof="0">
                <a:ln>
                  <a:noFill/>
                </a:ln>
                <a:solidFill>
                  <a:srgbClr val="FFFFFF"/>
                </a:solidFill>
                <a:effectLst/>
                <a:uLnTx/>
                <a:uFillTx/>
                <a:latin typeface="Segoe UI Light"/>
                <a:ea typeface="+mn-ea"/>
                <a:cs typeface="+mn-cs"/>
              </a:rPr>
              <a:t>모든 업무를 클라우드에서 처리.</a:t>
            </a:r>
          </a:p>
        </p:txBody>
      </p:sp>
      <p:sp>
        <p:nvSpPr>
          <p:cNvPr id="2" name="Title 1"/>
          <p:cNvSpPr>
            <a:spLocks noGrp="1"/>
          </p:cNvSpPr>
          <p:nvPr>
            <p:ph type="ctrTitle"/>
          </p:nvPr>
        </p:nvSpPr>
        <p:spPr>
          <a:xfrm>
            <a:off x="613798"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13797"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smtClean="0"/>
              <a:t>Click icon to add picture</a:t>
            </a:r>
            <a:endParaRPr lang="en-US" noProof="0"/>
          </a:p>
        </p:txBody>
      </p:sp>
      <p:sp>
        <p:nvSpPr>
          <p:cNvPr id="10" name="Footer Placeholder 2"/>
          <p:cNvSpPr>
            <a:spLocks noGrp="1"/>
          </p:cNvSpPr>
          <p:nvPr>
            <p:ph type="ftr" sz="quarter" idx="43"/>
          </p:nvPr>
        </p:nvSpPr>
        <p:spPr>
          <a:xfrm>
            <a:off x="274639" y="6565392"/>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11" name="Slide Number Placeholder 3"/>
          <p:cNvSpPr>
            <a:spLocks noGrp="1"/>
          </p:cNvSpPr>
          <p:nvPr>
            <p:ph type="sldNum" sz="quarter" idx="44"/>
          </p:nvPr>
        </p:nvSpPr>
        <p:spPr>
          <a:xfrm>
            <a:off x="11595101" y="6565392"/>
            <a:ext cx="566737" cy="137160"/>
          </a:xfrm>
        </p:spPr>
        <p:txBody>
          <a:bodyPr/>
          <a:lstStyle>
            <a:lvl1pPr>
              <a:defRPr>
                <a:solidFill>
                  <a:srgbClr val="505050"/>
                </a:solidFill>
              </a:defRPr>
            </a:lvl1pPr>
          </a:lstStyle>
          <a:p>
            <a:pPr defTabSz="932563"/>
            <a:fld id="{27258FFF-F925-446B-8502-81C933981705}" type="slidenum">
              <a:rPr lang="en-US" altLang="ko-KR" smtClean="0"/>
              <a:pPr defTabSz="932563"/>
              <a:t>‹#›</a:t>
            </a:fld>
            <a:endParaRPr lang="ko-KR" altLang="en-US"/>
          </a:p>
        </p:txBody>
      </p:sp>
    </p:spTree>
    <p:extLst>
      <p:ext uri="{BB962C8B-B14F-4D97-AF65-F5344CB8AC3E}">
        <p14:creationId xmlns:p14="http://schemas.microsoft.com/office/powerpoint/2010/main" val="2131736148"/>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5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816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6328381" y="0"/>
            <a:ext cx="6108094"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951896"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951896"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smtClean="0"/>
              <a:t>Click icon to add picture</a:t>
            </a:r>
            <a:endParaRPr lang="en-US" noProof="0"/>
          </a:p>
        </p:txBody>
      </p:sp>
      <p:sp>
        <p:nvSpPr>
          <p:cNvPr id="8" name="Footer Placeholder 2"/>
          <p:cNvSpPr>
            <a:spLocks noGrp="1"/>
          </p:cNvSpPr>
          <p:nvPr>
            <p:ph type="ftr" sz="quarter" idx="43"/>
          </p:nvPr>
        </p:nvSpPr>
        <p:spPr>
          <a:xfrm>
            <a:off x="274639" y="6565392"/>
            <a:ext cx="3937000" cy="137160"/>
          </a:xfrm>
        </p:spPr>
        <p:txBody>
          <a:bodyPr/>
          <a:lstStyle>
            <a:lvl1pPr>
              <a:defRPr>
                <a:solidFill>
                  <a:srgbClr val="505050"/>
                </a:solidFill>
              </a:defRPr>
            </a:lvl1pPr>
          </a:lstStyle>
          <a:p>
            <a:r>
              <a:rPr lang="en-US" smtClean="0"/>
              <a:t>Microsoft Confidential</a:t>
            </a:r>
            <a:endParaRPr lang="en-US"/>
          </a:p>
        </p:txBody>
      </p:sp>
      <p:sp>
        <p:nvSpPr>
          <p:cNvPr id="9" name="Slide Number Placeholder 3"/>
          <p:cNvSpPr>
            <a:spLocks noGrp="1"/>
          </p:cNvSpPr>
          <p:nvPr>
            <p:ph type="sldNum" sz="quarter" idx="44"/>
          </p:nvPr>
        </p:nvSpPr>
        <p:spPr>
          <a:xfrm>
            <a:off x="11595101" y="6565392"/>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2283335390"/>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44pt Title/26pt Bullet Text">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918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br>
              <a:rPr lang="en-US" dirty="0" smtClean="0"/>
            </a:br>
            <a:r>
              <a:rPr lang="en-US" dirty="0" err="1" smtClean="0"/>
              <a:t>elit</a:t>
            </a:r>
            <a:r>
              <a:rPr lang="en-US" dirty="0" smtClean="0"/>
              <a:t>. </a:t>
            </a:r>
            <a:r>
              <a:rPr lang="en-US" dirty="0" err="1" smtClean="0"/>
              <a:t>Nunc</a:t>
            </a:r>
            <a:r>
              <a:rPr lang="en-US" dirty="0" smtClean="0"/>
              <a:t> et </a:t>
            </a:r>
            <a:r>
              <a:rPr lang="en-US" dirty="0" err="1" smtClean="0"/>
              <a:t>sagittis</a:t>
            </a:r>
            <a:r>
              <a:rPr lang="en-US" dirty="0" smtClean="0"/>
              <a:t> ligula</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993086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rIns="91440">
            <a:normAutofit/>
          </a:bodyPr>
          <a:lstStyle>
            <a:lvl1pPr>
              <a:defRPr sz="2720"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621716"/>
            <a:fld id="{74A398B2-5A34-1A4A-811E-F4027282568C}" type="slidenum">
              <a:rPr lang="en-US" smtClean="0">
                <a:solidFill>
                  <a:srgbClr val="000000">
                    <a:lumMod val="75000"/>
                    <a:lumOff val="25000"/>
                  </a:srgbClr>
                </a:solidFill>
              </a:rPr>
              <a:pPr defTabSz="621716"/>
              <a:t>‹#›</a:t>
            </a:fld>
            <a:endParaRPr lang="en-US">
              <a:solidFill>
                <a:srgbClr val="000000">
                  <a:lumMod val="75000"/>
                  <a:lumOff val="25000"/>
                </a:srgbClr>
              </a:solidFill>
            </a:endParaRPr>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388572" indent="-388572">
              <a:spcBef>
                <a:spcPts val="408"/>
              </a:spcBef>
              <a:buFont typeface="Arial" panose="020B0604020202020204" pitchFamily="34" charset="0"/>
              <a:buChar char="•"/>
              <a:defRPr sz="1904" baseline="0">
                <a:solidFill>
                  <a:schemeClr val="bg1">
                    <a:lumMod val="75000"/>
                    <a:lumOff val="25000"/>
                  </a:schemeClr>
                </a:solidFill>
                <a:latin typeface="+mn-lt"/>
              </a:defRPr>
            </a:lvl1pPr>
            <a:lvl2pPr>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dirty="0"/>
              <a:t>Click to edit slide </a:t>
            </a:r>
            <a:r>
              <a:rPr lang="en-US" dirty="0" smtClean="0"/>
              <a:t>content</a:t>
            </a:r>
          </a:p>
          <a:p>
            <a:pPr lvl="1"/>
            <a:r>
              <a:rPr lang="en-US" dirty="0" smtClean="0"/>
              <a:t>Level 1</a:t>
            </a:r>
          </a:p>
          <a:p>
            <a:pPr lvl="2"/>
            <a:r>
              <a:rPr lang="en-US" dirty="0" smtClean="0"/>
              <a:t>Level 2</a:t>
            </a:r>
          </a:p>
          <a:p>
            <a:pPr lvl="3"/>
            <a:r>
              <a:rPr lang="en-US" dirty="0" smtClean="0"/>
              <a:t>Level 3</a:t>
            </a:r>
          </a:p>
          <a:p>
            <a:pPr lvl="4"/>
            <a:r>
              <a:rPr lang="en-US" dirty="0" smtClean="0"/>
              <a:t>Level 4</a:t>
            </a:r>
            <a:endParaRPr lang="en-US" dirty="0"/>
          </a:p>
        </p:txBody>
      </p:sp>
    </p:spTree>
    <p:extLst>
      <p:ext uri="{BB962C8B-B14F-4D97-AF65-F5344CB8AC3E}">
        <p14:creationId xmlns:p14="http://schemas.microsoft.com/office/powerpoint/2010/main" val="41859489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44pt Title Only">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020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3719072912"/>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ategories">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3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256681996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8 Categories">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225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Placeholder 4"/>
          <p:cNvSpPr>
            <a:spLocks noGrp="1"/>
          </p:cNvSpPr>
          <p:nvPr>
            <p:ph type="body" sz="quarter" idx="10"/>
          </p:nvPr>
        </p:nvSpPr>
        <p:spPr>
          <a:xfrm>
            <a:off x="521209" y="375658"/>
            <a:ext cx="6400613" cy="457195"/>
          </a:xfr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549016" y="1091909"/>
            <a:ext cx="2743200" cy="2743200"/>
          </a:xfrm>
          <a:solidFill>
            <a:schemeClr val="accent3">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3">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3">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3">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549016" y="3954456"/>
            <a:ext cx="2743200" cy="2560671"/>
          </a:xfrm>
          <a:solidFill>
            <a:schemeClr val="accent3">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3">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3">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3">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274639" y="6711696"/>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44"/>
          </p:nvPr>
        </p:nvSpPr>
        <p:spPr>
          <a:xfrm>
            <a:off x="11595101" y="6711696"/>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1571004301"/>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6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328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9717" y="0"/>
            <a:ext cx="6108095"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2"/>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3" y="6554129"/>
            <a:ext cx="2604878" cy="224114"/>
          </a:xfrm>
          <a:prstGeom prst="rect">
            <a:avLst/>
          </a:prstGeom>
          <a:noFill/>
        </p:spPr>
        <p:txBody>
          <a:bodyPr wrap="none" lIns="0" tIns="0" rIns="0" bIns="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430" b="0" i="0" u="none" strike="noStrike" kern="1200" cap="none" spc="0" normalizeH="0" baseline="0" noProof="0">
                <a:ln>
                  <a:noFill/>
                </a:ln>
                <a:solidFill>
                  <a:srgbClr val="FFFFFF"/>
                </a:solidFill>
                <a:effectLst/>
                <a:uLnTx/>
                <a:uFillTx/>
                <a:latin typeface="Segoe UI Light"/>
                <a:ea typeface="+mn-ea"/>
                <a:cs typeface="+mn-cs"/>
              </a:rPr>
              <a:t>모든 업무를 클라우드에서 처리.</a:t>
            </a:r>
          </a:p>
        </p:txBody>
      </p:sp>
      <p:sp>
        <p:nvSpPr>
          <p:cNvPr id="2" name="Title 1"/>
          <p:cNvSpPr>
            <a:spLocks noGrp="1"/>
          </p:cNvSpPr>
          <p:nvPr>
            <p:ph type="ctrTitle"/>
          </p:nvPr>
        </p:nvSpPr>
        <p:spPr>
          <a:xfrm>
            <a:off x="613798"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13797"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smtClean="0"/>
              <a:t>Click icon to add picture</a:t>
            </a:r>
            <a:endParaRPr lang="en-US" noProof="0"/>
          </a:p>
        </p:txBody>
      </p:sp>
      <p:sp>
        <p:nvSpPr>
          <p:cNvPr id="10" name="Footer Placeholder 2"/>
          <p:cNvSpPr>
            <a:spLocks noGrp="1"/>
          </p:cNvSpPr>
          <p:nvPr>
            <p:ph type="ftr" sz="quarter" idx="43"/>
          </p:nvPr>
        </p:nvSpPr>
        <p:spPr>
          <a:xfrm>
            <a:off x="274639" y="6565392"/>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11" name="Slide Number Placeholder 3"/>
          <p:cNvSpPr>
            <a:spLocks noGrp="1"/>
          </p:cNvSpPr>
          <p:nvPr>
            <p:ph type="sldNum" sz="quarter" idx="44"/>
          </p:nvPr>
        </p:nvSpPr>
        <p:spPr>
          <a:xfrm>
            <a:off x="11595101" y="6565392"/>
            <a:ext cx="566737" cy="137160"/>
          </a:xfrm>
        </p:spPr>
        <p:txBody>
          <a:bodyPr/>
          <a:lstStyle>
            <a:lvl1pPr>
              <a:defRPr>
                <a:solidFill>
                  <a:srgbClr val="505050"/>
                </a:solidFill>
              </a:defRPr>
            </a:lvl1pPr>
          </a:lstStyle>
          <a:p>
            <a:pPr defTabSz="932563"/>
            <a:fld id="{27258FFF-F925-446B-8502-81C933981705}" type="slidenum">
              <a:rPr lang="en-US" altLang="ko-KR" smtClean="0"/>
              <a:pPr defTabSz="932563"/>
              <a:t>‹#›</a:t>
            </a:fld>
            <a:endParaRPr lang="ko-KR" altLang="en-US"/>
          </a:p>
        </p:txBody>
      </p:sp>
    </p:spTree>
    <p:extLst>
      <p:ext uri="{BB962C8B-B14F-4D97-AF65-F5344CB8AC3E}">
        <p14:creationId xmlns:p14="http://schemas.microsoft.com/office/powerpoint/2010/main" val="3499304701"/>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7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430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6328381" y="0"/>
            <a:ext cx="6108094"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951896"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951896"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smtClean="0"/>
              <a:t>Click icon to add picture</a:t>
            </a:r>
            <a:endParaRPr lang="en-US" noProof="0"/>
          </a:p>
        </p:txBody>
      </p:sp>
      <p:sp>
        <p:nvSpPr>
          <p:cNvPr id="8" name="Footer Placeholder 2"/>
          <p:cNvSpPr>
            <a:spLocks noGrp="1"/>
          </p:cNvSpPr>
          <p:nvPr>
            <p:ph type="ftr" sz="quarter" idx="43"/>
          </p:nvPr>
        </p:nvSpPr>
        <p:spPr>
          <a:xfrm>
            <a:off x="274639" y="6565392"/>
            <a:ext cx="3937000" cy="137160"/>
          </a:xfrm>
        </p:spPr>
        <p:txBody>
          <a:bodyPr/>
          <a:lstStyle>
            <a:lvl1pPr>
              <a:defRPr>
                <a:solidFill>
                  <a:srgbClr val="505050"/>
                </a:solidFill>
              </a:defRPr>
            </a:lvl1pPr>
          </a:lstStyle>
          <a:p>
            <a:r>
              <a:rPr lang="en-US" smtClean="0"/>
              <a:t>Microsoft Confidential</a:t>
            </a:r>
            <a:endParaRPr lang="en-US"/>
          </a:p>
        </p:txBody>
      </p:sp>
      <p:sp>
        <p:nvSpPr>
          <p:cNvPr id="9" name="Slide Number Placeholder 3"/>
          <p:cNvSpPr>
            <a:spLocks noGrp="1"/>
          </p:cNvSpPr>
          <p:nvPr>
            <p:ph type="sldNum" sz="quarter" idx="44"/>
          </p:nvPr>
        </p:nvSpPr>
        <p:spPr>
          <a:xfrm>
            <a:off x="11595101" y="6565392"/>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61328689"/>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44pt Title/26pt Bullet Text">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532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br>
              <a:rPr lang="en-US" dirty="0" smtClean="0"/>
            </a:br>
            <a:r>
              <a:rPr lang="en-US" dirty="0" err="1" smtClean="0"/>
              <a:t>elit</a:t>
            </a:r>
            <a:r>
              <a:rPr lang="en-US" dirty="0" smtClean="0"/>
              <a:t>. </a:t>
            </a:r>
            <a:r>
              <a:rPr lang="en-US" dirty="0" err="1" smtClean="0"/>
              <a:t>Nunc</a:t>
            </a:r>
            <a:r>
              <a:rPr lang="en-US" dirty="0" smtClean="0"/>
              <a:t> et </a:t>
            </a:r>
            <a:r>
              <a:rPr lang="en-US" dirty="0" err="1" smtClean="0"/>
              <a:t>sagittis</a:t>
            </a:r>
            <a:r>
              <a:rPr lang="en-US" dirty="0" smtClean="0"/>
              <a:t> ligula</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8212977"/>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44pt 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635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296664803"/>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Categories">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737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16791857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8 Categories">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84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Placeholder 4"/>
          <p:cNvSpPr>
            <a:spLocks noGrp="1"/>
          </p:cNvSpPr>
          <p:nvPr>
            <p:ph type="body" sz="quarter" idx="10"/>
          </p:nvPr>
        </p:nvSpPr>
        <p:spPr>
          <a:xfrm>
            <a:off x="521209" y="375658"/>
            <a:ext cx="6400613" cy="457195"/>
          </a:xfr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549016" y="1091909"/>
            <a:ext cx="2743200" cy="2743200"/>
          </a:xfrm>
          <a:solidFill>
            <a:schemeClr val="accent4">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4">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4">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4">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549016" y="3954456"/>
            <a:ext cx="2743200" cy="2560671"/>
          </a:xfrm>
          <a:solidFill>
            <a:schemeClr val="accent4">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4">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4">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4">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274639" y="6711696"/>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44"/>
          </p:nvPr>
        </p:nvSpPr>
        <p:spPr>
          <a:xfrm>
            <a:off x="11595101" y="6711696"/>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3726491419"/>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8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942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9717" y="0"/>
            <a:ext cx="6108095"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2"/>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3" y="6554129"/>
            <a:ext cx="2604878" cy="224114"/>
          </a:xfrm>
          <a:prstGeom prst="rect">
            <a:avLst/>
          </a:prstGeom>
          <a:noFill/>
        </p:spPr>
        <p:txBody>
          <a:bodyPr wrap="none" lIns="0" tIns="0" rIns="0" bIns="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430" b="0" i="0" u="none" strike="noStrike" kern="1200" cap="none" spc="0" normalizeH="0" baseline="0" noProof="0">
                <a:ln>
                  <a:noFill/>
                </a:ln>
                <a:solidFill>
                  <a:srgbClr val="FFFFFF"/>
                </a:solidFill>
                <a:effectLst/>
                <a:uLnTx/>
                <a:uFillTx/>
                <a:latin typeface="Segoe UI Light"/>
                <a:ea typeface="+mn-ea"/>
                <a:cs typeface="+mn-cs"/>
              </a:rPr>
              <a:t>모든 업무를 클라우드에서 처리.</a:t>
            </a:r>
          </a:p>
        </p:txBody>
      </p:sp>
      <p:sp>
        <p:nvSpPr>
          <p:cNvPr id="2" name="Title 1"/>
          <p:cNvSpPr>
            <a:spLocks noGrp="1"/>
          </p:cNvSpPr>
          <p:nvPr>
            <p:ph type="ctrTitle"/>
          </p:nvPr>
        </p:nvSpPr>
        <p:spPr>
          <a:xfrm>
            <a:off x="613798"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13797"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smtClean="0"/>
              <a:t>Click icon to add picture</a:t>
            </a:r>
            <a:endParaRPr lang="en-US" noProof="0"/>
          </a:p>
        </p:txBody>
      </p:sp>
      <p:sp>
        <p:nvSpPr>
          <p:cNvPr id="10" name="Footer Placeholder 2"/>
          <p:cNvSpPr>
            <a:spLocks noGrp="1"/>
          </p:cNvSpPr>
          <p:nvPr>
            <p:ph type="ftr" sz="quarter" idx="43"/>
          </p:nvPr>
        </p:nvSpPr>
        <p:spPr>
          <a:xfrm>
            <a:off x="274639" y="6565392"/>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11" name="Slide Number Placeholder 3"/>
          <p:cNvSpPr>
            <a:spLocks noGrp="1"/>
          </p:cNvSpPr>
          <p:nvPr>
            <p:ph type="sldNum" sz="quarter" idx="44"/>
          </p:nvPr>
        </p:nvSpPr>
        <p:spPr>
          <a:xfrm>
            <a:off x="11595101" y="6565392"/>
            <a:ext cx="566737" cy="137160"/>
          </a:xfrm>
        </p:spPr>
        <p:txBody>
          <a:bodyPr/>
          <a:lstStyle>
            <a:lvl1pPr>
              <a:defRPr>
                <a:solidFill>
                  <a:srgbClr val="505050"/>
                </a:solidFill>
              </a:defRPr>
            </a:lvl1pPr>
          </a:lstStyle>
          <a:p>
            <a:pPr defTabSz="932563"/>
            <a:fld id="{27258FFF-F925-446B-8502-81C933981705}" type="slidenum">
              <a:rPr lang="en-US" altLang="ko-KR" smtClean="0"/>
              <a:pPr defTabSz="932563"/>
              <a:t>‹#›</a:t>
            </a:fld>
            <a:endParaRPr lang="ko-KR" altLang="en-US"/>
          </a:p>
        </p:txBody>
      </p:sp>
    </p:spTree>
    <p:extLst>
      <p:ext uri="{BB962C8B-B14F-4D97-AF65-F5344CB8AC3E}">
        <p14:creationId xmlns:p14="http://schemas.microsoft.com/office/powerpoint/2010/main" val="152756550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tile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chemeClr val="accent1"/>
          </a:solidFill>
        </p:spPr>
        <p:txBody>
          <a:bodyPr>
            <a:normAutofit/>
          </a:bodyPr>
          <a:lstStyle>
            <a:lvl1pPr>
              <a:lnSpc>
                <a:spcPct val="100000"/>
              </a:lnSpc>
              <a:defRPr sz="2720"/>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3F3F3F"/>
                </a:solidFill>
              </a:defRPr>
            </a:lvl1pPr>
          </a:lstStyle>
          <a:p>
            <a:pPr defTabSz="621716"/>
            <a:fld id="{74A398B2-5A34-1A4A-811E-F4027282568C}" type="slidenum">
              <a:rPr lang="en-US" smtClean="0"/>
              <a:pPr defTabSz="621716"/>
              <a:t>‹#›</a:t>
            </a:fld>
            <a:endParaRPr lang="en-US"/>
          </a:p>
        </p:txBody>
      </p:sp>
      <p:sp>
        <p:nvSpPr>
          <p:cNvPr id="12" name="Text Placeholder 11"/>
          <p:cNvSpPr>
            <a:spLocks noGrp="1"/>
          </p:cNvSpPr>
          <p:nvPr>
            <p:ph type="body" sz="quarter" idx="12" hasCustomPrompt="1"/>
          </p:nvPr>
        </p:nvSpPr>
        <p:spPr>
          <a:xfrm>
            <a:off x="2487295" y="1243472"/>
            <a:ext cx="4974590" cy="4972845"/>
          </a:xfrm>
          <a:solidFill>
            <a:schemeClr val="bg2"/>
          </a:solidFill>
        </p:spPr>
        <p:txBody>
          <a:bodyPr>
            <a:noAutofit/>
          </a:bodyPr>
          <a:lstStyle>
            <a:lvl1pPr marL="0" indent="0">
              <a:lnSpc>
                <a:spcPct val="120000"/>
              </a:lnSpc>
              <a:buNone/>
              <a:defRPr sz="1904">
                <a:solidFill>
                  <a:schemeClr val="tx1"/>
                </a:solidFill>
              </a:defRPr>
            </a:lvl1pPr>
            <a:lvl2pPr marL="386415" indent="0">
              <a:lnSpc>
                <a:spcPct val="120000"/>
              </a:lnSpc>
              <a:buNone/>
              <a:defRPr sz="1904">
                <a:solidFill>
                  <a:schemeClr val="tx1"/>
                </a:solidFill>
              </a:defRPr>
            </a:lvl2pPr>
            <a:lvl3pPr marL="779304" indent="0">
              <a:lnSpc>
                <a:spcPct val="120000"/>
              </a:lnSpc>
              <a:buNone/>
              <a:defRPr sz="1904">
                <a:solidFill>
                  <a:schemeClr val="tx1"/>
                </a:solidFill>
              </a:defRPr>
            </a:lvl3pPr>
            <a:lvl4pPr marL="1163558" indent="0">
              <a:lnSpc>
                <a:spcPct val="120000"/>
              </a:lnSpc>
              <a:buNone/>
              <a:defRPr sz="1904">
                <a:solidFill>
                  <a:schemeClr val="tx1"/>
                </a:solidFill>
              </a:defRPr>
            </a:lvl4pPr>
            <a:lvl5pPr marL="1556448" indent="0">
              <a:lnSpc>
                <a:spcPct val="120000"/>
              </a:lnSpc>
              <a:buNone/>
              <a:defRPr sz="1904">
                <a:solidFill>
                  <a:schemeClr val="tx1"/>
                </a:solidFill>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14" name="Text Placeholder 11"/>
          <p:cNvSpPr>
            <a:spLocks noGrp="1"/>
          </p:cNvSpPr>
          <p:nvPr>
            <p:ph type="body" sz="quarter" idx="14" hasCustomPrompt="1"/>
          </p:nvPr>
        </p:nvSpPr>
        <p:spPr>
          <a:xfrm>
            <a:off x="7461885" y="1243472"/>
            <a:ext cx="4974590" cy="4972845"/>
          </a:xfrm>
          <a:solidFill>
            <a:schemeClr val="accent1"/>
          </a:solidFill>
        </p:spPr>
        <p:txBody>
          <a:bodyPr>
            <a:noAutofit/>
          </a:bodyPr>
          <a:lstStyle>
            <a:lvl1pPr marL="0" indent="0">
              <a:lnSpc>
                <a:spcPct val="120000"/>
              </a:lnSpc>
              <a:buNone/>
              <a:defRPr sz="1904">
                <a:solidFill>
                  <a:schemeClr val="tx1"/>
                </a:solidFill>
              </a:defRPr>
            </a:lvl1pPr>
            <a:lvl2pPr marL="386415" indent="0">
              <a:lnSpc>
                <a:spcPct val="120000"/>
              </a:lnSpc>
              <a:buNone/>
              <a:defRPr sz="1904">
                <a:solidFill>
                  <a:schemeClr val="tx1"/>
                </a:solidFill>
              </a:defRPr>
            </a:lvl2pPr>
            <a:lvl3pPr marL="779304" indent="0">
              <a:lnSpc>
                <a:spcPct val="120000"/>
              </a:lnSpc>
              <a:buNone/>
              <a:defRPr sz="1904">
                <a:solidFill>
                  <a:schemeClr val="tx1"/>
                </a:solidFill>
              </a:defRPr>
            </a:lvl3pPr>
            <a:lvl4pPr marL="1163558" indent="0">
              <a:lnSpc>
                <a:spcPct val="120000"/>
              </a:lnSpc>
              <a:buNone/>
              <a:defRPr sz="1904">
                <a:solidFill>
                  <a:schemeClr val="tx1"/>
                </a:solidFill>
              </a:defRPr>
            </a:lvl4pPr>
            <a:lvl5pPr marL="1556448" indent="0">
              <a:lnSpc>
                <a:spcPct val="120000"/>
              </a:lnSpc>
              <a:buNone/>
              <a:defRPr sz="1904">
                <a:solidFill>
                  <a:schemeClr val="tx1"/>
                </a:solidFill>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Tree>
    <p:extLst>
      <p:ext uri="{BB962C8B-B14F-4D97-AF65-F5344CB8AC3E}">
        <p14:creationId xmlns:p14="http://schemas.microsoft.com/office/powerpoint/2010/main" val="40164375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9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044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6328381" y="0"/>
            <a:ext cx="6108094"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951896"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951896"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smtClean="0"/>
              <a:t>Click icon to add picture</a:t>
            </a:r>
            <a:endParaRPr lang="en-US" noProof="0"/>
          </a:p>
        </p:txBody>
      </p:sp>
      <p:sp>
        <p:nvSpPr>
          <p:cNvPr id="8" name="Footer Placeholder 2"/>
          <p:cNvSpPr>
            <a:spLocks noGrp="1"/>
          </p:cNvSpPr>
          <p:nvPr>
            <p:ph type="ftr" sz="quarter" idx="43"/>
          </p:nvPr>
        </p:nvSpPr>
        <p:spPr>
          <a:xfrm>
            <a:off x="274639" y="6565392"/>
            <a:ext cx="3937000" cy="137160"/>
          </a:xfrm>
        </p:spPr>
        <p:txBody>
          <a:bodyPr/>
          <a:lstStyle>
            <a:lvl1pPr>
              <a:defRPr>
                <a:solidFill>
                  <a:srgbClr val="505050"/>
                </a:solidFill>
              </a:defRPr>
            </a:lvl1pPr>
          </a:lstStyle>
          <a:p>
            <a:r>
              <a:rPr lang="en-US" smtClean="0"/>
              <a:t>Microsoft Confidential</a:t>
            </a:r>
            <a:endParaRPr lang="en-US"/>
          </a:p>
        </p:txBody>
      </p:sp>
      <p:sp>
        <p:nvSpPr>
          <p:cNvPr id="9" name="Slide Number Placeholder 3"/>
          <p:cNvSpPr>
            <a:spLocks noGrp="1"/>
          </p:cNvSpPr>
          <p:nvPr>
            <p:ph type="sldNum" sz="quarter" idx="44"/>
          </p:nvPr>
        </p:nvSpPr>
        <p:spPr>
          <a:xfrm>
            <a:off x="11595101" y="6565392"/>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454917355"/>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44pt Title/26pt Bullet Text">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47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br>
              <a:rPr lang="en-US" dirty="0" smtClean="0"/>
            </a:br>
            <a:r>
              <a:rPr lang="en-US" dirty="0" err="1" smtClean="0"/>
              <a:t>elit</a:t>
            </a:r>
            <a:r>
              <a:rPr lang="en-US" dirty="0" smtClean="0"/>
              <a:t>. </a:t>
            </a:r>
            <a:r>
              <a:rPr lang="en-US" dirty="0" err="1" smtClean="0"/>
              <a:t>Nunc</a:t>
            </a:r>
            <a:r>
              <a:rPr lang="en-US" dirty="0" smtClean="0"/>
              <a:t> et </a:t>
            </a:r>
            <a:r>
              <a:rPr lang="en-US" dirty="0" err="1" smtClean="0"/>
              <a:t>sagittis</a:t>
            </a:r>
            <a:r>
              <a:rPr lang="en-US" dirty="0" smtClean="0"/>
              <a:t> ligula</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2718922"/>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44pt Title Only">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249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4153861009"/>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Categories">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352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12014328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_8 Categories">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454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 Placeholder 4"/>
          <p:cNvSpPr>
            <a:spLocks noGrp="1"/>
          </p:cNvSpPr>
          <p:nvPr>
            <p:ph type="body" sz="quarter" idx="10"/>
          </p:nvPr>
        </p:nvSpPr>
        <p:spPr>
          <a:xfrm>
            <a:off x="521209" y="375658"/>
            <a:ext cx="6400613" cy="457195"/>
          </a:xfr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549016" y="1091909"/>
            <a:ext cx="2743200" cy="2743200"/>
          </a:xfrm>
          <a:solidFill>
            <a:schemeClr val="accent5">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5">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5">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5">
              <a:lumMod val="75000"/>
            </a:schemeClr>
          </a:solidFill>
        </p:spPr>
        <p:txBody>
          <a:bodyPr lIns="146304" tIns="91440" rIns="146304" bIns="91440">
            <a:noAutofit/>
          </a:bodyPr>
          <a:lstStyle>
            <a:lvl1pPr marL="0" indent="0">
              <a:buFontTx/>
              <a:buNone/>
              <a:defRPr sz="2400">
                <a:solidFill>
                  <a:schemeClr val="bg1"/>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549016" y="3954456"/>
            <a:ext cx="2743200" cy="2560671"/>
          </a:xfrm>
          <a:solidFill>
            <a:schemeClr val="accent5">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5">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5">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5">
              <a:lumMod val="75000"/>
            </a:schemeClr>
          </a:solidFill>
        </p:spPr>
        <p:txBody>
          <a:bodyPr lIns="182880" tIns="146304" bIns="146304">
            <a:noAutofit/>
          </a:bodyPr>
          <a:lstStyle>
            <a:lvl1pPr marL="0" indent="0">
              <a:lnSpc>
                <a:spcPts val="1440"/>
              </a:lnSpc>
              <a:spcBef>
                <a:spcPts val="300"/>
              </a:spcBef>
              <a:spcAft>
                <a:spcPts val="600"/>
              </a:spcAft>
              <a:buFontTx/>
              <a:buNone/>
              <a:defRPr sz="1199" b="0">
                <a:solidFill>
                  <a:schemeClr val="bg1"/>
                </a:solidFill>
                <a:latin typeface="+mn-lt"/>
                <a:cs typeface="Segoe UI" panose="020B0502040204020203" pitchFamily="34" charset="0"/>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274639" y="6711696"/>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44"/>
          </p:nvPr>
        </p:nvSpPr>
        <p:spPr>
          <a:xfrm>
            <a:off x="11595101" y="6711696"/>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3458696707"/>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0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556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9717" y="0"/>
            <a:ext cx="6108095"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2"/>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3" y="6554129"/>
            <a:ext cx="2604878" cy="224114"/>
          </a:xfrm>
          <a:prstGeom prst="rect">
            <a:avLst/>
          </a:prstGeom>
          <a:noFill/>
        </p:spPr>
        <p:txBody>
          <a:bodyPr wrap="none" lIns="0" tIns="0" rIns="0" bIns="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430" b="0" i="0" u="none" strike="noStrike" kern="1200" cap="none" spc="0" normalizeH="0" baseline="0" noProof="0">
                <a:ln>
                  <a:noFill/>
                </a:ln>
                <a:solidFill>
                  <a:srgbClr val="FFFFFF"/>
                </a:solidFill>
                <a:effectLst/>
                <a:uLnTx/>
                <a:uFillTx/>
                <a:latin typeface="Segoe UI Light"/>
                <a:ea typeface="+mn-ea"/>
                <a:cs typeface="+mn-cs"/>
              </a:rPr>
              <a:t>모든 업무를 클라우드에서 처리.</a:t>
            </a:r>
          </a:p>
        </p:txBody>
      </p:sp>
      <p:sp>
        <p:nvSpPr>
          <p:cNvPr id="2" name="Title 1"/>
          <p:cNvSpPr>
            <a:spLocks noGrp="1"/>
          </p:cNvSpPr>
          <p:nvPr>
            <p:ph type="ctrTitle"/>
          </p:nvPr>
        </p:nvSpPr>
        <p:spPr>
          <a:xfrm>
            <a:off x="613798"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13797"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smtClean="0"/>
              <a:t>Click icon to add picture</a:t>
            </a:r>
            <a:endParaRPr lang="en-US" noProof="0"/>
          </a:p>
        </p:txBody>
      </p:sp>
      <p:sp>
        <p:nvSpPr>
          <p:cNvPr id="10" name="Footer Placeholder 2"/>
          <p:cNvSpPr>
            <a:spLocks noGrp="1"/>
          </p:cNvSpPr>
          <p:nvPr>
            <p:ph type="ftr" sz="quarter" idx="43"/>
          </p:nvPr>
        </p:nvSpPr>
        <p:spPr>
          <a:xfrm>
            <a:off x="274639" y="6565392"/>
            <a:ext cx="3937000" cy="137160"/>
          </a:xfrm>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11" name="Slide Number Placeholder 3"/>
          <p:cNvSpPr>
            <a:spLocks noGrp="1"/>
          </p:cNvSpPr>
          <p:nvPr>
            <p:ph type="sldNum" sz="quarter" idx="44"/>
          </p:nvPr>
        </p:nvSpPr>
        <p:spPr>
          <a:xfrm>
            <a:off x="11595101" y="6565392"/>
            <a:ext cx="566737" cy="137160"/>
          </a:xfrm>
        </p:spPr>
        <p:txBody>
          <a:bodyPr/>
          <a:lstStyle>
            <a:lvl1pPr>
              <a:defRPr>
                <a:solidFill>
                  <a:srgbClr val="505050"/>
                </a:solidFill>
              </a:defRPr>
            </a:lvl1pPr>
          </a:lstStyle>
          <a:p>
            <a:pPr defTabSz="932563"/>
            <a:fld id="{27258FFF-F925-446B-8502-81C933981705}" type="slidenum">
              <a:rPr lang="en-US" altLang="ko-KR" smtClean="0"/>
              <a:pPr defTabSz="932563"/>
              <a:t>‹#›</a:t>
            </a:fld>
            <a:endParaRPr lang="ko-KR" altLang="en-US"/>
          </a:p>
        </p:txBody>
      </p:sp>
    </p:spTree>
    <p:extLst>
      <p:ext uri="{BB962C8B-B14F-4D97-AF65-F5344CB8AC3E}">
        <p14:creationId xmlns:p14="http://schemas.microsoft.com/office/powerpoint/2010/main" val="1037726705"/>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659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bwMode="white">
          <a:xfrm>
            <a:off x="6328381" y="0"/>
            <a:ext cx="6108094"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23" rIns="46623" anchor="ctr"/>
          <a:lstStyle/>
          <a:p>
            <a:pPr marL="0" marR="0" lvl="0" indent="0" algn="ctr" defTabSz="93211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951896" y="1969156"/>
            <a:ext cx="5080868" cy="627807"/>
          </a:xfrm>
        </p:spPr>
        <p:txBody>
          <a:bodyPr/>
          <a:lstStyle>
            <a:lvl1pPr>
              <a:defRPr sz="408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951896" y="2726800"/>
            <a:ext cx="5126882" cy="2238631"/>
          </a:xfrm>
        </p:spPr>
        <p:txBody>
          <a:bodyPr>
            <a:noAutofit/>
          </a:bodyPr>
          <a:lstStyle>
            <a:lvl1pPr marL="0" indent="0" algn="l" defTabSz="466209" rtl="0" eaLnBrk="1" latinLnBrk="0" hangingPunct="1">
              <a:spcBef>
                <a:spcPct val="0"/>
              </a:spcBef>
              <a:buNone/>
              <a:defRPr lang="en-US" sz="2040" b="0" i="0" kern="1200" baseline="0" dirty="0">
                <a:solidFill>
                  <a:schemeClr val="bg1"/>
                </a:solidFill>
                <a:latin typeface="Segoe UI Light"/>
                <a:ea typeface="+mj-ea"/>
                <a:cs typeface="Segoe UI Light"/>
              </a:defRPr>
            </a:lvl1pPr>
            <a:lvl2pPr marL="466209" indent="0" algn="ctr">
              <a:buNone/>
              <a:defRPr>
                <a:solidFill>
                  <a:schemeClr val="tx1">
                    <a:tint val="75000"/>
                  </a:schemeClr>
                </a:solidFill>
              </a:defRPr>
            </a:lvl2pPr>
            <a:lvl3pPr marL="932418" indent="0" algn="ctr">
              <a:buNone/>
              <a:defRPr>
                <a:solidFill>
                  <a:schemeClr val="tx1">
                    <a:tint val="75000"/>
                  </a:schemeClr>
                </a:solidFill>
              </a:defRPr>
            </a:lvl3pPr>
            <a:lvl4pPr marL="1398627" indent="0" algn="ctr">
              <a:buNone/>
              <a:defRPr>
                <a:solidFill>
                  <a:schemeClr val="tx1">
                    <a:tint val="75000"/>
                  </a:schemeClr>
                </a:solidFill>
              </a:defRPr>
            </a:lvl4pPr>
            <a:lvl5pPr marL="1864835" indent="0" algn="ctr">
              <a:buNone/>
              <a:defRPr>
                <a:solidFill>
                  <a:schemeClr val="tx1">
                    <a:tint val="75000"/>
                  </a:schemeClr>
                </a:solidFill>
              </a:defRPr>
            </a:lvl5pPr>
            <a:lvl6pPr marL="2331044" indent="0" algn="ctr">
              <a:buNone/>
              <a:defRPr>
                <a:solidFill>
                  <a:schemeClr val="tx1">
                    <a:tint val="75000"/>
                  </a:schemeClr>
                </a:solidFill>
              </a:defRPr>
            </a:lvl6pPr>
            <a:lvl7pPr marL="2797253" indent="0" algn="ctr">
              <a:buNone/>
              <a:defRPr>
                <a:solidFill>
                  <a:schemeClr val="tx1">
                    <a:tint val="75000"/>
                  </a:schemeClr>
                </a:solidFill>
              </a:defRPr>
            </a:lvl7pPr>
            <a:lvl8pPr marL="3263461" indent="0" algn="ctr">
              <a:buNone/>
              <a:defRPr>
                <a:solidFill>
                  <a:schemeClr val="tx1">
                    <a:tint val="75000"/>
                  </a:schemeClr>
                </a:solidFill>
              </a:defRPr>
            </a:lvl8pPr>
            <a:lvl9pPr marL="3729669" indent="0" algn="ctr">
              <a:buNone/>
              <a:defRPr>
                <a:solidFill>
                  <a:schemeClr val="tx1">
                    <a:tint val="75000"/>
                  </a:schemeClr>
                </a:solidFill>
              </a:defRPr>
            </a:lvl9pPr>
          </a:lstStyle>
          <a:p>
            <a:r>
              <a:rPr lang="en-US" smtClean="0"/>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smtClean="0"/>
              <a:t>Click icon to add picture</a:t>
            </a:r>
            <a:endParaRPr lang="en-US" noProof="0"/>
          </a:p>
        </p:txBody>
      </p:sp>
      <p:sp>
        <p:nvSpPr>
          <p:cNvPr id="8" name="Footer Placeholder 2"/>
          <p:cNvSpPr>
            <a:spLocks noGrp="1"/>
          </p:cNvSpPr>
          <p:nvPr>
            <p:ph type="ftr" sz="quarter" idx="43"/>
          </p:nvPr>
        </p:nvSpPr>
        <p:spPr>
          <a:xfrm>
            <a:off x="274639" y="6565392"/>
            <a:ext cx="3937000" cy="137160"/>
          </a:xfrm>
        </p:spPr>
        <p:txBody>
          <a:bodyPr/>
          <a:lstStyle>
            <a:lvl1pPr>
              <a:defRPr>
                <a:solidFill>
                  <a:srgbClr val="505050"/>
                </a:solidFill>
              </a:defRPr>
            </a:lvl1pPr>
          </a:lstStyle>
          <a:p>
            <a:r>
              <a:rPr lang="en-US" smtClean="0"/>
              <a:t>Microsoft Confidential</a:t>
            </a:r>
            <a:endParaRPr lang="en-US"/>
          </a:p>
        </p:txBody>
      </p:sp>
      <p:sp>
        <p:nvSpPr>
          <p:cNvPr id="9" name="Slide Number Placeholder 3"/>
          <p:cNvSpPr>
            <a:spLocks noGrp="1"/>
          </p:cNvSpPr>
          <p:nvPr>
            <p:ph type="sldNum" sz="quarter" idx="44"/>
          </p:nvPr>
        </p:nvSpPr>
        <p:spPr>
          <a:xfrm>
            <a:off x="11595101" y="6565392"/>
            <a:ext cx="566737" cy="137160"/>
          </a:xfrm>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361310472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44pt Title/26pt Bullet Text">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761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8" name="Text Placeholder 7"/>
          <p:cNvSpPr>
            <a:spLocks noGrp="1"/>
          </p:cNvSpPr>
          <p:nvPr>
            <p:ph type="body" sz="quarter" idx="13" hasCustomPrompt="1"/>
          </p:nvPr>
        </p:nvSpPr>
        <p:spPr>
          <a:xfrm>
            <a:off x="603504" y="1545465"/>
            <a:ext cx="11226196" cy="4663068"/>
          </a:xfrm>
        </p:spPr>
        <p:txBody>
          <a:bodyPr lIns="0" tIns="0"/>
          <a:lstStyle>
            <a:lvl1pPr marL="233318" indent="-233318">
              <a:spcBef>
                <a:spcPts val="1199"/>
              </a:spcBef>
              <a:defRPr sz="2600">
                <a:solidFill>
                  <a:schemeClr val="bg1"/>
                </a:solidFill>
                <a:latin typeface="+mn-lt"/>
              </a:defRPr>
            </a:lvl1pPr>
            <a:lvl2pPr marL="690430" indent="-233318">
              <a:spcBef>
                <a:spcPts val="1199"/>
              </a:spcBef>
              <a:buSzPct val="100000"/>
              <a:buFont typeface="Segoe UI" pitchFamily="34" charset="0"/>
              <a:buChar char="‐"/>
              <a:defRPr>
                <a:solidFill>
                  <a:schemeClr val="bg1"/>
                </a:solidFill>
              </a:defRPr>
            </a:lvl2pPr>
            <a:lvl3pPr marL="1147543" indent="-233318">
              <a:spcBef>
                <a:spcPts val="1199"/>
              </a:spcBef>
              <a:buFont typeface="Wingdings" pitchFamily="2" charset="2"/>
              <a:buChar char="§"/>
              <a:defRPr>
                <a:solidFill>
                  <a:schemeClr val="bg1"/>
                </a:solidFill>
              </a:defRPr>
            </a:lvl3pPr>
            <a:lvl4pPr marL="1599893" indent="-342834">
              <a:spcBef>
                <a:spcPts val="1199"/>
              </a:spcBef>
              <a:buFont typeface="+mj-lt"/>
              <a:buAutoNum type="arabicPeriod"/>
              <a:defRPr>
                <a:solidFill>
                  <a:schemeClr val="bg1"/>
                </a:solidFill>
              </a:defRPr>
            </a:lvl4pPr>
            <a:lvl5pPr marL="1945901" indent="-342834">
              <a:spcBef>
                <a:spcPts val="1199"/>
              </a:spcBef>
              <a:buFont typeface="+mj-lt"/>
              <a:buAutoNum type="alphaLcParenR"/>
              <a:defRPr>
                <a:solidFill>
                  <a:schemeClr val="bg1"/>
                </a:solidFill>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br>
              <a:rPr lang="en-US" dirty="0" smtClean="0"/>
            </a:br>
            <a:r>
              <a:rPr lang="en-US" dirty="0" err="1" smtClean="0"/>
              <a:t>elit</a:t>
            </a:r>
            <a:r>
              <a:rPr lang="en-US" dirty="0" smtClean="0"/>
              <a:t>. </a:t>
            </a:r>
            <a:r>
              <a:rPr lang="en-US" dirty="0" err="1" smtClean="0"/>
              <a:t>Nunc</a:t>
            </a:r>
            <a:r>
              <a:rPr lang="en-US" dirty="0" smtClean="0"/>
              <a:t> et </a:t>
            </a:r>
            <a:r>
              <a:rPr lang="en-US" dirty="0" err="1" smtClean="0"/>
              <a:t>sagittis</a:t>
            </a:r>
            <a:r>
              <a:rPr lang="en-US" dirty="0" smtClean="0"/>
              <a:t> ligula</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2638679"/>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44pt Title Only">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864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bg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2757666022"/>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Categories">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966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Placeholder 4"/>
          <p:cNvSpPr>
            <a:spLocks noGrp="1"/>
          </p:cNvSpPr>
          <p:nvPr>
            <p:ph type="body" sz="quarter" idx="10"/>
          </p:nvPr>
        </p:nvSpPr>
        <p:spPr>
          <a:xfrm>
            <a:off x="274638" y="2674311"/>
            <a:ext cx="8229574" cy="523202"/>
          </a:xfrm>
          <a:solidFill>
            <a:schemeClr val="accent6"/>
          </a:solidFill>
        </p:spPr>
        <p:txBody>
          <a:bodyPr lIns="182880"/>
          <a:lstStyle>
            <a:lvl1pPr marL="0" indent="0">
              <a:buFontTx/>
              <a:buNone/>
              <a:defRPr sz="2400">
                <a:solidFill>
                  <a:schemeClr val="bg1"/>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a:solidFill>
            <a:schemeClr val="accent6"/>
          </a:solidFill>
        </p:spPr>
        <p:txBody>
          <a:bodyPr lIns="146304" tIns="109728" rIns="146304" bIns="109728" anchor="t" anchorCtr="0"/>
          <a:lstStyle>
            <a:lvl1pPr marL="0" indent="0">
              <a:lnSpc>
                <a:spcPts val="3599"/>
              </a:lnSpc>
              <a:buFontTx/>
              <a:buNone/>
              <a:defRPr sz="3599">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a:solidFill>
            <a:schemeClr val="accent6"/>
          </a:solidFill>
        </p:spPr>
        <p:txBody>
          <a:bodyPr/>
          <a:lstStyle>
            <a:lvl1pPr>
              <a:defRPr>
                <a:solidFill>
                  <a:schemeClr val="bg1"/>
                </a:solidFill>
              </a:defRPr>
            </a:lvl1pPr>
          </a:lstStyle>
          <a:p>
            <a:r>
              <a:rPr lang="en-US" smtClean="0">
                <a:solidFill>
                  <a:srgbClr val="FFFFFF"/>
                </a:solidFill>
              </a:rPr>
              <a:t>Microsoft Confidential</a:t>
            </a:r>
            <a:endParaRPr lang="en-US">
              <a:solidFill>
                <a:srgbClr val="FFFFFF"/>
              </a:solidFill>
            </a:endParaRPr>
          </a:p>
        </p:txBody>
      </p:sp>
      <p:sp>
        <p:nvSpPr>
          <p:cNvPr id="5" name="Slide Number Placeholder 4"/>
          <p:cNvSpPr>
            <a:spLocks noGrp="1"/>
          </p:cNvSpPr>
          <p:nvPr>
            <p:ph type="sldNum" sz="quarter" idx="24"/>
          </p:nvPr>
        </p:nvSpPr>
        <p:spPr>
          <a:solidFill>
            <a:schemeClr val="accent6"/>
          </a:solidFill>
        </p:spPr>
        <p:txBody>
          <a:bodyPr/>
          <a:lstStyle>
            <a:lvl1pPr>
              <a:defRPr>
                <a:solidFill>
                  <a:schemeClr val="bg1"/>
                </a:solidFill>
              </a:defRPr>
            </a:lvl1pPr>
          </a:lstStyle>
          <a:p>
            <a:pPr defTabSz="932563"/>
            <a:fld id="{27258FFF-F925-446B-8502-81C933981705}" type="slidenum">
              <a:rPr lang="en-US" altLang="ko-KR" smtClean="0">
                <a:solidFill>
                  <a:srgbClr val="FFFFFF"/>
                </a:solidFill>
              </a:rPr>
              <a:pPr defTabSz="932563"/>
              <a:t>‹#›</a:t>
            </a:fld>
            <a:endParaRPr lang="ko-KR" altLang="en-US">
              <a:solidFill>
                <a:srgbClr val="FFFFFF"/>
              </a:solidFill>
            </a:endParaRPr>
          </a:p>
        </p:txBody>
      </p:sp>
    </p:spTree>
    <p:extLst>
      <p:ext uri="{BB962C8B-B14F-4D97-AF65-F5344CB8AC3E}">
        <p14:creationId xmlns:p14="http://schemas.microsoft.com/office/powerpoint/2010/main" val="29371626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47" Type="http://schemas.openxmlformats.org/officeDocument/2006/relationships/slideLayout" Target="../slideLayouts/slideLayout88.xml"/><Relationship Id="rId50" Type="http://schemas.openxmlformats.org/officeDocument/2006/relationships/slideLayout" Target="../slideLayouts/slideLayout91.xml"/><Relationship Id="rId55" Type="http://schemas.openxmlformats.org/officeDocument/2006/relationships/slideLayout" Target="../slideLayouts/slideLayout96.xml"/><Relationship Id="rId63" Type="http://schemas.openxmlformats.org/officeDocument/2006/relationships/slideLayout" Target="../slideLayouts/slideLayout104.xml"/><Relationship Id="rId68" Type="http://schemas.openxmlformats.org/officeDocument/2006/relationships/tags" Target="../tags/tag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slideLayout" Target="../slideLayouts/slideLayout86.xml"/><Relationship Id="rId53" Type="http://schemas.openxmlformats.org/officeDocument/2006/relationships/slideLayout" Target="../slideLayouts/slideLayout94.xml"/><Relationship Id="rId58" Type="http://schemas.openxmlformats.org/officeDocument/2006/relationships/slideLayout" Target="../slideLayouts/slideLayout99.xml"/><Relationship Id="rId66" Type="http://schemas.openxmlformats.org/officeDocument/2006/relationships/theme" Target="../theme/theme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49" Type="http://schemas.openxmlformats.org/officeDocument/2006/relationships/slideLayout" Target="../slideLayouts/slideLayout90.xml"/><Relationship Id="rId57" Type="http://schemas.openxmlformats.org/officeDocument/2006/relationships/slideLayout" Target="../slideLayouts/slideLayout98.xml"/><Relationship Id="rId61" Type="http://schemas.openxmlformats.org/officeDocument/2006/relationships/slideLayout" Target="../slideLayouts/slideLayout10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52" Type="http://schemas.openxmlformats.org/officeDocument/2006/relationships/slideLayout" Target="../slideLayouts/slideLayout93.xml"/><Relationship Id="rId60" Type="http://schemas.openxmlformats.org/officeDocument/2006/relationships/slideLayout" Target="../slideLayouts/slideLayout101.xml"/><Relationship Id="rId65" Type="http://schemas.openxmlformats.org/officeDocument/2006/relationships/slideLayout" Target="../slideLayouts/slideLayout106.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48" Type="http://schemas.openxmlformats.org/officeDocument/2006/relationships/slideLayout" Target="../slideLayouts/slideLayout89.xml"/><Relationship Id="rId56" Type="http://schemas.openxmlformats.org/officeDocument/2006/relationships/slideLayout" Target="../slideLayouts/slideLayout97.xml"/><Relationship Id="rId64" Type="http://schemas.openxmlformats.org/officeDocument/2006/relationships/slideLayout" Target="../slideLayouts/slideLayout105.xml"/><Relationship Id="rId69" Type="http://schemas.openxmlformats.org/officeDocument/2006/relationships/oleObject" Target="../embeddings/oleObject3.bin"/><Relationship Id="rId8" Type="http://schemas.openxmlformats.org/officeDocument/2006/relationships/slideLayout" Target="../slideLayouts/slideLayout49.xml"/><Relationship Id="rId51" Type="http://schemas.openxmlformats.org/officeDocument/2006/relationships/slideLayout" Target="../slideLayouts/slideLayout92.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slideLayout" Target="../slideLayouts/slideLayout87.xml"/><Relationship Id="rId59" Type="http://schemas.openxmlformats.org/officeDocument/2006/relationships/slideLayout" Target="../slideLayouts/slideLayout100.xml"/><Relationship Id="rId67" Type="http://schemas.openxmlformats.org/officeDocument/2006/relationships/vmlDrawing" Target="../drawings/vmlDrawing3.vml"/><Relationship Id="rId20" Type="http://schemas.openxmlformats.org/officeDocument/2006/relationships/slideLayout" Target="../slideLayouts/slideLayout61.xml"/><Relationship Id="rId41" Type="http://schemas.openxmlformats.org/officeDocument/2006/relationships/slideLayout" Target="../slideLayouts/slideLayout82.xml"/><Relationship Id="rId54" Type="http://schemas.openxmlformats.org/officeDocument/2006/relationships/slideLayout" Target="../slideLayouts/slideLayout95.xml"/><Relationship Id="rId62" Type="http://schemas.openxmlformats.org/officeDocument/2006/relationships/slideLayout" Target="../slideLayouts/slideLayout103.xml"/><Relationship Id="rId70"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theme" Target="../theme/theme3.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5" Type="http://schemas.openxmlformats.org/officeDocument/2006/relationships/slideLayout" Target="../slideLayouts/slideLayout142.xml"/><Relationship Id="rId4" Type="http://schemas.openxmlformats.org/officeDocument/2006/relationships/slideLayout" Target="../slideLayouts/slideLayout14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182880" tIns="13716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1824" y="1632057"/>
            <a:ext cx="11192828" cy="4616063"/>
          </a:xfrm>
          <a:prstGeom prst="rect">
            <a:avLst/>
          </a:prstGeom>
        </p:spPr>
        <p:txBody>
          <a:bodyPr vert="horz" lIns="182880" tIns="13716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9223719" y="6482890"/>
            <a:ext cx="2901844" cy="372394"/>
          </a:xfrm>
          <a:prstGeom prst="rect">
            <a:avLst/>
          </a:prstGeom>
        </p:spPr>
        <p:txBody>
          <a:bodyPr vert="horz" lIns="91440" tIns="45720" rIns="91440" bIns="45720" rtlCol="0" anchor="b"/>
          <a:lstStyle>
            <a:lvl1pPr algn="r">
              <a:defRPr sz="1088" kern="800">
                <a:solidFill>
                  <a:schemeClr val="tx1">
                    <a:tint val="75000"/>
                  </a:schemeClr>
                </a:solidFill>
                <a:latin typeface="+mn-lt"/>
                <a:cs typeface="Segoe UI Light"/>
              </a:defRPr>
            </a:lvl1pPr>
          </a:lstStyle>
          <a:p>
            <a:pPr defTabSz="621716"/>
            <a:fld id="{74A398B2-5A34-1A4A-811E-F4027282568C}" type="slidenum">
              <a:rPr lang="en-US" smtClean="0">
                <a:solidFill>
                  <a:srgbClr val="FFFFFF">
                    <a:tint val="75000"/>
                  </a:srgbClr>
                </a:solidFill>
              </a:rPr>
              <a:pPr defTabSz="621716"/>
              <a:t>‹#›</a:t>
            </a:fld>
            <a:endParaRPr lang="en-US">
              <a:solidFill>
                <a:srgbClr val="FFFFFF">
                  <a:tint val="75000"/>
                </a:srgbClr>
              </a:solidFill>
            </a:endParaRPr>
          </a:p>
        </p:txBody>
      </p:sp>
    </p:spTree>
    <p:extLst>
      <p:ext uri="{BB962C8B-B14F-4D97-AF65-F5344CB8AC3E}">
        <p14:creationId xmlns:p14="http://schemas.microsoft.com/office/powerpoint/2010/main" val="1096420082"/>
      </p:ext>
    </p:extLst>
  </p:cSld>
  <p:clrMap bg1="dk1" tx1="lt1" bg2="dk2" tx2="lt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 id="2147484296" r:id="rId12"/>
    <p:sldLayoutId id="2147484297" r:id="rId13"/>
    <p:sldLayoutId id="2147484298" r:id="rId14"/>
    <p:sldLayoutId id="2147484299" r:id="rId15"/>
    <p:sldLayoutId id="2147484300" r:id="rId16"/>
    <p:sldLayoutId id="2147484301" r:id="rId17"/>
    <p:sldLayoutId id="2147484302" r:id="rId18"/>
    <p:sldLayoutId id="2147484303" r:id="rId19"/>
    <p:sldLayoutId id="2147484304" r:id="rId20"/>
    <p:sldLayoutId id="2147484305" r:id="rId21"/>
    <p:sldLayoutId id="2147484306" r:id="rId22"/>
    <p:sldLayoutId id="2147484307" r:id="rId23"/>
    <p:sldLayoutId id="2147484308" r:id="rId24"/>
    <p:sldLayoutId id="2147484309" r:id="rId25"/>
    <p:sldLayoutId id="2147484310" r:id="rId26"/>
    <p:sldLayoutId id="2147484311" r:id="rId27"/>
    <p:sldLayoutId id="2147484312" r:id="rId28"/>
    <p:sldLayoutId id="2147484313" r:id="rId29"/>
    <p:sldLayoutId id="2147484314" r:id="rId30"/>
    <p:sldLayoutId id="2147484315" r:id="rId31"/>
    <p:sldLayoutId id="2147484341" r:id="rId32"/>
    <p:sldLayoutId id="2147484342" r:id="rId33"/>
    <p:sldLayoutId id="2147484344" r:id="rId34"/>
    <p:sldLayoutId id="2147484346" r:id="rId35"/>
    <p:sldLayoutId id="2147484347" r:id="rId36"/>
    <p:sldLayoutId id="2147484348" r:id="rId37"/>
    <p:sldLayoutId id="2147484349" r:id="rId38"/>
    <p:sldLayoutId id="2147484350" r:id="rId39"/>
    <p:sldLayoutId id="2147484351" r:id="rId40"/>
    <p:sldLayoutId id="2147484352" r:id="rId41"/>
  </p:sldLayoutIdLst>
  <p:hf hdr="0" ftr="0"/>
  <p:txStyles>
    <p:titleStyle>
      <a:lvl1pPr eaLnBrk="1" hangingPunct="1">
        <a:defRPr sz="2720" kern="800">
          <a:solidFill>
            <a:schemeClr val="tx1"/>
          </a:solidFill>
          <a:latin typeface="+mn-lt"/>
          <a:cs typeface="Segoe UI Light"/>
        </a:defRPr>
      </a:lvl1pPr>
    </p:titleStyle>
    <p:bodyStyle>
      <a:lvl1pPr marL="388572" indent="-388572" eaLnBrk="1" hangingPunct="1">
        <a:lnSpc>
          <a:spcPct val="120000"/>
        </a:lnSpc>
        <a:buFont typeface="Arial" panose="020B0604020202020204" pitchFamily="34" charset="0"/>
        <a:buChar char="•"/>
        <a:defRPr sz="1904" kern="800">
          <a:solidFill>
            <a:srgbClr val="FFFFFF"/>
          </a:solidFill>
          <a:latin typeface="+mn-lt"/>
          <a:cs typeface="Segoe UI Light"/>
        </a:defRPr>
      </a:lvl1pPr>
      <a:lvl2pPr marL="774986" indent="-388572" eaLnBrk="1" hangingPunct="1">
        <a:lnSpc>
          <a:spcPct val="120000"/>
        </a:lnSpc>
        <a:buFont typeface="Arial" panose="020B0604020202020204" pitchFamily="34" charset="0"/>
        <a:buChar char="•"/>
        <a:defRPr sz="1904" kern="800">
          <a:solidFill>
            <a:srgbClr val="FFFFFF"/>
          </a:solidFill>
          <a:latin typeface="+mn-lt"/>
          <a:cs typeface="Segoe UI Light"/>
        </a:defRPr>
      </a:lvl2pPr>
      <a:lvl3pPr marL="1167876" indent="-388572" eaLnBrk="1" hangingPunct="1">
        <a:lnSpc>
          <a:spcPct val="120000"/>
        </a:lnSpc>
        <a:buFont typeface="Arial" panose="020B0604020202020204" pitchFamily="34" charset="0"/>
        <a:buChar char="•"/>
        <a:defRPr sz="1904" kern="800">
          <a:solidFill>
            <a:srgbClr val="FFFFFF"/>
          </a:solidFill>
          <a:latin typeface="+mn-lt"/>
          <a:cs typeface="Segoe UI Light"/>
        </a:defRPr>
      </a:lvl3pPr>
      <a:lvl4pPr marL="1552131" indent="-388572" eaLnBrk="1" hangingPunct="1">
        <a:lnSpc>
          <a:spcPct val="120000"/>
        </a:lnSpc>
        <a:buFont typeface="Arial" panose="020B0604020202020204" pitchFamily="34" charset="0"/>
        <a:buChar char="•"/>
        <a:defRPr sz="1904" kern="800">
          <a:solidFill>
            <a:srgbClr val="FFFFFF"/>
          </a:solidFill>
          <a:latin typeface="+mn-lt"/>
          <a:cs typeface="Segoe UI Light"/>
        </a:defRPr>
      </a:lvl4pPr>
      <a:lvl5pPr marL="1945021" indent="-388572" eaLnBrk="1" hangingPunct="1">
        <a:lnSpc>
          <a:spcPct val="120000"/>
        </a:lnSpc>
        <a:buFont typeface="Arial" panose="020B0604020202020204" pitchFamily="34" charset="0"/>
        <a:buChar char="•"/>
        <a:defRPr sz="1904" kern="800">
          <a:solidFill>
            <a:srgbClr val="FFFFFF"/>
          </a:solidFill>
          <a:latin typeface="+mn-lt"/>
          <a:cs typeface="Segoe UI Light"/>
        </a:defRPr>
      </a:lvl5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68"/>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72" name="think-cell Slide" r:id="rId69" imgW="360" imgH="360" progId="">
                  <p:embed/>
                </p:oleObj>
              </mc:Choice>
              <mc:Fallback>
                <p:oleObj name="think-cell Slide" r:id="rId69" imgW="360" imgH="360" progId="">
                  <p:embed/>
                  <p:pic>
                    <p:nvPicPr>
                      <p:cNvPr id="0" name=""/>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85217" y="295275"/>
            <a:ext cx="11271191" cy="917575"/>
          </a:xfrm>
          <a:prstGeom prst="rect">
            <a:avLst/>
          </a:prstGeom>
        </p:spPr>
        <p:txBody>
          <a:bodyPr vert="horz" wrap="square" lIns="0"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603504" y="1212851"/>
            <a:ext cx="11268948" cy="2092881"/>
          </a:xfrm>
          <a:prstGeom prst="rect">
            <a:avLst/>
          </a:prstGeom>
        </p:spPr>
        <p:txBody>
          <a:bodyPr vert="horz" wrap="square" lIns="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274639"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tx2"/>
                </a:solidFill>
                <a:latin typeface="+mn-lt"/>
                <a:ea typeface="+mn-ea"/>
                <a:cs typeface="+mn-cs"/>
              </a:defRPr>
            </a:lvl1pPr>
          </a:lstStyle>
          <a:p>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defTabSz="932563"/>
            <a:fld id="{27258FFF-F925-446B-8502-81C933981705}" type="slidenum">
              <a:rPr lang="en-US" altLang="ko-KR" smtClean="0">
                <a:solidFill>
                  <a:srgbClr val="505050"/>
                </a:solidFill>
              </a:rPr>
              <a:pPr defTabSz="932563"/>
              <a:t>‹#›</a:t>
            </a:fld>
            <a:endParaRPr lang="ko-KR" altLang="en-US">
              <a:solidFill>
                <a:srgbClr val="505050"/>
              </a:solidFill>
            </a:endParaRPr>
          </a:p>
        </p:txBody>
      </p:sp>
    </p:spTree>
    <p:extLst>
      <p:ext uri="{BB962C8B-B14F-4D97-AF65-F5344CB8AC3E}">
        <p14:creationId xmlns:p14="http://schemas.microsoft.com/office/powerpoint/2010/main" val="3045835348"/>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 id="2147484372" r:id="rId19"/>
    <p:sldLayoutId id="2147484373" r:id="rId20"/>
    <p:sldLayoutId id="2147484374" r:id="rId21"/>
    <p:sldLayoutId id="2147484375" r:id="rId22"/>
    <p:sldLayoutId id="2147484376" r:id="rId23"/>
    <p:sldLayoutId id="2147484377" r:id="rId24"/>
    <p:sldLayoutId id="2147484378" r:id="rId25"/>
    <p:sldLayoutId id="2147484379" r:id="rId26"/>
    <p:sldLayoutId id="2147484380" r:id="rId27"/>
    <p:sldLayoutId id="2147484381" r:id="rId28"/>
    <p:sldLayoutId id="2147484382" r:id="rId29"/>
    <p:sldLayoutId id="2147484383" r:id="rId30"/>
    <p:sldLayoutId id="2147484384" r:id="rId31"/>
    <p:sldLayoutId id="2147484385" r:id="rId32"/>
    <p:sldLayoutId id="2147484386" r:id="rId33"/>
    <p:sldLayoutId id="2147484387" r:id="rId34"/>
    <p:sldLayoutId id="2147484388" r:id="rId35"/>
    <p:sldLayoutId id="2147484389" r:id="rId36"/>
    <p:sldLayoutId id="2147484390" r:id="rId37"/>
    <p:sldLayoutId id="2147484391" r:id="rId38"/>
    <p:sldLayoutId id="2147484392" r:id="rId39"/>
    <p:sldLayoutId id="2147484393" r:id="rId40"/>
    <p:sldLayoutId id="2147484394" r:id="rId41"/>
    <p:sldLayoutId id="2147484395" r:id="rId42"/>
    <p:sldLayoutId id="2147484396" r:id="rId43"/>
    <p:sldLayoutId id="2147484397" r:id="rId44"/>
    <p:sldLayoutId id="2147484398" r:id="rId45"/>
    <p:sldLayoutId id="2147484399" r:id="rId46"/>
    <p:sldLayoutId id="2147484400" r:id="rId47"/>
    <p:sldLayoutId id="2147484401" r:id="rId48"/>
    <p:sldLayoutId id="2147484402" r:id="rId49"/>
    <p:sldLayoutId id="2147484403" r:id="rId50"/>
    <p:sldLayoutId id="2147484404" r:id="rId51"/>
    <p:sldLayoutId id="2147484405" r:id="rId52"/>
    <p:sldLayoutId id="2147484406" r:id="rId53"/>
    <p:sldLayoutId id="2147484407" r:id="rId54"/>
    <p:sldLayoutId id="2147484408" r:id="rId55"/>
    <p:sldLayoutId id="2147484409" r:id="rId56"/>
    <p:sldLayoutId id="2147484410" r:id="rId57"/>
    <p:sldLayoutId id="2147484411" r:id="rId58"/>
    <p:sldLayoutId id="2147484412" r:id="rId59"/>
    <p:sldLayoutId id="2147484413" r:id="rId60"/>
    <p:sldLayoutId id="2147484414" r:id="rId61"/>
    <p:sldLayoutId id="2147484415" r:id="rId62"/>
    <p:sldLayoutId id="2147484416" r:id="rId63"/>
    <p:sldLayoutId id="2147484417" r:id="rId64"/>
    <p:sldLayoutId id="2147484418" r:id="rId65"/>
  </p:sldLayoutIdLst>
  <p:transition spd="med">
    <p:fade/>
  </p:transition>
  <p:hf hdr="0" ftr="0" dt="0"/>
  <p:txStyles>
    <p:titleStyle>
      <a:lvl1pPr algn="l" defTabSz="932563" rtl="0" eaLnBrk="1" latinLnBrk="0" hangingPunct="1">
        <a:lnSpc>
          <a:spcPct val="90000"/>
        </a:lnSpc>
        <a:spcBef>
          <a:spcPct val="0"/>
        </a:spcBef>
        <a:buNone/>
        <a:defRPr lang="en-US" sz="5399" b="0" kern="1200" cap="none" spc="-102" baseline="0" dirty="0" smtClean="0">
          <a:ln w="3175">
            <a:noFill/>
          </a:ln>
          <a:solidFill>
            <a:schemeClr val="tx2"/>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2"/>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182880" tIns="13716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1824" y="1632057"/>
            <a:ext cx="11192828" cy="4616063"/>
          </a:xfrm>
          <a:prstGeom prst="rect">
            <a:avLst/>
          </a:prstGeom>
        </p:spPr>
        <p:txBody>
          <a:bodyPr vert="horz" lIns="182880" tIns="13716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9223719" y="6482890"/>
            <a:ext cx="2901844" cy="372394"/>
          </a:xfrm>
          <a:prstGeom prst="rect">
            <a:avLst/>
          </a:prstGeom>
        </p:spPr>
        <p:txBody>
          <a:bodyPr vert="horz" lIns="91440" tIns="45720" rIns="91440" bIns="45720" rtlCol="0" anchor="b"/>
          <a:lstStyle>
            <a:lvl1pPr algn="r">
              <a:defRPr sz="1088" kern="800">
                <a:solidFill>
                  <a:schemeClr val="tx1">
                    <a:tint val="75000"/>
                  </a:schemeClr>
                </a:solidFill>
                <a:latin typeface="+mn-lt"/>
                <a:cs typeface="Segoe UI Light"/>
              </a:defRPr>
            </a:lvl1pPr>
          </a:lstStyle>
          <a:p>
            <a:pPr defTabSz="621716"/>
            <a:fld id="{74A398B2-5A34-1A4A-811E-F4027282568C}" type="slidenum">
              <a:rPr lang="en-US" smtClean="0">
                <a:solidFill>
                  <a:srgbClr val="FFFFFF">
                    <a:tint val="75000"/>
                  </a:srgbClr>
                </a:solidFill>
              </a:rPr>
              <a:pPr defTabSz="621716"/>
              <a:t>‹#›</a:t>
            </a:fld>
            <a:endParaRPr lang="en-US">
              <a:solidFill>
                <a:srgbClr val="FFFFFF">
                  <a:tint val="75000"/>
                </a:srgbClr>
              </a:solidFill>
            </a:endParaRPr>
          </a:p>
        </p:txBody>
      </p:sp>
    </p:spTree>
    <p:extLst>
      <p:ext uri="{BB962C8B-B14F-4D97-AF65-F5344CB8AC3E}">
        <p14:creationId xmlns:p14="http://schemas.microsoft.com/office/powerpoint/2010/main" val="2111364351"/>
      </p:ext>
    </p:extLst>
  </p:cSld>
  <p:clrMap bg1="dk1" tx1="lt1" bg2="dk2" tx2="lt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 id="2147484431" r:id="rId12"/>
    <p:sldLayoutId id="2147484432" r:id="rId13"/>
    <p:sldLayoutId id="2147484433" r:id="rId14"/>
    <p:sldLayoutId id="2147484434" r:id="rId15"/>
    <p:sldLayoutId id="2147484435" r:id="rId16"/>
    <p:sldLayoutId id="2147484436" r:id="rId17"/>
    <p:sldLayoutId id="2147484437" r:id="rId18"/>
    <p:sldLayoutId id="2147484438" r:id="rId19"/>
    <p:sldLayoutId id="2147484439" r:id="rId20"/>
    <p:sldLayoutId id="2147484440" r:id="rId21"/>
    <p:sldLayoutId id="2147484441" r:id="rId22"/>
    <p:sldLayoutId id="2147484442" r:id="rId23"/>
    <p:sldLayoutId id="2147484443" r:id="rId24"/>
    <p:sldLayoutId id="2147484444" r:id="rId25"/>
    <p:sldLayoutId id="2147484445" r:id="rId26"/>
    <p:sldLayoutId id="2147484446" r:id="rId27"/>
    <p:sldLayoutId id="2147484447" r:id="rId28"/>
    <p:sldLayoutId id="2147484448" r:id="rId29"/>
    <p:sldLayoutId id="2147484449" r:id="rId30"/>
    <p:sldLayoutId id="2147484450" r:id="rId31"/>
  </p:sldLayoutIdLst>
  <p:hf hdr="0" ftr="0"/>
  <p:txStyles>
    <p:titleStyle>
      <a:lvl1pPr eaLnBrk="1" hangingPunct="1">
        <a:defRPr sz="2720" kern="800">
          <a:solidFill>
            <a:schemeClr val="tx1"/>
          </a:solidFill>
          <a:latin typeface="+mn-lt"/>
          <a:cs typeface="Segoe UI Light"/>
        </a:defRPr>
      </a:lvl1pPr>
    </p:titleStyle>
    <p:bodyStyle>
      <a:lvl1pPr marL="388572" indent="-388572" eaLnBrk="1" hangingPunct="1">
        <a:lnSpc>
          <a:spcPct val="120000"/>
        </a:lnSpc>
        <a:buFont typeface="Arial" panose="020B0604020202020204" pitchFamily="34" charset="0"/>
        <a:buChar char="•"/>
        <a:defRPr sz="1904" kern="800">
          <a:solidFill>
            <a:srgbClr val="FFFFFF"/>
          </a:solidFill>
          <a:latin typeface="+mn-lt"/>
          <a:cs typeface="Segoe UI Light"/>
        </a:defRPr>
      </a:lvl1pPr>
      <a:lvl2pPr marL="774986" indent="-388572" eaLnBrk="1" hangingPunct="1">
        <a:lnSpc>
          <a:spcPct val="120000"/>
        </a:lnSpc>
        <a:buFont typeface="Arial" panose="020B0604020202020204" pitchFamily="34" charset="0"/>
        <a:buChar char="•"/>
        <a:defRPr sz="1904" kern="800">
          <a:solidFill>
            <a:srgbClr val="FFFFFF"/>
          </a:solidFill>
          <a:latin typeface="+mn-lt"/>
          <a:cs typeface="Segoe UI Light"/>
        </a:defRPr>
      </a:lvl2pPr>
      <a:lvl3pPr marL="1167876" indent="-388572" eaLnBrk="1" hangingPunct="1">
        <a:lnSpc>
          <a:spcPct val="120000"/>
        </a:lnSpc>
        <a:buFont typeface="Arial" panose="020B0604020202020204" pitchFamily="34" charset="0"/>
        <a:buChar char="•"/>
        <a:defRPr sz="1904" kern="800">
          <a:solidFill>
            <a:srgbClr val="FFFFFF"/>
          </a:solidFill>
          <a:latin typeface="+mn-lt"/>
          <a:cs typeface="Segoe UI Light"/>
        </a:defRPr>
      </a:lvl3pPr>
      <a:lvl4pPr marL="1552131" indent="-388572" eaLnBrk="1" hangingPunct="1">
        <a:lnSpc>
          <a:spcPct val="120000"/>
        </a:lnSpc>
        <a:buFont typeface="Arial" panose="020B0604020202020204" pitchFamily="34" charset="0"/>
        <a:buChar char="•"/>
        <a:defRPr sz="1904" kern="800">
          <a:solidFill>
            <a:srgbClr val="FFFFFF"/>
          </a:solidFill>
          <a:latin typeface="+mn-lt"/>
          <a:cs typeface="Segoe UI Light"/>
        </a:defRPr>
      </a:lvl4pPr>
      <a:lvl5pPr marL="1945021" indent="-388572" eaLnBrk="1" hangingPunct="1">
        <a:lnSpc>
          <a:spcPct val="120000"/>
        </a:lnSpc>
        <a:buFont typeface="Arial" panose="020B0604020202020204" pitchFamily="34" charset="0"/>
        <a:buChar char="•"/>
        <a:defRPr sz="1904" kern="800">
          <a:solidFill>
            <a:srgbClr val="FFFFFF"/>
          </a:solidFill>
          <a:latin typeface="+mn-lt"/>
          <a:cs typeface="Segoe UI Light"/>
        </a:defRPr>
      </a:lvl5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1398" y="292082"/>
            <a:ext cx="11378775" cy="683264"/>
          </a:xfrm>
          <a:prstGeom prst="rect">
            <a:avLst/>
          </a:prstGeom>
        </p:spPr>
        <p:txBody>
          <a:bodyPr vert="horz" wrap="square" lIns="146304" tIns="91440" rIns="146304" bIns="9144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1398" y="1211263"/>
            <a:ext cx="11378776" cy="1958485"/>
          </a:xfrm>
          <a:prstGeom prst="rect">
            <a:avLst/>
          </a:prstGeom>
        </p:spPr>
        <p:txBody>
          <a:bodyPr vert="horz" lIns="182880" tIns="146304" rIns="182880" bIns="146304"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4249587"/>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Lst>
  <p:transition>
    <p:fade/>
  </p:transition>
  <p:hf hdr="0" dt="0"/>
  <p:txStyles>
    <p:titleStyle>
      <a:lvl1pPr algn="l" defTabSz="932742" rtl="0" eaLnBrk="1" latinLnBrk="0" hangingPunct="1">
        <a:lnSpc>
          <a:spcPct val="90000"/>
        </a:lnSpc>
        <a:spcBef>
          <a:spcPct val="0"/>
        </a:spcBef>
        <a:buNone/>
        <a:defRPr lang="en-US" sz="3600" b="0" kern="1200" cap="none" spc="-102" baseline="0" dirty="0" smtClean="0">
          <a:ln w="3175">
            <a:noFill/>
          </a:ln>
          <a:solidFill>
            <a:srgbClr val="002060"/>
          </a:solidFill>
          <a:effectLst/>
          <a:latin typeface="맑은 고딕" panose="020B0503020000020004" pitchFamily="50" charset="-127"/>
          <a:ea typeface="맑은 고딕" panose="020B0503020000020004" pitchFamily="50" charset="-127"/>
          <a:cs typeface="Arial" charset="0"/>
        </a:defRPr>
      </a:lvl1pPr>
    </p:titleStyle>
    <p:bodyStyle>
      <a:lvl1pPr marL="346553" marR="0" indent="-346553" algn="l" defTabSz="932742" rtl="0" eaLnBrk="1" fontAlgn="auto" latinLnBrk="0" hangingPunct="1">
        <a:lnSpc>
          <a:spcPct val="90000"/>
        </a:lnSpc>
        <a:spcBef>
          <a:spcPct val="20000"/>
        </a:spcBef>
        <a:spcAft>
          <a:spcPts val="432"/>
        </a:spcAft>
        <a:buClrTx/>
        <a:buSzPct val="90000"/>
        <a:buFont typeface="Wingdings" panose="05000000000000000000" pitchFamily="2" charset="2"/>
        <a:buChar char="l"/>
        <a:tabLst/>
        <a:defRPr sz="2400" kern="1200" spc="-71"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1pPr>
      <a:lvl2pPr marL="584607" marR="0" indent="-238054" algn="l" defTabSz="932742" rtl="0" eaLnBrk="1" fontAlgn="auto" latinLnBrk="0" hangingPunct="1">
        <a:lnSpc>
          <a:spcPct val="90000"/>
        </a:lnSpc>
        <a:spcBef>
          <a:spcPct val="20000"/>
        </a:spcBef>
        <a:spcAft>
          <a:spcPts val="384"/>
        </a:spcAft>
        <a:buClrTx/>
        <a:buSzPct val="90000"/>
        <a:buFont typeface="맑은 고딕" panose="020B0503020000020004" pitchFamily="50" charset="-127"/>
        <a:buChar char="-"/>
        <a:tabLst/>
        <a:defRPr sz="1800" kern="1200" spc="0"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2pPr>
      <a:lvl3pPr marL="814563" marR="0" indent="-229956" algn="l" defTabSz="932742" rtl="0" eaLnBrk="1" fontAlgn="auto" latinLnBrk="0" hangingPunct="1">
        <a:lnSpc>
          <a:spcPct val="90000"/>
        </a:lnSpc>
        <a:spcBef>
          <a:spcPct val="20000"/>
        </a:spcBef>
        <a:spcAft>
          <a:spcPts val="336"/>
        </a:spcAft>
        <a:buClrTx/>
        <a:buSzPct val="90000"/>
        <a:buFont typeface="Arial" panose="020B0604020202020204" pitchFamily="34" charset="0"/>
        <a:buChar char="•"/>
        <a:tabLst>
          <a:tab pos="814563" algn="l"/>
        </a:tabLst>
        <a:defRPr sz="1800" kern="1200" spc="0"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3pPr>
      <a:lvl4pPr marL="1050997" marR="0" indent="-236434" algn="l" defTabSz="932742" rtl="0" eaLnBrk="1" fontAlgn="auto" latinLnBrk="0" hangingPunct="1">
        <a:lnSpc>
          <a:spcPct val="90000"/>
        </a:lnSpc>
        <a:spcBef>
          <a:spcPct val="20000"/>
        </a:spcBef>
        <a:spcAft>
          <a:spcPts val="288"/>
        </a:spcAft>
        <a:buClrTx/>
        <a:buSzPct val="90000"/>
        <a:buFont typeface="Wingdings" panose="05000000000000000000" pitchFamily="2" charset="2"/>
        <a:buChar char="Ø"/>
        <a:tabLst/>
        <a:defRPr sz="1600" kern="1200" spc="0"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4pPr>
      <a:lvl5pPr marL="1280953" marR="0" indent="-229956" algn="l" defTabSz="932742" rtl="0" eaLnBrk="1" fontAlgn="auto" latinLnBrk="0" hangingPunct="1">
        <a:lnSpc>
          <a:spcPct val="90000"/>
        </a:lnSpc>
        <a:spcBef>
          <a:spcPct val="20000"/>
        </a:spcBef>
        <a:spcAft>
          <a:spcPts val="48"/>
        </a:spcAft>
        <a:buClrTx/>
        <a:buSzPct val="90000"/>
        <a:buFont typeface="Wingdings" pitchFamily="2" charset="2"/>
        <a:buChar char=""/>
        <a:tabLst>
          <a:tab pos="1280953" algn="l"/>
        </a:tabLst>
        <a:defRPr sz="1600" kern="1200" spc="0"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tags" Target="../tags/tag68.xml"/><Relationship Id="rId1" Type="http://schemas.openxmlformats.org/officeDocument/2006/relationships/vmlDrawing" Target="../drawings/vmlDrawing68.vml"/><Relationship Id="rId6" Type="http://schemas.openxmlformats.org/officeDocument/2006/relationships/image" Target="../media/image2.emf"/><Relationship Id="rId5" Type="http://schemas.openxmlformats.org/officeDocument/2006/relationships/oleObject" Target="../embeddings/oleObject68.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9.xml"/><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9.xml"/><Relationship Id="rId5" Type="http://schemas.openxmlformats.org/officeDocument/2006/relationships/image" Target="../media/image96.png"/><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0.xml"/><Relationship Id="rId5" Type="http://schemas.openxmlformats.org/officeDocument/2006/relationships/image" Target="../media/image89.pn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tags" Target="../tags/tag71.xml"/><Relationship Id="rId7" Type="http://schemas.openxmlformats.org/officeDocument/2006/relationships/image" Target="../media/image98.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slideLayout" Target="../slideLayouts/slideLayout20.xml"/><Relationship Id="rId10" Type="http://schemas.openxmlformats.org/officeDocument/2006/relationships/image" Target="../media/image101.jpeg"/><Relationship Id="rId4" Type="http://schemas.openxmlformats.org/officeDocument/2006/relationships/tags" Target="../tags/tag72.xml"/><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hyperlink" Target="http://www.computerworld.com/article/2477755/internet/why-microsoft-is-serious-about-open-source.html" TargetMode="Externa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hyperlink" Target="http://msopentech.com/" TargetMode="External"/><Relationship Id="rId5" Type="http://schemas.openxmlformats.org/officeDocument/2006/relationships/image" Target="../media/image103.png"/><Relationship Id="rId4" Type="http://schemas.openxmlformats.org/officeDocument/2006/relationships/hyperlink" Target="http://www.zdnet.com/blog/microsoft/microsoft-is-serious-about-open-source-10-proof-points/12784" TargetMode="External"/></Relationships>
</file>

<file path=ppt/slides/_rels/slide16.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Layout" Target="../slideLayouts/slideLayout20.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tags" Target="../tags/tag87.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9.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09.emf"/></Relationships>
</file>

<file path=ppt/slides/_rels/slide2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09.emf"/></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0.xml"/><Relationship Id="rId5" Type="http://schemas.openxmlformats.org/officeDocument/2006/relationships/image" Target="../media/image116.jpeg"/><Relationship Id="rId4" Type="http://schemas.openxmlformats.org/officeDocument/2006/relationships/image" Target="../media/image115.png"/></Relationships>
</file>

<file path=ppt/slides/_rels/slide2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13.png"/><Relationship Id="rId2" Type="http://schemas.openxmlformats.org/officeDocument/2006/relationships/image" Target="../media/image117.png"/><Relationship Id="rId1" Type="http://schemas.openxmlformats.org/officeDocument/2006/relationships/slideLayout" Target="../slideLayouts/slideLayout20.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129.png"/><Relationship Id="rId4" Type="http://schemas.openxmlformats.org/officeDocument/2006/relationships/image" Target="../media/image1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42.xml"/><Relationship Id="rId5" Type="http://schemas.openxmlformats.org/officeDocument/2006/relationships/image" Target="../media/image29.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image" Target="../media/image132.png"/><Relationship Id="rId4" Type="http://schemas.openxmlformats.org/officeDocument/2006/relationships/image" Target="../media/image131.png"/></Relationships>
</file>

<file path=ppt/slides/_rels/slide31.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emf"/><Relationship Id="rId7" Type="http://schemas.openxmlformats.org/officeDocument/2006/relationships/image" Target="../media/image138.emf"/><Relationship Id="rId12" Type="http://schemas.openxmlformats.org/officeDocument/2006/relationships/image" Target="../media/image143.emf"/><Relationship Id="rId2" Type="http://schemas.openxmlformats.org/officeDocument/2006/relationships/image" Target="../media/image133.emf"/><Relationship Id="rId1" Type="http://schemas.openxmlformats.org/officeDocument/2006/relationships/slideLayout" Target="../slideLayouts/slideLayout21.xml"/><Relationship Id="rId6" Type="http://schemas.openxmlformats.org/officeDocument/2006/relationships/image" Target="../media/image137.emf"/><Relationship Id="rId11" Type="http://schemas.openxmlformats.org/officeDocument/2006/relationships/image" Target="../media/image142.emf"/><Relationship Id="rId5" Type="http://schemas.openxmlformats.org/officeDocument/2006/relationships/image" Target="../media/image136.emf"/><Relationship Id="rId10" Type="http://schemas.openxmlformats.org/officeDocument/2006/relationships/image" Target="../media/image141.emf"/><Relationship Id="rId4" Type="http://schemas.openxmlformats.org/officeDocument/2006/relationships/image" Target="../media/image135.emf"/><Relationship Id="rId9" Type="http://schemas.openxmlformats.org/officeDocument/2006/relationships/image" Target="../media/image140.emf"/></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1.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113.png"/><Relationship Id="rId5" Type="http://schemas.openxmlformats.org/officeDocument/2006/relationships/image" Target="../media/image146.png"/><Relationship Id="rId4" Type="http://schemas.openxmlformats.org/officeDocument/2006/relationships/image" Target="../media/image1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148.png"/></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1.xml"/><Relationship Id="rId5" Type="http://schemas.openxmlformats.org/officeDocument/2006/relationships/image" Target="../media/image113.png"/><Relationship Id="rId4" Type="http://schemas.openxmlformats.org/officeDocument/2006/relationships/image" Target="../media/image15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image" Target="../media/image155.png"/><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113.png"/><Relationship Id="rId5" Type="http://schemas.openxmlformats.org/officeDocument/2006/relationships/image" Target="../media/image158.png"/><Relationship Id="rId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62.jpe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3.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13.png"/><Relationship Id="rId7" Type="http://schemas.openxmlformats.org/officeDocument/2006/relationships/image" Target="../media/image164.emf"/><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142.emf"/><Relationship Id="rId5" Type="http://schemas.openxmlformats.org/officeDocument/2006/relationships/image" Target="../media/image136.emf"/><Relationship Id="rId10" Type="http://schemas.openxmlformats.org/officeDocument/2006/relationships/image" Target="../media/image166.png"/><Relationship Id="rId4" Type="http://schemas.openxmlformats.org/officeDocument/2006/relationships/image" Target="../media/image163.emf"/><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73.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172.gif"/><Relationship Id="rId5" Type="http://schemas.openxmlformats.org/officeDocument/2006/relationships/image" Target="../media/image171.png"/><Relationship Id="rId4" Type="http://schemas.openxmlformats.org/officeDocument/2006/relationships/image" Target="../media/image170.png"/></Relationships>
</file>

<file path=ppt/slides/_rels/slide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hyperlink" Target="http://azure.microsoft.com/ko-kr/documentation/articles/hdinsight-hadoop-develop-deploy-streaming-jobs/" TargetMode="External"/><Relationship Id="rId7"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hyperlink" Target="http://hortonworks.com/hdp/" TargetMode="External"/><Relationship Id="rId11" Type="http://schemas.openxmlformats.org/officeDocument/2006/relationships/image" Target="../media/image180.png"/><Relationship Id="rId5" Type="http://schemas.openxmlformats.org/officeDocument/2006/relationships/hyperlink" Target="http://msdn.microsoft.com/library/azure/dn479185.aspx" TargetMode="External"/><Relationship Id="rId10" Type="http://schemas.openxmlformats.org/officeDocument/2006/relationships/image" Target="../media/image179.jpg"/><Relationship Id="rId4" Type="http://schemas.openxmlformats.org/officeDocument/2006/relationships/hyperlink" Target="http://azure.microsoft.com/ko-kr/documentation/articles/hdinsight-develop-deploy-java-mapreduce/" TargetMode="External"/><Relationship Id="rId9" Type="http://schemas.openxmlformats.org/officeDocument/2006/relationships/image" Target="../media/image178.jpg"/></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84.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183.jpeg"/><Relationship Id="rId5" Type="http://schemas.openxmlformats.org/officeDocument/2006/relationships/image" Target="../media/image182.png"/><Relationship Id="rId4" Type="http://schemas.openxmlformats.org/officeDocument/2006/relationships/image" Target="../media/image181.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21.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8.xml"/></Relationships>
</file>

<file path=ppt/slides/_rels/slide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113.png"/><Relationship Id="rId5" Type="http://schemas.openxmlformats.org/officeDocument/2006/relationships/image" Target="../media/image190.png"/><Relationship Id="rId4" Type="http://schemas.openxmlformats.org/officeDocument/2006/relationships/image" Target="../media/image189.png"/></Relationships>
</file>

<file path=ppt/slides/_rels/slide51.xml.rels><?xml version="1.0" encoding="UTF-8" standalone="yes"?>
<Relationships xmlns="http://schemas.openxmlformats.org/package/2006/relationships"><Relationship Id="rId3" Type="http://schemas.openxmlformats.org/officeDocument/2006/relationships/hyperlink" Target="http://www.samsung.com/us/2012-smart-tv/index.html" TargetMode="External"/><Relationship Id="rId2" Type="http://schemas.openxmlformats.org/officeDocument/2006/relationships/image" Target="../media/image191.png"/><Relationship Id="rId1" Type="http://schemas.openxmlformats.org/officeDocument/2006/relationships/slideLayout" Target="../slideLayouts/slideLayout21.xml"/><Relationship Id="rId5" Type="http://schemas.openxmlformats.org/officeDocument/2006/relationships/image" Target="../media/image193.png"/><Relationship Id="rId4" Type="http://schemas.openxmlformats.org/officeDocument/2006/relationships/image" Target="../media/image192.png"/></Relationships>
</file>

<file path=ppt/slides/_rels/slide5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13.png"/><Relationship Id="rId7" Type="http://schemas.openxmlformats.org/officeDocument/2006/relationships/image" Target="../media/image198.pn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197.png"/><Relationship Id="rId11" Type="http://schemas.openxmlformats.org/officeDocument/2006/relationships/image" Target="../media/image202.jpe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54.xml.rels><?xml version="1.0" encoding="UTF-8" standalone="yes"?>
<Relationships xmlns="http://schemas.openxmlformats.org/package/2006/relationships"><Relationship Id="rId8" Type="http://schemas.openxmlformats.org/officeDocument/2006/relationships/customXml" Target="../../customXml/item1.xml"/><Relationship Id="rId13" Type="http://schemas.openxmlformats.org/officeDocument/2006/relationships/slideLayout" Target="../slideLayouts/slideLayout21.xml"/><Relationship Id="rId18" Type="http://schemas.openxmlformats.org/officeDocument/2006/relationships/image" Target="../media/image206.png"/><Relationship Id="rId26" Type="http://schemas.microsoft.com/office/2007/relationships/hdphoto" Target="../media/hdphoto3.wdp"/><Relationship Id="rId3" Type="http://schemas.openxmlformats.org/officeDocument/2006/relationships/customXml" Target="../../customXml/item14.xml"/><Relationship Id="rId21" Type="http://schemas.openxmlformats.org/officeDocument/2006/relationships/image" Target="../media/image208.png"/><Relationship Id="rId7" Type="http://schemas.openxmlformats.org/officeDocument/2006/relationships/customXml" Target="../../customXml/item8.xml"/><Relationship Id="rId12" Type="http://schemas.openxmlformats.org/officeDocument/2006/relationships/customXml" Target="../../customXml/item4.xml"/><Relationship Id="rId17" Type="http://schemas.openxmlformats.org/officeDocument/2006/relationships/image" Target="../media/image205.png"/><Relationship Id="rId25" Type="http://schemas.openxmlformats.org/officeDocument/2006/relationships/image" Target="../media/image211.png"/><Relationship Id="rId2" Type="http://schemas.openxmlformats.org/officeDocument/2006/relationships/customXml" Target="../../customXml/item2.xml"/><Relationship Id="rId16" Type="http://schemas.openxmlformats.org/officeDocument/2006/relationships/image" Target="../media/image204.png"/><Relationship Id="rId20" Type="http://schemas.microsoft.com/office/2007/relationships/hdphoto" Target="../media/hdphoto1.wdp"/><Relationship Id="rId29" Type="http://schemas.openxmlformats.org/officeDocument/2006/relationships/image" Target="../media/image214.png"/><Relationship Id="rId1" Type="http://schemas.openxmlformats.org/officeDocument/2006/relationships/customXml" Target="../../customXml/item5.xml"/><Relationship Id="rId6" Type="http://schemas.openxmlformats.org/officeDocument/2006/relationships/customXml" Target="../../customXml/item13.xml"/><Relationship Id="rId11" Type="http://schemas.openxmlformats.org/officeDocument/2006/relationships/customXml" Target="../../customXml/item15.xml"/><Relationship Id="rId24" Type="http://schemas.openxmlformats.org/officeDocument/2006/relationships/image" Target="../media/image210.png"/><Relationship Id="rId5" Type="http://schemas.openxmlformats.org/officeDocument/2006/relationships/customXml" Target="../../customXml/item6.xml"/><Relationship Id="rId15" Type="http://schemas.openxmlformats.org/officeDocument/2006/relationships/image" Target="../media/image203.png"/><Relationship Id="rId23" Type="http://schemas.microsoft.com/office/2007/relationships/hdphoto" Target="../media/hdphoto2.wdp"/><Relationship Id="rId28" Type="http://schemas.openxmlformats.org/officeDocument/2006/relationships/image" Target="../media/image213.png"/><Relationship Id="rId10" Type="http://schemas.openxmlformats.org/officeDocument/2006/relationships/customXml" Target="../../customXml/item10.xml"/><Relationship Id="rId19" Type="http://schemas.openxmlformats.org/officeDocument/2006/relationships/image" Target="../media/image207.png"/><Relationship Id="rId4" Type="http://schemas.openxmlformats.org/officeDocument/2006/relationships/customXml" Target="../../customXml/item9.xml"/><Relationship Id="rId9" Type="http://schemas.openxmlformats.org/officeDocument/2006/relationships/customXml" Target="../../customXml/item7.xml"/><Relationship Id="rId14" Type="http://schemas.openxmlformats.org/officeDocument/2006/relationships/notesSlide" Target="../notesSlides/notesSlide34.xml"/><Relationship Id="rId22" Type="http://schemas.openxmlformats.org/officeDocument/2006/relationships/image" Target="../media/image209.png"/><Relationship Id="rId27" Type="http://schemas.openxmlformats.org/officeDocument/2006/relationships/image" Target="../media/image212.png"/><Relationship Id="rId30" Type="http://schemas.openxmlformats.org/officeDocument/2006/relationships/image" Target="../media/image215.emf"/></Relationships>
</file>

<file path=ppt/slides/_rels/slide5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13.png"/><Relationship Id="rId7" Type="http://schemas.openxmlformats.org/officeDocument/2006/relationships/image" Target="../media/image219.jpeg"/><Relationship Id="rId12" Type="http://schemas.openxmlformats.org/officeDocument/2006/relationships/image" Target="../media/image224.jpeg"/><Relationship Id="rId2" Type="http://schemas.openxmlformats.org/officeDocument/2006/relationships/notesSlide" Target="../notesSlides/notesSlide35.xml"/><Relationship Id="rId1" Type="http://schemas.openxmlformats.org/officeDocument/2006/relationships/slideLayout" Target="../slideLayouts/slideLayout21.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jpe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228.png"/><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57.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9.png"/><Relationship Id="rId7" Type="http://schemas.openxmlformats.org/officeDocument/2006/relationships/image" Target="../media/image232.png"/><Relationship Id="rId2" Type="http://schemas.openxmlformats.org/officeDocument/2006/relationships/notesSlide" Target="../notesSlides/notesSlide37.xml"/><Relationship Id="rId1" Type="http://schemas.openxmlformats.org/officeDocument/2006/relationships/slideLayout" Target="../slideLayouts/slideLayout21.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236.png"/><Relationship Id="rId5" Type="http://schemas.openxmlformats.org/officeDocument/2006/relationships/image" Target="../media/image235.jpg"/><Relationship Id="rId4" Type="http://schemas.openxmlformats.org/officeDocument/2006/relationships/image" Target="../media/image234.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0.xml"/><Relationship Id="rId1" Type="http://schemas.openxmlformats.org/officeDocument/2006/relationships/slideLayout" Target="../slideLayouts/slideLayout21.xml"/><Relationship Id="rId5" Type="http://schemas.openxmlformats.org/officeDocument/2006/relationships/image" Target="../media/image113.png"/><Relationship Id="rId4" Type="http://schemas.openxmlformats.org/officeDocument/2006/relationships/image" Target="../media/image241.png"/></Relationships>
</file>

<file path=ppt/slides/_rels/slide6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113.png"/><Relationship Id="rId4" Type="http://schemas.openxmlformats.org/officeDocument/2006/relationships/image" Target="../media/image243.png"/></Relationships>
</file>

<file path=ppt/slides/_rels/slide62.xml.rels><?xml version="1.0" encoding="UTF-8" standalone="yes"?>
<Relationships xmlns="http://schemas.openxmlformats.org/package/2006/relationships"><Relationship Id="rId3" Type="http://schemas.openxmlformats.org/officeDocument/2006/relationships/hyperlink" Target="http://gallery.technet.microsoft.com/scriptcenter/site/search?f%5b0%5d.Type=RootCategory&amp;f%5b0%5d.Value=WindowsAzure&amp;f%5b0%5d.Text=Windows%20Azure&amp;f%5b1%5d.Type=SubCategory&amp;f%5b1%5d.Value=WindowsAzure_automation&amp;f%5b1%5d.Text=Automation" TargetMode="External"/><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image" Target="../media/image244.png"/><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image" Target="../media/image113.png"/><Relationship Id="rId5" Type="http://schemas.openxmlformats.org/officeDocument/2006/relationships/image" Target="../media/image246.png"/><Relationship Id="rId4" Type="http://schemas.openxmlformats.org/officeDocument/2006/relationships/image" Target="../media/image245.png"/></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250.jpg"/><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249.png"/><Relationship Id="rId5" Type="http://schemas.openxmlformats.org/officeDocument/2006/relationships/image" Target="../media/image248.jpg"/><Relationship Id="rId4" Type="http://schemas.openxmlformats.org/officeDocument/2006/relationships/image" Target="../media/image247.png"/></Relationships>
</file>

<file path=ppt/slides/_rels/slide65.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113.png"/><Relationship Id="rId7" Type="http://schemas.openxmlformats.org/officeDocument/2006/relationships/image" Target="../media/image253.jp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252.jpeg"/><Relationship Id="rId5" Type="http://schemas.openxmlformats.org/officeDocument/2006/relationships/image" Target="../media/image251.png"/><Relationship Id="rId4" Type="http://schemas.openxmlformats.org/officeDocument/2006/relationships/image" Target="../media/image18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50" Type="http://schemas.openxmlformats.org/officeDocument/2006/relationships/image" Target="../media/image79.png"/><Relationship Id="rId55" Type="http://schemas.openxmlformats.org/officeDocument/2006/relationships/image" Target="../media/image84.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41" Type="http://schemas.openxmlformats.org/officeDocument/2006/relationships/image" Target="../media/image70.png"/><Relationship Id="rId54" Type="http://schemas.openxmlformats.org/officeDocument/2006/relationships/image" Target="../media/image83.png"/><Relationship Id="rId1" Type="http://schemas.openxmlformats.org/officeDocument/2006/relationships/slideLayout" Target="../slideLayouts/slideLayout3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3" Type="http://schemas.openxmlformats.org/officeDocument/2006/relationships/image" Target="../media/image82.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52" Type="http://schemas.openxmlformats.org/officeDocument/2006/relationships/image" Target="../media/image81.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56" Type="http://schemas.openxmlformats.org/officeDocument/2006/relationships/image" Target="../media/image85.png"/><Relationship Id="rId8" Type="http://schemas.openxmlformats.org/officeDocument/2006/relationships/image" Target="../media/image37.png"/><Relationship Id="rId51" Type="http://schemas.openxmlformats.org/officeDocument/2006/relationships/image" Target="../media/image80.png"/><Relationship Id="rId3"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113.png"/><Relationship Id="rId1" Type="http://schemas.openxmlformats.org/officeDocument/2006/relationships/slideLayout" Target="../slideLayouts/slideLayout22.xml"/><Relationship Id="rId5" Type="http://schemas.openxmlformats.org/officeDocument/2006/relationships/image" Target="../media/image258.png"/><Relationship Id="rId4" Type="http://schemas.openxmlformats.org/officeDocument/2006/relationships/image" Target="../media/image257.png"/></Relationships>
</file>

<file path=ppt/slides/_rels/slide7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8.xml"/><Relationship Id="rId1" Type="http://schemas.openxmlformats.org/officeDocument/2006/relationships/slideLayout" Target="../slideLayouts/slideLayout2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9.xml"/><Relationship Id="rId5" Type="http://schemas.openxmlformats.org/officeDocument/2006/relationships/image" Target="../media/image89.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470" y="2084"/>
          <a:ext cx="1587" cy="1587"/>
        </p:xfrm>
        <a:graphic>
          <a:graphicData uri="http://schemas.openxmlformats.org/presentationml/2006/ole">
            <mc:AlternateContent xmlns:mc="http://schemas.openxmlformats.org/markup-compatibility/2006">
              <mc:Choice xmlns:v="urn:schemas-microsoft-com:vml" Requires="v">
                <p:oleObj spid="_x0000_s7683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 y="2084"/>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p:nvPr>
        </p:nvSpPr>
        <p:spPr>
          <a:xfrm>
            <a:off x="490564" y="2255040"/>
            <a:ext cx="11226794" cy="1720137"/>
          </a:xfrm>
        </p:spPr>
        <p:txBody>
          <a:bodyPr/>
          <a:lstStyle/>
          <a:p>
            <a:pPr defTabSz="932509">
              <a:spcBef>
                <a:spcPts val="0"/>
              </a:spcBef>
            </a:pPr>
            <a:r>
              <a:rPr lang="en-US" sz="4896" b="1" spc="-100" dirty="0">
                <a:solidFill>
                  <a:srgbClr val="FFFFFF"/>
                </a:solidFill>
                <a:latin typeface="Segoe UI Light"/>
                <a:ea typeface="맑은 고딕" pitchFamily="50" charset="-127"/>
                <a:cs typeface="Segoe UI"/>
              </a:rPr>
              <a:t>Microsoft Azure</a:t>
            </a:r>
          </a:p>
        </p:txBody>
      </p:sp>
      <p:sp>
        <p:nvSpPr>
          <p:cNvPr id="10" name="Subtitle 9"/>
          <p:cNvSpPr>
            <a:spLocks noGrp="1"/>
          </p:cNvSpPr>
          <p:nvPr>
            <p:ph type="subTitle" idx="1"/>
          </p:nvPr>
        </p:nvSpPr>
        <p:spPr>
          <a:xfrm>
            <a:off x="544901" y="4803016"/>
            <a:ext cx="8704615" cy="1055232"/>
          </a:xfrm>
        </p:spPr>
        <p:txBody>
          <a:bodyPr/>
          <a:lstStyle/>
          <a:p>
            <a:endParaRPr lang="en-US" altLang="ko-KR" sz="1836" dirty="0">
              <a:solidFill>
                <a:srgbClr val="FFFFFF"/>
              </a:solidFill>
              <a:latin typeface="Segoe UI Light"/>
              <a:ea typeface="맑은 고딕" pitchFamily="50" charset="-127"/>
            </a:endParaRPr>
          </a:p>
        </p:txBody>
      </p:sp>
    </p:spTree>
    <p:extLst>
      <p:ext uri="{BB962C8B-B14F-4D97-AF65-F5344CB8AC3E}">
        <p14:creationId xmlns:p14="http://schemas.microsoft.com/office/powerpoint/2010/main" val="271868591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fontAlgn="auto">
              <a:spcAft>
                <a:spcPts val="0"/>
              </a:spcAft>
              <a:defRPr/>
            </a:pPr>
            <a:r>
              <a:rPr lang="en-US" smtClean="0"/>
              <a:t>Microsoft Azure</a:t>
            </a:r>
            <a:endParaRPr lang="en-US" dirty="0"/>
          </a:p>
        </p:txBody>
      </p:sp>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b="23496"/>
          <a:stretch/>
        </p:blipFill>
        <p:spPr>
          <a:xfrm>
            <a:off x="-337510" y="-61418"/>
            <a:ext cx="13001936" cy="6613083"/>
          </a:xfrm>
          <a:prstGeom prst="rect">
            <a:avLst/>
          </a:prstGeom>
        </p:spPr>
      </p:pic>
      <p:pic>
        <p:nvPicPr>
          <p:cNvPr id="12"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943" y="792713"/>
            <a:ext cx="12424999" cy="6274443"/>
          </a:xfrm>
          <a:prstGeom prst="rect">
            <a:avLst/>
          </a:prstGeom>
          <a:noFill/>
          <a:ln>
            <a:noFill/>
          </a:ln>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5745" y="3050352"/>
            <a:ext cx="560155" cy="538044"/>
          </a:xfrm>
          <a:prstGeom prst="rect">
            <a:avLst/>
          </a:prstGeom>
          <a:effectLst>
            <a:outerShdw blurRad="63500" sx="102000" sy="102000" algn="ctr" rotWithShape="0">
              <a:prstClr val="black">
                <a:alpha val="40000"/>
              </a:prstClr>
            </a:outerShdw>
          </a:effectLst>
        </p:spPr>
      </p:pic>
      <p:sp>
        <p:nvSpPr>
          <p:cNvPr id="14" name="Rectangle 13"/>
          <p:cNvSpPr/>
          <p:nvPr/>
        </p:nvSpPr>
        <p:spPr bwMode="auto">
          <a:xfrm>
            <a:off x="6981057" y="6457967"/>
            <a:ext cx="180038" cy="147965"/>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prstTxWarp prst="textNoShape">
              <a:avLst/>
            </a:prstTxWarp>
          </a:bodyPr>
          <a:lstStyle/>
          <a:p>
            <a:pPr marL="0" marR="0" lvl="0" indent="0" algn="ctr" defTabSz="1242571" eaLnBrk="1" fontAlgn="auto" latinLnBrk="0" hangingPunct="1">
              <a:lnSpc>
                <a:spcPct val="100000"/>
              </a:lnSpc>
              <a:spcBef>
                <a:spcPts val="0"/>
              </a:spcBef>
              <a:spcAft>
                <a:spcPts val="0"/>
              </a:spcAft>
              <a:buClrTx/>
              <a:buSzTx/>
              <a:buFontTx/>
              <a:buNone/>
              <a:tabLst/>
              <a:defRPr/>
            </a:pPr>
            <a:endParaRPr kumimoji="0" lang="en-US" sz="1836" b="0" i="0" u="none" strike="noStrike" kern="0" cap="none" spc="-102" normalizeH="0" baseline="0" noProof="0" dirty="0">
              <a:ln>
                <a:noFill/>
              </a:ln>
              <a:solidFill>
                <a:srgbClr val="FFFFFF"/>
              </a:solidFill>
              <a:effectLst/>
              <a:uLnTx/>
              <a:uFillTx/>
              <a:latin typeface="Segoe UI Light"/>
              <a:ea typeface="+mn-ea"/>
              <a:cs typeface="Segoe UI" pitchFamily="34" charset="0"/>
            </a:endParaRPr>
          </a:p>
        </p:txBody>
      </p:sp>
      <p:sp>
        <p:nvSpPr>
          <p:cNvPr id="16" name="Rectangle 15"/>
          <p:cNvSpPr/>
          <p:nvPr/>
        </p:nvSpPr>
        <p:spPr bwMode="auto">
          <a:xfrm>
            <a:off x="6986558" y="6187028"/>
            <a:ext cx="179849" cy="14613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prstTxWarp prst="textNoShape">
              <a:avLst/>
            </a:prstTxWarp>
          </a:bodyPr>
          <a:lstStyle/>
          <a:p>
            <a:pPr marL="0" marR="0" lvl="0" indent="0" algn="ctr" defTabSz="1242571" eaLnBrk="1" fontAlgn="auto" latinLnBrk="0" hangingPunct="1">
              <a:lnSpc>
                <a:spcPct val="100000"/>
              </a:lnSpc>
              <a:spcBef>
                <a:spcPts val="0"/>
              </a:spcBef>
              <a:spcAft>
                <a:spcPts val="0"/>
              </a:spcAft>
              <a:buClrTx/>
              <a:buSzTx/>
              <a:buFontTx/>
              <a:buNone/>
              <a:tabLst/>
              <a:defRPr/>
            </a:pPr>
            <a:endParaRPr kumimoji="0" lang="en-US" sz="800" b="0" i="0" u="none" strike="noStrike" kern="0" cap="none" spc="-102" normalizeH="0" baseline="0" noProof="0" dirty="0">
              <a:ln>
                <a:noFill/>
              </a:ln>
              <a:solidFill>
                <a:srgbClr val="FFFFFF"/>
              </a:solidFill>
              <a:effectLst/>
              <a:uLnTx/>
              <a:uFillTx/>
              <a:latin typeface="Segoe UI"/>
              <a:ea typeface="+mn-ea"/>
              <a:cs typeface="Segoe UI" pitchFamily="34" charset="0"/>
            </a:endParaRPr>
          </a:p>
        </p:txBody>
      </p:sp>
      <p:sp>
        <p:nvSpPr>
          <p:cNvPr id="23" name="Rectangle 22"/>
          <p:cNvSpPr/>
          <p:nvPr/>
        </p:nvSpPr>
        <p:spPr bwMode="auto">
          <a:xfrm>
            <a:off x="1875232" y="2377396"/>
            <a:ext cx="64615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Central US</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24" name="Rectangle 23"/>
          <p:cNvSpPr/>
          <p:nvPr/>
        </p:nvSpPr>
        <p:spPr bwMode="auto">
          <a:xfrm>
            <a:off x="973962" y="3194050"/>
            <a:ext cx="61567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US</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California</a:t>
            </a:r>
          </a:p>
        </p:txBody>
      </p:sp>
      <p:sp>
        <p:nvSpPr>
          <p:cNvPr id="25" name="Rectangle 24"/>
          <p:cNvSpPr/>
          <p:nvPr/>
        </p:nvSpPr>
        <p:spPr bwMode="auto">
          <a:xfrm>
            <a:off x="4069676" y="3171018"/>
            <a:ext cx="58022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26" name="Rectangle 25"/>
          <p:cNvSpPr/>
          <p:nvPr/>
        </p:nvSpPr>
        <p:spPr bwMode="auto">
          <a:xfrm>
            <a:off x="3508845" y="3800047"/>
            <a:ext cx="680753"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800" b="0" i="0" u="none" strike="noStrike" kern="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27" name="Rectangle 26"/>
          <p:cNvSpPr/>
          <p:nvPr/>
        </p:nvSpPr>
        <p:spPr bwMode="auto">
          <a:xfrm>
            <a:off x="2275901" y="1863738"/>
            <a:ext cx="92747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Central US</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Illinois</a:t>
            </a:r>
          </a:p>
        </p:txBody>
      </p:sp>
      <p:sp>
        <p:nvSpPr>
          <p:cNvPr id="28" name="Rectangle 27"/>
          <p:cNvSpPr/>
          <p:nvPr/>
        </p:nvSpPr>
        <p:spPr bwMode="auto">
          <a:xfrm>
            <a:off x="1257350" y="2649129"/>
            <a:ext cx="53648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800" b="0" i="0" u="none" strike="noStrike" kern="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29" name="Rectangle 28"/>
          <p:cNvSpPr>
            <a:spLocks/>
          </p:cNvSpPr>
          <p:nvPr/>
        </p:nvSpPr>
        <p:spPr bwMode="auto">
          <a:xfrm>
            <a:off x="1385227" y="3708879"/>
            <a:ext cx="97194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South Central US</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Texas</a:t>
            </a:r>
          </a:p>
        </p:txBody>
      </p:sp>
      <p:sp>
        <p:nvSpPr>
          <p:cNvPr id="30" name="Rectangle 29"/>
          <p:cNvSpPr/>
          <p:nvPr/>
        </p:nvSpPr>
        <p:spPr bwMode="auto">
          <a:xfrm>
            <a:off x="4956915" y="5505650"/>
            <a:ext cx="86128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Brazil South</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Sao </a:t>
            </a:r>
            <a:r>
              <a:rPr kumimoji="0" lang="en-US" sz="800" b="0" i="1" u="none" strike="noStrike" kern="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Paulo State</a:t>
            </a:r>
            <a:endPar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p:txBody>
      </p:sp>
      <p:sp>
        <p:nvSpPr>
          <p:cNvPr id="31" name="Rectangle 30"/>
          <p:cNvSpPr/>
          <p:nvPr/>
        </p:nvSpPr>
        <p:spPr bwMode="auto">
          <a:xfrm>
            <a:off x="6200497" y="2119863"/>
            <a:ext cx="79608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Europe</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Netherlands</a:t>
            </a:r>
          </a:p>
        </p:txBody>
      </p:sp>
      <p:sp>
        <p:nvSpPr>
          <p:cNvPr id="32" name="Rectangle 31"/>
          <p:cNvSpPr/>
          <p:nvPr/>
        </p:nvSpPr>
        <p:spPr bwMode="auto">
          <a:xfrm>
            <a:off x="9688749" y="2559407"/>
            <a:ext cx="79908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Light"/>
                <a:ea typeface="Verdana" panose="020B0604030504040204" pitchFamily="34" charset="0"/>
                <a:cs typeface="Arial" panose="020B0604020202020204" pitchFamily="34" charset="0"/>
              </a:rPr>
              <a:t>China North *</a:t>
            </a:r>
            <a:endPar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Beijing</a:t>
            </a:r>
          </a:p>
        </p:txBody>
      </p:sp>
      <p:sp>
        <p:nvSpPr>
          <p:cNvPr id="33" name="Rectangle 32"/>
          <p:cNvSpPr/>
          <p:nvPr/>
        </p:nvSpPr>
        <p:spPr bwMode="auto">
          <a:xfrm>
            <a:off x="8820698" y="2964307"/>
            <a:ext cx="777293"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China South *</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Shanghai</a:t>
            </a:r>
          </a:p>
        </p:txBody>
      </p:sp>
      <p:sp>
        <p:nvSpPr>
          <p:cNvPr id="34" name="Rectangle 33"/>
          <p:cNvSpPr/>
          <p:nvPr/>
        </p:nvSpPr>
        <p:spPr bwMode="auto">
          <a:xfrm>
            <a:off x="11080620" y="2876585"/>
            <a:ext cx="90031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East</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Tokyo, Saitama</a:t>
            </a:r>
            <a:endPar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p:txBody>
      </p:sp>
      <p:sp>
        <p:nvSpPr>
          <p:cNvPr id="35" name="Rectangle 34"/>
          <p:cNvSpPr/>
          <p:nvPr/>
        </p:nvSpPr>
        <p:spPr bwMode="auto">
          <a:xfrm>
            <a:off x="11080620" y="3342906"/>
            <a:ext cx="73646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West</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Osaka</a:t>
            </a:r>
          </a:p>
        </p:txBody>
      </p:sp>
      <p:grpSp>
        <p:nvGrpSpPr>
          <p:cNvPr id="36" name="Group 35"/>
          <p:cNvGrpSpPr/>
          <p:nvPr/>
        </p:nvGrpSpPr>
        <p:grpSpPr>
          <a:xfrm>
            <a:off x="8473045" y="3746910"/>
            <a:ext cx="1086983" cy="749750"/>
            <a:chOff x="8473045" y="3746910"/>
            <a:chExt cx="1086983" cy="749750"/>
          </a:xfrm>
        </p:grpSpPr>
        <p:pic>
          <p:nvPicPr>
            <p:cNvPr id="37" name="Picture 3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38" name="Rectangle 37"/>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South</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Chennai</a:t>
              </a:r>
            </a:p>
          </p:txBody>
        </p:sp>
        <p:cxnSp>
          <p:nvCxnSpPr>
            <p:cNvPr id="39" name="Straight Connector 38"/>
            <p:cNvCxnSpPr>
              <a:stCxn id="38" idx="2"/>
            </p:cNvCxnSpPr>
            <p:nvPr/>
          </p:nvCxnSpPr>
          <p:spPr>
            <a:xfrm flipH="1">
              <a:off x="8751755" y="4027105"/>
              <a:ext cx="438608" cy="206874"/>
            </a:xfrm>
            <a:prstGeom prst="line">
              <a:avLst/>
            </a:prstGeom>
            <a:noFill/>
            <a:ln w="9525" cap="flat" cmpd="sng" algn="ctr">
              <a:solidFill>
                <a:srgbClr val="393B67"/>
              </a:solidFill>
              <a:prstDash val="solid"/>
              <a:tailEnd type="oval" w="med" len="med"/>
            </a:ln>
            <a:effectLst/>
          </p:spPr>
        </p:cxnSp>
      </p:grpSp>
      <p:sp>
        <p:nvSpPr>
          <p:cNvPr id="40" name="Rectangle 39"/>
          <p:cNvSpPr/>
          <p:nvPr/>
        </p:nvSpPr>
        <p:spPr bwMode="auto">
          <a:xfrm>
            <a:off x="10184869" y="4010982"/>
            <a:ext cx="736184"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Asia</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Hong Kong</a:t>
            </a:r>
          </a:p>
        </p:txBody>
      </p:sp>
      <p:sp>
        <p:nvSpPr>
          <p:cNvPr id="41" name="Rectangle 40"/>
          <p:cNvSpPr/>
          <p:nvPr/>
        </p:nvSpPr>
        <p:spPr bwMode="auto">
          <a:xfrm>
            <a:off x="8461181" y="4541235"/>
            <a:ext cx="63391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SE Asia</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Singapore</a:t>
            </a:r>
          </a:p>
        </p:txBody>
      </p:sp>
      <p:sp>
        <p:nvSpPr>
          <p:cNvPr id="42" name="Rectangle 41"/>
          <p:cNvSpPr/>
          <p:nvPr/>
        </p:nvSpPr>
        <p:spPr bwMode="auto">
          <a:xfrm>
            <a:off x="9328826" y="5621744"/>
            <a:ext cx="103640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South East</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Victoria</a:t>
            </a:r>
          </a:p>
        </p:txBody>
      </p:sp>
      <p:sp>
        <p:nvSpPr>
          <p:cNvPr id="43" name="Rectangle 42"/>
          <p:cNvSpPr/>
          <p:nvPr/>
        </p:nvSpPr>
        <p:spPr bwMode="auto">
          <a:xfrm>
            <a:off x="10868284" y="5054910"/>
            <a:ext cx="948804"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East</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New South Wales</a:t>
            </a:r>
          </a:p>
        </p:txBody>
      </p:sp>
      <p:grpSp>
        <p:nvGrpSpPr>
          <p:cNvPr id="44" name="Group 43"/>
          <p:cNvGrpSpPr/>
          <p:nvPr/>
        </p:nvGrpSpPr>
        <p:grpSpPr>
          <a:xfrm>
            <a:off x="8211418" y="3419269"/>
            <a:ext cx="737169" cy="902781"/>
            <a:chOff x="8211418" y="3419269"/>
            <a:chExt cx="737169" cy="902781"/>
          </a:xfrm>
        </p:grpSpPr>
        <p:sp>
          <p:nvSpPr>
            <p:cNvPr id="45" name="Rectangle 44"/>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Central</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Pune</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47" name="Straight Connector 46"/>
            <p:cNvCxnSpPr>
              <a:stCxn id="45" idx="2"/>
            </p:cNvCxnSpPr>
            <p:nvPr/>
          </p:nvCxnSpPr>
          <p:spPr>
            <a:xfrm>
              <a:off x="8580003" y="3699464"/>
              <a:ext cx="6574" cy="360052"/>
            </a:xfrm>
            <a:prstGeom prst="line">
              <a:avLst/>
            </a:prstGeom>
            <a:noFill/>
            <a:ln w="9525" cap="flat" cmpd="sng" algn="ctr">
              <a:solidFill>
                <a:srgbClr val="393B67"/>
              </a:solidFill>
              <a:prstDash val="solid"/>
              <a:tailEnd type="oval" w="med" len="med"/>
            </a:ln>
            <a:effectLst/>
          </p:spPr>
        </p:cxnSp>
      </p:grpSp>
      <p:pic>
        <p:nvPicPr>
          <p:cNvPr id="48" name="Picture 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1382" y="4306256"/>
            <a:ext cx="560155" cy="538044"/>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60029" y="3653241"/>
            <a:ext cx="560155" cy="538044"/>
          </a:xfrm>
          <a:prstGeom prst="rect">
            <a:avLst/>
          </a:prstGeom>
          <a:effectLst>
            <a:outerShdw blurRad="63500" sx="102000" sy="102000" algn="ctr" rotWithShape="0">
              <a:prstClr val="black">
                <a:alpha val="40000"/>
              </a:prstClr>
            </a:outerShdw>
          </a:effectLst>
        </p:spPr>
      </p:pic>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1836" y="5651343"/>
            <a:ext cx="560155" cy="538044"/>
          </a:xfrm>
          <a:prstGeom prst="rect">
            <a:avLst/>
          </a:prstGeom>
          <a:effectLst>
            <a:outerShdw blurRad="63500" sx="102000" sy="102000" algn="ctr" rotWithShape="0">
              <a:prstClr val="black">
                <a:alpha val="40000"/>
              </a:prstClr>
            </a:outerShdw>
          </a:effectLst>
        </p:spPr>
      </p:pic>
      <p:pic>
        <p:nvPicPr>
          <p:cNvPr id="51" name="Picture 5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71342" y="5522951"/>
            <a:ext cx="560155" cy="538044"/>
          </a:xfrm>
          <a:prstGeom prst="rect">
            <a:avLst/>
          </a:prstGeom>
          <a:effectLst>
            <a:outerShdw blurRad="63500" sx="102000" sy="102000" algn="ctr" rotWithShape="0">
              <a:prstClr val="black">
                <a:alpha val="40000"/>
              </a:prstClr>
            </a:outerShdw>
          </a:effectLst>
        </p:spPr>
      </p:pic>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8455" y="3369652"/>
            <a:ext cx="560155" cy="538044"/>
          </a:xfrm>
          <a:prstGeom prst="rect">
            <a:avLst/>
          </a:prstGeom>
          <a:effectLst>
            <a:outerShdw blurRad="63500" sx="102000" sy="102000" algn="ctr" rotWithShape="0">
              <a:prstClr val="black">
                <a:alpha val="40000"/>
              </a:prstClr>
            </a:outerShdw>
          </a:effectLst>
        </p:spPr>
      </p:pic>
      <p:pic>
        <p:nvPicPr>
          <p:cNvPr id="53" name="Picture 5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2230" y="3068929"/>
            <a:ext cx="560155" cy="538044"/>
          </a:xfrm>
          <a:prstGeom prst="rect">
            <a:avLst/>
          </a:prstGeom>
          <a:effectLst>
            <a:outerShdw blurRad="63500" sx="102000" sy="102000" algn="ctr" rotWithShape="0">
              <a:prstClr val="black">
                <a:alpha val="40000"/>
              </a:prstClr>
            </a:outerShdw>
          </a:effectLst>
        </p:spPr>
      </p:pic>
      <p:pic>
        <p:nvPicPr>
          <p:cNvPr id="54" name="Picture 5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67820" y="3049191"/>
            <a:ext cx="560155" cy="538044"/>
          </a:xfrm>
          <a:prstGeom prst="rect">
            <a:avLst/>
          </a:prstGeom>
          <a:effectLst>
            <a:outerShdw blurRad="63500" sx="102000" sy="102000" algn="ctr" rotWithShape="0">
              <a:prstClr val="black">
                <a:alpha val="40000"/>
              </a:prstClr>
            </a:outerShdw>
          </a:effectLst>
        </p:spPr>
      </p:pic>
      <p:pic>
        <p:nvPicPr>
          <p:cNvPr id="55" name="Picture 5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7297" y="3194051"/>
            <a:ext cx="560155" cy="538044"/>
          </a:xfrm>
          <a:prstGeom prst="rect">
            <a:avLst/>
          </a:prstGeom>
          <a:effectLst>
            <a:outerShdw blurRad="63500" sx="102000" sy="102000" algn="ctr" rotWithShape="0">
              <a:prstClr val="black">
                <a:alpha val="40000"/>
              </a:prstClr>
            </a:outerShdw>
          </a:effectLst>
        </p:spPr>
      </p:pic>
      <p:cxnSp>
        <p:nvCxnSpPr>
          <p:cNvPr id="56" name="Straight Connector 55"/>
          <p:cNvCxnSpPr>
            <a:stCxn id="41" idx="3"/>
          </p:cNvCxnSpPr>
          <p:nvPr/>
        </p:nvCxnSpPr>
        <p:spPr>
          <a:xfrm flipV="1">
            <a:off x="9095101" y="4579313"/>
            <a:ext cx="433992" cy="148346"/>
          </a:xfrm>
          <a:prstGeom prst="line">
            <a:avLst/>
          </a:prstGeom>
          <a:noFill/>
          <a:ln w="9525" cap="flat" cmpd="sng" algn="ctr">
            <a:solidFill>
              <a:srgbClr val="393B67"/>
            </a:solidFill>
            <a:prstDash val="solid"/>
            <a:tailEnd type="oval" w="med" len="med"/>
          </a:ln>
          <a:effectLst/>
        </p:spPr>
      </p:cxnSp>
      <p:cxnSp>
        <p:nvCxnSpPr>
          <p:cNvPr id="57" name="Straight Connector 56"/>
          <p:cNvCxnSpPr>
            <a:stCxn id="40" idx="1"/>
          </p:cNvCxnSpPr>
          <p:nvPr/>
        </p:nvCxnSpPr>
        <p:spPr>
          <a:xfrm flipH="1" flipV="1">
            <a:off x="9833316" y="3926319"/>
            <a:ext cx="351552" cy="271087"/>
          </a:xfrm>
          <a:prstGeom prst="line">
            <a:avLst/>
          </a:prstGeom>
          <a:noFill/>
          <a:ln w="9525" cap="flat" cmpd="sng" algn="ctr">
            <a:solidFill>
              <a:srgbClr val="393B67"/>
            </a:solidFill>
            <a:prstDash val="solid"/>
            <a:tailEnd type="oval" w="med" len="med"/>
          </a:ln>
          <a:effectLst/>
        </p:spPr>
      </p:cxnSp>
      <p:cxnSp>
        <p:nvCxnSpPr>
          <p:cNvPr id="58" name="Straight Connector 57"/>
          <p:cNvCxnSpPr>
            <a:stCxn id="33" idx="2"/>
          </p:cNvCxnSpPr>
          <p:nvPr/>
        </p:nvCxnSpPr>
        <p:spPr>
          <a:xfrm>
            <a:off x="9209345" y="3337155"/>
            <a:ext cx="839188" cy="304191"/>
          </a:xfrm>
          <a:prstGeom prst="line">
            <a:avLst/>
          </a:prstGeom>
          <a:noFill/>
          <a:ln w="9525" cap="flat" cmpd="sng" algn="ctr">
            <a:solidFill>
              <a:srgbClr val="393B67"/>
            </a:solidFill>
            <a:prstDash val="solid"/>
            <a:tailEnd type="oval" w="med" len="med"/>
          </a:ln>
          <a:effectLst/>
        </p:spPr>
      </p:cxnSp>
      <p:cxnSp>
        <p:nvCxnSpPr>
          <p:cNvPr id="59" name="Straight Connector 58"/>
          <p:cNvCxnSpPr>
            <a:stCxn id="35" idx="1"/>
          </p:cNvCxnSpPr>
          <p:nvPr/>
        </p:nvCxnSpPr>
        <p:spPr>
          <a:xfrm flipH="1" flipV="1">
            <a:off x="10662355" y="3467442"/>
            <a:ext cx="418264" cy="61888"/>
          </a:xfrm>
          <a:prstGeom prst="line">
            <a:avLst/>
          </a:prstGeom>
          <a:noFill/>
          <a:ln w="9525" cap="flat" cmpd="sng" algn="ctr">
            <a:solidFill>
              <a:srgbClr val="393B67"/>
            </a:solidFill>
            <a:prstDash val="solid"/>
            <a:tailEnd type="oval" w="med" len="med"/>
          </a:ln>
          <a:effectLst/>
        </p:spPr>
      </p:cxnSp>
      <p:cxnSp>
        <p:nvCxnSpPr>
          <p:cNvPr id="60" name="Straight Connector 59"/>
          <p:cNvCxnSpPr>
            <a:stCxn id="34" idx="1"/>
          </p:cNvCxnSpPr>
          <p:nvPr/>
        </p:nvCxnSpPr>
        <p:spPr>
          <a:xfrm flipH="1">
            <a:off x="10753382" y="3063009"/>
            <a:ext cx="327238" cy="264317"/>
          </a:xfrm>
          <a:prstGeom prst="line">
            <a:avLst/>
          </a:prstGeom>
          <a:noFill/>
          <a:ln w="9525" cap="flat" cmpd="sng" algn="ctr">
            <a:solidFill>
              <a:srgbClr val="393B67"/>
            </a:solidFill>
            <a:prstDash val="solid"/>
            <a:tailEnd type="oval" w="med" len="med"/>
          </a:ln>
          <a:effectLst/>
        </p:spPr>
      </p:cxnSp>
      <p:cxnSp>
        <p:nvCxnSpPr>
          <p:cNvPr id="61" name="Straight Connector 60"/>
          <p:cNvCxnSpPr>
            <a:stCxn id="32" idx="2"/>
          </p:cNvCxnSpPr>
          <p:nvPr/>
        </p:nvCxnSpPr>
        <p:spPr>
          <a:xfrm flipH="1">
            <a:off x="9916699" y="2932255"/>
            <a:ext cx="171590" cy="409622"/>
          </a:xfrm>
          <a:prstGeom prst="line">
            <a:avLst/>
          </a:prstGeom>
          <a:noFill/>
          <a:ln w="9525" cap="flat" cmpd="sng" algn="ctr">
            <a:solidFill>
              <a:srgbClr val="393B67"/>
            </a:solidFill>
            <a:prstDash val="solid"/>
            <a:tailEnd type="oval" w="med" len="med"/>
          </a:ln>
          <a:effectLst/>
        </p:spPr>
      </p:cxnSp>
      <p:cxnSp>
        <p:nvCxnSpPr>
          <p:cNvPr id="62" name="Straight Connector 61"/>
          <p:cNvCxnSpPr>
            <a:stCxn id="43" idx="2"/>
          </p:cNvCxnSpPr>
          <p:nvPr/>
        </p:nvCxnSpPr>
        <p:spPr>
          <a:xfrm flipH="1">
            <a:off x="11147019" y="5427759"/>
            <a:ext cx="195667" cy="366317"/>
          </a:xfrm>
          <a:prstGeom prst="line">
            <a:avLst/>
          </a:prstGeom>
          <a:noFill/>
          <a:ln w="9525" cap="flat" cmpd="sng" algn="ctr">
            <a:solidFill>
              <a:srgbClr val="393B67"/>
            </a:solidFill>
            <a:prstDash val="solid"/>
            <a:tailEnd type="oval" w="med" len="med"/>
          </a:ln>
          <a:effectLst/>
        </p:spPr>
      </p:cxnSp>
      <p:cxnSp>
        <p:nvCxnSpPr>
          <p:cNvPr id="63" name="Straight Connector 62"/>
          <p:cNvCxnSpPr>
            <a:stCxn id="42" idx="3"/>
          </p:cNvCxnSpPr>
          <p:nvPr/>
        </p:nvCxnSpPr>
        <p:spPr>
          <a:xfrm>
            <a:off x="10365234" y="5808168"/>
            <a:ext cx="562856" cy="116622"/>
          </a:xfrm>
          <a:prstGeom prst="line">
            <a:avLst/>
          </a:prstGeom>
          <a:noFill/>
          <a:ln w="9525" cap="flat" cmpd="sng" algn="ctr">
            <a:solidFill>
              <a:srgbClr val="393B67"/>
            </a:solidFill>
            <a:prstDash val="solid"/>
            <a:tailEnd type="oval" w="med" len="med"/>
          </a:ln>
          <a:effectLst/>
        </p:spPr>
      </p:cxnSp>
      <p:pic>
        <p:nvPicPr>
          <p:cNvPr id="64" name="Picture 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73070" y="2560029"/>
            <a:ext cx="560155" cy="538044"/>
          </a:xfrm>
          <a:prstGeom prst="rect">
            <a:avLst/>
          </a:prstGeom>
          <a:effectLst>
            <a:outerShdw blurRad="63500" sx="102000" sy="102000" algn="ctr" rotWithShape="0">
              <a:prstClr val="black">
                <a:alpha val="40000"/>
              </a:prstClr>
            </a:outerShdw>
          </a:effectLst>
        </p:spPr>
      </p:pic>
      <p:pic>
        <p:nvPicPr>
          <p:cNvPr id="65" name="Picture 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7367" y="2533535"/>
            <a:ext cx="560155" cy="538044"/>
          </a:xfrm>
          <a:prstGeom prst="rect">
            <a:avLst/>
          </a:prstGeom>
          <a:effectLst>
            <a:outerShdw blurRad="63500" sx="102000" sy="102000" algn="ctr" rotWithShape="0">
              <a:prstClr val="black">
                <a:alpha val="40000"/>
              </a:prstClr>
            </a:outerShdw>
          </a:effectLst>
        </p:spPr>
      </p:pic>
      <p:cxnSp>
        <p:nvCxnSpPr>
          <p:cNvPr id="66" name="Straight Connector 65"/>
          <p:cNvCxnSpPr>
            <a:stCxn id="31" idx="2"/>
          </p:cNvCxnSpPr>
          <p:nvPr/>
        </p:nvCxnSpPr>
        <p:spPr>
          <a:xfrm flipH="1">
            <a:off x="6257349" y="2492711"/>
            <a:ext cx="341188" cy="340935"/>
          </a:xfrm>
          <a:prstGeom prst="line">
            <a:avLst/>
          </a:prstGeom>
          <a:noFill/>
          <a:ln w="9525" cap="flat" cmpd="sng" algn="ctr">
            <a:solidFill>
              <a:srgbClr val="393B67"/>
            </a:solidFill>
            <a:prstDash val="solid"/>
            <a:tailEnd type="oval" w="med" len="med"/>
          </a:ln>
          <a:effectLst/>
        </p:spPr>
      </p:cxnSp>
      <p:cxnSp>
        <p:nvCxnSpPr>
          <p:cNvPr id="67" name="Straight Connector 66"/>
          <p:cNvCxnSpPr>
            <a:stCxn id="103" idx="0"/>
          </p:cNvCxnSpPr>
          <p:nvPr/>
        </p:nvCxnSpPr>
        <p:spPr>
          <a:xfrm flipV="1">
            <a:off x="5316502" y="2807089"/>
            <a:ext cx="501701" cy="125166"/>
          </a:xfrm>
          <a:prstGeom prst="line">
            <a:avLst/>
          </a:prstGeom>
          <a:noFill/>
          <a:ln w="9525" cap="flat" cmpd="sng" algn="ctr">
            <a:solidFill>
              <a:srgbClr val="393B67"/>
            </a:solidFill>
            <a:prstDash val="solid"/>
            <a:tailEnd type="oval" w="med" len="med"/>
          </a:ln>
          <a:effectLst/>
        </p:spPr>
      </p:cxnSp>
      <p:cxnSp>
        <p:nvCxnSpPr>
          <p:cNvPr id="68" name="Straight Connector 67"/>
          <p:cNvCxnSpPr/>
          <p:nvPr/>
        </p:nvCxnSpPr>
        <p:spPr>
          <a:xfrm flipV="1">
            <a:off x="1589636" y="3325377"/>
            <a:ext cx="402706" cy="55098"/>
          </a:xfrm>
          <a:prstGeom prst="line">
            <a:avLst/>
          </a:prstGeom>
          <a:noFill/>
          <a:ln w="9525" cap="flat" cmpd="sng" algn="ctr">
            <a:solidFill>
              <a:srgbClr val="393B67"/>
            </a:solidFill>
            <a:prstDash val="solid"/>
            <a:tailEnd type="oval" w="med" len="med"/>
          </a:ln>
          <a:effectLst/>
        </p:spPr>
      </p:cxnSp>
      <p:pic>
        <p:nvPicPr>
          <p:cNvPr id="69" name="Picture 6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0318" y="3481445"/>
            <a:ext cx="560155" cy="538044"/>
          </a:xfrm>
          <a:prstGeom prst="rect">
            <a:avLst/>
          </a:prstGeom>
          <a:effectLst>
            <a:outerShdw blurRad="63500" sx="102000" sy="102000" algn="ctr" rotWithShape="0">
              <a:prstClr val="black">
                <a:alpha val="40000"/>
              </a:prstClr>
            </a:outerShdw>
          </a:effectLst>
        </p:spPr>
      </p:pic>
      <p:pic>
        <p:nvPicPr>
          <p:cNvPr id="70" name="Picture 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84997" y="2937124"/>
            <a:ext cx="560155" cy="538044"/>
          </a:xfrm>
          <a:prstGeom prst="rect">
            <a:avLst/>
          </a:prstGeom>
          <a:effectLst>
            <a:outerShdw blurRad="63500" sx="102000" sy="102000" algn="ctr" rotWithShape="0">
              <a:prstClr val="black">
                <a:alpha val="40000"/>
              </a:prstClr>
            </a:outerShdw>
          </a:effectLst>
        </p:spPr>
      </p:pic>
      <p:pic>
        <p:nvPicPr>
          <p:cNvPr id="71" name="Picture 7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16914" y="3018449"/>
            <a:ext cx="560155" cy="538044"/>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22927" y="3146055"/>
            <a:ext cx="560155" cy="538044"/>
          </a:xfrm>
          <a:prstGeom prst="rect">
            <a:avLst/>
          </a:prstGeom>
          <a:effectLst>
            <a:outerShdw blurRad="63500" sx="102000" sy="102000" algn="ctr" rotWithShape="0">
              <a:prstClr val="black">
                <a:alpha val="40000"/>
              </a:prstClr>
            </a:outerShdw>
          </a:effectLst>
        </p:spPr>
      </p:pic>
      <p:pic>
        <p:nvPicPr>
          <p:cNvPr id="73" name="Picture 7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00595" y="5146049"/>
            <a:ext cx="560155" cy="538044"/>
          </a:xfrm>
          <a:prstGeom prst="rect">
            <a:avLst/>
          </a:prstGeom>
          <a:effectLst>
            <a:outerShdw blurRad="63500" sx="102000" sy="102000" algn="ctr" rotWithShape="0">
              <a:prstClr val="black">
                <a:alpha val="40000"/>
              </a:prstClr>
            </a:outerShdw>
          </a:effectLst>
        </p:spPr>
      </p:pic>
      <p:cxnSp>
        <p:nvCxnSpPr>
          <p:cNvPr id="74" name="Straight Connector 73"/>
          <p:cNvCxnSpPr>
            <a:stCxn id="25" idx="1"/>
          </p:cNvCxnSpPr>
          <p:nvPr/>
        </p:nvCxnSpPr>
        <p:spPr>
          <a:xfrm flipH="1">
            <a:off x="3400736" y="3357442"/>
            <a:ext cx="668940" cy="61827"/>
          </a:xfrm>
          <a:prstGeom prst="line">
            <a:avLst/>
          </a:prstGeom>
          <a:noFill/>
          <a:ln w="9525" cap="flat" cmpd="sng" algn="ctr">
            <a:solidFill>
              <a:srgbClr val="393B67"/>
            </a:solidFill>
            <a:prstDash val="solid"/>
            <a:tailEnd type="oval" w="med" len="med"/>
          </a:ln>
          <a:effectLst/>
        </p:spPr>
      </p:cxnSp>
      <p:grpSp>
        <p:nvGrpSpPr>
          <p:cNvPr id="75" name="Group 74"/>
          <p:cNvGrpSpPr/>
          <p:nvPr/>
        </p:nvGrpSpPr>
        <p:grpSpPr>
          <a:xfrm>
            <a:off x="3468676" y="2334779"/>
            <a:ext cx="1316279" cy="912414"/>
            <a:chOff x="3468676" y="2334779"/>
            <a:chExt cx="1316279" cy="912414"/>
          </a:xfrm>
        </p:grpSpPr>
        <p:sp>
          <p:nvSpPr>
            <p:cNvPr id="76" name="Rectangle 75"/>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East</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Quebec City</a:t>
              </a:r>
            </a:p>
          </p:txBody>
        </p:sp>
        <p:pic>
          <p:nvPicPr>
            <p:cNvPr id="77" name="Picture 7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78" name="Straight Connector 77"/>
            <p:cNvCxnSpPr>
              <a:stCxn id="76" idx="2"/>
            </p:cNvCxnSpPr>
            <p:nvPr/>
          </p:nvCxnSpPr>
          <p:spPr>
            <a:xfrm flipH="1">
              <a:off x="3745379" y="2707627"/>
              <a:ext cx="622168" cy="275059"/>
            </a:xfrm>
            <a:prstGeom prst="line">
              <a:avLst/>
            </a:prstGeom>
            <a:noFill/>
            <a:ln w="9525" cap="flat" cmpd="sng" algn="ctr">
              <a:solidFill>
                <a:srgbClr val="7FBA00"/>
              </a:solidFill>
              <a:prstDash val="solid"/>
              <a:tailEnd type="oval" w="med" len="med"/>
            </a:ln>
            <a:effectLst/>
          </p:spPr>
        </p:cxnSp>
      </p:grpSp>
      <p:grpSp>
        <p:nvGrpSpPr>
          <p:cNvPr id="79" name="Group 78"/>
          <p:cNvGrpSpPr/>
          <p:nvPr/>
        </p:nvGrpSpPr>
        <p:grpSpPr>
          <a:xfrm>
            <a:off x="2967704" y="2281069"/>
            <a:ext cx="937436" cy="1104163"/>
            <a:chOff x="2967704" y="2281069"/>
            <a:chExt cx="937436" cy="1104163"/>
          </a:xfrm>
        </p:grpSpPr>
        <p:sp>
          <p:nvSpPr>
            <p:cNvPr id="80" name="Rectangle 79"/>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Central</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Toronto</a:t>
              </a:r>
            </a:p>
          </p:txBody>
        </p:sp>
        <p:pic>
          <p:nvPicPr>
            <p:cNvPr id="81" name="Picture 8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82" name="Straight Connector 81"/>
            <p:cNvCxnSpPr/>
            <p:nvPr/>
          </p:nvCxnSpPr>
          <p:spPr>
            <a:xfrm>
              <a:off x="3431924" y="2607412"/>
              <a:ext cx="14024" cy="509688"/>
            </a:xfrm>
            <a:prstGeom prst="line">
              <a:avLst/>
            </a:prstGeom>
            <a:noFill/>
            <a:ln w="9525" cap="flat" cmpd="sng" algn="ctr">
              <a:solidFill>
                <a:srgbClr val="7FBA00"/>
              </a:solidFill>
              <a:prstDash val="solid"/>
              <a:tailEnd type="oval" w="med" len="med"/>
            </a:ln>
            <a:effectLst/>
          </p:spPr>
        </p:cxnSp>
      </p:grpSp>
      <p:cxnSp>
        <p:nvCxnSpPr>
          <p:cNvPr id="83" name="Straight Connector 82"/>
          <p:cNvCxnSpPr>
            <a:stCxn id="27" idx="2"/>
          </p:cNvCxnSpPr>
          <p:nvPr/>
        </p:nvCxnSpPr>
        <p:spPr>
          <a:xfrm>
            <a:off x="2739640" y="2236586"/>
            <a:ext cx="359621" cy="1057717"/>
          </a:xfrm>
          <a:prstGeom prst="line">
            <a:avLst/>
          </a:prstGeom>
          <a:noFill/>
          <a:ln w="9525" cap="flat" cmpd="sng" algn="ctr">
            <a:solidFill>
              <a:srgbClr val="393B67"/>
            </a:solidFill>
            <a:prstDash val="solid"/>
            <a:tailEnd type="oval" w="med" len="med"/>
          </a:ln>
          <a:effectLst/>
        </p:spPr>
      </p:cxnSp>
      <p:cxnSp>
        <p:nvCxnSpPr>
          <p:cNvPr id="84" name="Straight Connector 83"/>
          <p:cNvCxnSpPr>
            <a:stCxn id="23" idx="2"/>
          </p:cNvCxnSpPr>
          <p:nvPr/>
        </p:nvCxnSpPr>
        <p:spPr>
          <a:xfrm>
            <a:off x="2198311" y="2750245"/>
            <a:ext cx="769394" cy="459669"/>
          </a:xfrm>
          <a:prstGeom prst="line">
            <a:avLst/>
          </a:prstGeom>
          <a:noFill/>
          <a:ln w="9525" cap="flat" cmpd="sng" algn="ctr">
            <a:solidFill>
              <a:srgbClr val="393B67"/>
            </a:solidFill>
            <a:prstDash val="solid"/>
            <a:tailEnd type="oval" w="med" len="med"/>
          </a:ln>
          <a:effectLst/>
        </p:spPr>
      </p:cxnSp>
      <p:cxnSp>
        <p:nvCxnSpPr>
          <p:cNvPr id="85" name="Straight Connector 84"/>
          <p:cNvCxnSpPr>
            <a:stCxn id="29" idx="3"/>
          </p:cNvCxnSpPr>
          <p:nvPr/>
        </p:nvCxnSpPr>
        <p:spPr>
          <a:xfrm flipV="1">
            <a:off x="2357176" y="3755003"/>
            <a:ext cx="460468" cy="140300"/>
          </a:xfrm>
          <a:prstGeom prst="line">
            <a:avLst/>
          </a:prstGeom>
          <a:noFill/>
          <a:ln w="9525" cap="flat" cmpd="sng" algn="ctr">
            <a:solidFill>
              <a:srgbClr val="393B67"/>
            </a:solidFill>
            <a:prstDash val="solid"/>
            <a:tailEnd type="oval" w="med" len="med"/>
          </a:ln>
          <a:effectLst/>
        </p:spPr>
      </p:cxnSp>
      <p:cxnSp>
        <p:nvCxnSpPr>
          <p:cNvPr id="86" name="Straight Connector 85"/>
          <p:cNvCxnSpPr>
            <a:stCxn id="28" idx="3"/>
          </p:cNvCxnSpPr>
          <p:nvPr/>
        </p:nvCxnSpPr>
        <p:spPr>
          <a:xfrm>
            <a:off x="1793830" y="2835554"/>
            <a:ext cx="1165017" cy="374360"/>
          </a:xfrm>
          <a:prstGeom prst="line">
            <a:avLst/>
          </a:prstGeom>
          <a:noFill/>
          <a:ln w="9525" cap="flat" cmpd="sng" algn="ctr">
            <a:solidFill>
              <a:srgbClr val="393B67"/>
            </a:solidFill>
            <a:prstDash val="solid"/>
            <a:tailEnd type="oval" w="med" len="med"/>
          </a:ln>
          <a:effectLst/>
        </p:spPr>
      </p:cxnSp>
      <p:cxnSp>
        <p:nvCxnSpPr>
          <p:cNvPr id="87" name="Straight Connector 86"/>
          <p:cNvCxnSpPr>
            <a:stCxn id="104" idx="1"/>
          </p:cNvCxnSpPr>
          <p:nvPr/>
        </p:nvCxnSpPr>
        <p:spPr>
          <a:xfrm flipH="1" flipV="1">
            <a:off x="3400736" y="3421679"/>
            <a:ext cx="956770" cy="351980"/>
          </a:xfrm>
          <a:prstGeom prst="line">
            <a:avLst/>
          </a:prstGeom>
          <a:noFill/>
          <a:ln w="9525" cap="flat" cmpd="sng" algn="ctr">
            <a:solidFill>
              <a:srgbClr val="393B67"/>
            </a:solidFill>
            <a:prstDash val="solid"/>
            <a:tailEnd type="oval" w="med" len="med"/>
          </a:ln>
          <a:effectLst/>
        </p:spPr>
      </p:cxnSp>
      <p:cxnSp>
        <p:nvCxnSpPr>
          <p:cNvPr id="88" name="Straight Connector 87"/>
          <p:cNvCxnSpPr>
            <a:stCxn id="26" idx="0"/>
          </p:cNvCxnSpPr>
          <p:nvPr/>
        </p:nvCxnSpPr>
        <p:spPr>
          <a:xfrm flipH="1" flipV="1">
            <a:off x="3400738" y="3421679"/>
            <a:ext cx="448484" cy="378368"/>
          </a:xfrm>
          <a:prstGeom prst="line">
            <a:avLst/>
          </a:prstGeom>
          <a:noFill/>
          <a:ln w="9525" cap="flat" cmpd="sng" algn="ctr">
            <a:solidFill>
              <a:srgbClr val="393B67"/>
            </a:solidFill>
            <a:prstDash val="solid"/>
            <a:tailEnd type="oval" w="med" len="med"/>
          </a:ln>
          <a:effectLst/>
        </p:spPr>
      </p:cxnSp>
      <p:cxnSp>
        <p:nvCxnSpPr>
          <p:cNvPr id="89" name="Straight Connector 88"/>
          <p:cNvCxnSpPr>
            <a:stCxn id="30" idx="1"/>
          </p:cNvCxnSpPr>
          <p:nvPr/>
        </p:nvCxnSpPr>
        <p:spPr>
          <a:xfrm flipH="1" flipV="1">
            <a:off x="4577785" y="5422724"/>
            <a:ext cx="379130" cy="269350"/>
          </a:xfrm>
          <a:prstGeom prst="line">
            <a:avLst/>
          </a:prstGeom>
          <a:noFill/>
          <a:ln w="9525" cap="flat" cmpd="sng" algn="ctr">
            <a:solidFill>
              <a:srgbClr val="393B67"/>
            </a:solidFill>
            <a:prstDash val="solid"/>
            <a:tailEnd type="oval" w="med" len="med"/>
          </a:ln>
          <a:effectLst/>
        </p:spPr>
      </p:cxnSp>
      <p:grpSp>
        <p:nvGrpSpPr>
          <p:cNvPr id="90" name="Group 89"/>
          <p:cNvGrpSpPr/>
          <p:nvPr/>
        </p:nvGrpSpPr>
        <p:grpSpPr>
          <a:xfrm>
            <a:off x="7606465" y="3738529"/>
            <a:ext cx="1188239" cy="538044"/>
            <a:chOff x="7606465" y="3738529"/>
            <a:chExt cx="1188239" cy="538044"/>
          </a:xfrm>
        </p:grpSpPr>
        <p:pic>
          <p:nvPicPr>
            <p:cNvPr id="91" name="Picture 9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2" name="Rectangle 91"/>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West</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2" idx="3"/>
            </p:cNvCxnSpPr>
            <p:nvPr/>
          </p:nvCxnSpPr>
          <p:spPr>
            <a:xfrm flipV="1">
              <a:off x="8300078" y="4009260"/>
              <a:ext cx="215625" cy="43867"/>
            </a:xfrm>
            <a:prstGeom prst="line">
              <a:avLst/>
            </a:prstGeom>
            <a:noFill/>
            <a:ln w="9525" cap="flat" cmpd="sng" algn="ctr">
              <a:solidFill>
                <a:srgbClr val="393B67"/>
              </a:solidFill>
              <a:prstDash val="solid"/>
              <a:tailEnd type="oval" w="med" len="med"/>
            </a:ln>
            <a:effectLst/>
          </p:spPr>
        </p:cxnSp>
      </p:grpSp>
      <p:sp>
        <p:nvSpPr>
          <p:cNvPr id="94" name="Rectangle 93"/>
          <p:cNvSpPr/>
          <p:nvPr/>
        </p:nvSpPr>
        <p:spPr bwMode="auto">
          <a:xfrm>
            <a:off x="7039160" y="2458634"/>
            <a:ext cx="109929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 North East</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Magdeburg</a:t>
            </a:r>
          </a:p>
        </p:txBody>
      </p:sp>
      <p:pic>
        <p:nvPicPr>
          <p:cNvPr id="95" name="Picture 9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6810" y="2577482"/>
            <a:ext cx="560155" cy="538044"/>
          </a:xfrm>
          <a:prstGeom prst="rect">
            <a:avLst/>
          </a:prstGeom>
          <a:effectLst>
            <a:outerShdw blurRad="63500" sx="102000" sy="102000" algn="ctr" rotWithShape="0">
              <a:prstClr val="black">
                <a:alpha val="40000"/>
              </a:prstClr>
            </a:outerShdw>
          </a:effectLst>
        </p:spPr>
      </p:pic>
      <p:cxnSp>
        <p:nvCxnSpPr>
          <p:cNvPr id="96" name="Straight Connector 95"/>
          <p:cNvCxnSpPr>
            <a:stCxn id="94" idx="1"/>
          </p:cNvCxnSpPr>
          <p:nvPr/>
        </p:nvCxnSpPr>
        <p:spPr>
          <a:xfrm flipH="1">
            <a:off x="6528977" y="2645058"/>
            <a:ext cx="510183" cy="206885"/>
          </a:xfrm>
          <a:prstGeom prst="line">
            <a:avLst/>
          </a:prstGeom>
          <a:noFill/>
          <a:ln w="9525" cap="flat" cmpd="sng" algn="ctr">
            <a:solidFill>
              <a:srgbClr val="7FBA00"/>
            </a:solidFill>
            <a:prstDash val="solid"/>
            <a:tailEnd type="oval" w="med" len="med"/>
          </a:ln>
          <a:effectLst/>
        </p:spPr>
      </p:cxnSp>
      <p:sp>
        <p:nvSpPr>
          <p:cNvPr id="97" name="Rectangle 96"/>
          <p:cNvSpPr/>
          <p:nvPr/>
        </p:nvSpPr>
        <p:spPr bwMode="auto">
          <a:xfrm>
            <a:off x="6936959" y="2906708"/>
            <a:ext cx="96323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 Central</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Frankfurt</a:t>
            </a: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02673" y="2668501"/>
            <a:ext cx="560155" cy="538044"/>
          </a:xfrm>
          <a:prstGeom prst="rect">
            <a:avLst/>
          </a:prstGeom>
          <a:effectLst>
            <a:outerShdw blurRad="63500" sx="102000" sy="102000" algn="ctr" rotWithShape="0">
              <a:prstClr val="black">
                <a:alpha val="40000"/>
              </a:prstClr>
            </a:outerShdw>
          </a:effectLst>
        </p:spPr>
      </p:pic>
      <p:cxnSp>
        <p:nvCxnSpPr>
          <p:cNvPr id="99" name="Straight Connector 98"/>
          <p:cNvCxnSpPr>
            <a:stCxn id="97" idx="1"/>
          </p:cNvCxnSpPr>
          <p:nvPr/>
        </p:nvCxnSpPr>
        <p:spPr>
          <a:xfrm flipH="1" flipV="1">
            <a:off x="6387252" y="2937085"/>
            <a:ext cx="549707" cy="156047"/>
          </a:xfrm>
          <a:prstGeom prst="line">
            <a:avLst/>
          </a:prstGeom>
          <a:noFill/>
          <a:ln w="9525" cap="flat" cmpd="sng" algn="ctr">
            <a:solidFill>
              <a:srgbClr val="7FBA00"/>
            </a:solidFill>
            <a:prstDash val="solid"/>
            <a:tailEnd type="oval" w="med" len="med"/>
          </a:ln>
          <a:effectLst/>
        </p:spPr>
      </p:cxnSp>
      <p:sp>
        <p:nvSpPr>
          <p:cNvPr id="100" name="Rectangle 99"/>
          <p:cNvSpPr/>
          <p:nvPr/>
        </p:nvSpPr>
        <p:spPr bwMode="auto">
          <a:xfrm>
            <a:off x="5116478" y="2172579"/>
            <a:ext cx="905760"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United Kingdom</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Regions</a:t>
            </a:r>
          </a:p>
        </p:txBody>
      </p:sp>
      <p:pic>
        <p:nvPicPr>
          <p:cNvPr id="101" name="Picture 10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51354" y="2522790"/>
            <a:ext cx="560155" cy="538044"/>
          </a:xfrm>
          <a:prstGeom prst="rect">
            <a:avLst/>
          </a:prstGeom>
          <a:effectLst>
            <a:outerShdw blurRad="63500" sx="102000" sy="102000" algn="ctr" rotWithShape="0">
              <a:prstClr val="black">
                <a:alpha val="40000"/>
              </a:prstClr>
            </a:outerShdw>
          </a:effectLst>
        </p:spPr>
      </p:pic>
      <p:cxnSp>
        <p:nvCxnSpPr>
          <p:cNvPr id="102" name="Straight Connector 101"/>
          <p:cNvCxnSpPr/>
          <p:nvPr/>
        </p:nvCxnSpPr>
        <p:spPr>
          <a:xfrm>
            <a:off x="5572317" y="2542468"/>
            <a:ext cx="457512" cy="251563"/>
          </a:xfrm>
          <a:prstGeom prst="line">
            <a:avLst/>
          </a:prstGeom>
          <a:noFill/>
          <a:ln w="9525" cap="flat" cmpd="sng" algn="ctr">
            <a:solidFill>
              <a:srgbClr val="7FBA00"/>
            </a:solidFill>
            <a:prstDash val="solid"/>
            <a:tailEnd type="oval" w="med" len="med"/>
          </a:ln>
          <a:effectLst/>
        </p:spPr>
      </p:cxnSp>
      <p:sp>
        <p:nvSpPr>
          <p:cNvPr id="103" name="Rectangle 102"/>
          <p:cNvSpPr/>
          <p:nvPr/>
        </p:nvSpPr>
        <p:spPr bwMode="auto">
          <a:xfrm>
            <a:off x="4905782" y="2932255"/>
            <a:ext cx="82143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Europe</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Ireland</a:t>
            </a:r>
          </a:p>
        </p:txBody>
      </p:sp>
      <p:sp>
        <p:nvSpPr>
          <p:cNvPr id="104" name="Rectangle 103"/>
          <p:cNvSpPr/>
          <p:nvPr/>
        </p:nvSpPr>
        <p:spPr bwMode="auto">
          <a:xfrm>
            <a:off x="4357506" y="3587235"/>
            <a:ext cx="646593"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3199" tIns="93203" rIns="93199" bIns="93211" numCol="1" rtlCol="0" anchor="ctr" anchorCtr="0" compatLnSpc="1"/>
          <a:lstStyle/>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 2</a:t>
            </a:r>
          </a:p>
          <a:p>
            <a:pPr marL="0" marR="0" lvl="0" indent="0" algn="ctr" defTabSz="1242571"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105" name="Content Placeholder 2"/>
          <p:cNvSpPr txBox="1">
            <a:spLocks/>
          </p:cNvSpPr>
          <p:nvPr/>
        </p:nvSpPr>
        <p:spPr>
          <a:xfrm>
            <a:off x="875157" y="996168"/>
            <a:ext cx="10775015" cy="433965"/>
          </a:xfrm>
          <a:prstGeom prst="rect">
            <a:avLst/>
          </a:prstGeom>
        </p:spPr>
        <p:txBody>
          <a:bodyPr/>
          <a:lstStyle>
            <a:lvl1pPr marL="388572" indent="-388572" eaLnBrk="1" hangingPunct="1">
              <a:lnSpc>
                <a:spcPct val="120000"/>
              </a:lnSpc>
              <a:buFont typeface="Arial" panose="020B0604020202020204" pitchFamily="34" charset="0"/>
              <a:buChar char="•"/>
              <a:defRPr sz="1904" kern="800">
                <a:solidFill>
                  <a:srgbClr val="FFFFFF"/>
                </a:solidFill>
                <a:latin typeface="+mn-lt"/>
                <a:cs typeface="Segoe UI Light"/>
              </a:defRPr>
            </a:lvl1pPr>
            <a:lvl2pPr marL="774986" indent="-388572" eaLnBrk="1" hangingPunct="1">
              <a:lnSpc>
                <a:spcPct val="120000"/>
              </a:lnSpc>
              <a:buFont typeface="Arial" panose="020B0604020202020204" pitchFamily="34" charset="0"/>
              <a:buChar char="•"/>
              <a:defRPr sz="1904" kern="800">
                <a:solidFill>
                  <a:srgbClr val="FFFFFF"/>
                </a:solidFill>
                <a:latin typeface="+mn-lt"/>
                <a:cs typeface="Segoe UI Light"/>
              </a:defRPr>
            </a:lvl2pPr>
            <a:lvl3pPr marL="1167876" indent="-388572" eaLnBrk="1" hangingPunct="1">
              <a:lnSpc>
                <a:spcPct val="120000"/>
              </a:lnSpc>
              <a:buFont typeface="Arial" panose="020B0604020202020204" pitchFamily="34" charset="0"/>
              <a:buChar char="•"/>
              <a:defRPr sz="1904" kern="800">
                <a:solidFill>
                  <a:srgbClr val="FFFFFF"/>
                </a:solidFill>
                <a:latin typeface="+mn-lt"/>
                <a:cs typeface="Segoe UI Light"/>
              </a:defRPr>
            </a:lvl3pPr>
            <a:lvl4pPr marL="1552131" indent="-388572" eaLnBrk="1" hangingPunct="1">
              <a:lnSpc>
                <a:spcPct val="120000"/>
              </a:lnSpc>
              <a:buFont typeface="Arial" panose="020B0604020202020204" pitchFamily="34" charset="0"/>
              <a:buChar char="•"/>
              <a:defRPr sz="1904" kern="800">
                <a:solidFill>
                  <a:srgbClr val="FFFFFF"/>
                </a:solidFill>
                <a:latin typeface="+mn-lt"/>
                <a:cs typeface="Segoe UI Light"/>
              </a:defRPr>
            </a:lvl4pPr>
            <a:lvl5pPr marL="1945021" indent="-388572" eaLnBrk="1" hangingPunct="1">
              <a:lnSpc>
                <a:spcPct val="120000"/>
              </a:lnSpc>
              <a:buFont typeface="Arial" panose="020B0604020202020204" pitchFamily="34" charset="0"/>
              <a:buChar char="•"/>
              <a:defRPr sz="1904" kern="800">
                <a:solidFill>
                  <a:srgbClr val="FFFFFF"/>
                </a:solidFill>
                <a:latin typeface="+mn-lt"/>
                <a:cs typeface="Segoe UI Light"/>
              </a:defRPr>
            </a:lvl5pPr>
          </a:lstStyle>
          <a:p>
            <a:pPr defTabSz="914400">
              <a:buFont typeface="Arial" panose="020B0604020202020204" pitchFamily="34" charset="0"/>
              <a:buNone/>
            </a:pPr>
            <a:r>
              <a:rPr lang="ko-KR" altLang="en-US" smtClean="0">
                <a:solidFill>
                  <a:srgbClr val="FFB900">
                    <a:lumMod val="50000"/>
                  </a:srgbClr>
                </a:solidFill>
                <a:latin typeface="Segoe UI Light"/>
              </a:rPr>
              <a:t>세계 </a:t>
            </a:r>
            <a:r>
              <a:rPr lang="en-US" altLang="ko-KR" smtClean="0">
                <a:solidFill>
                  <a:srgbClr val="FFB900">
                    <a:lumMod val="50000"/>
                  </a:srgbClr>
                </a:solidFill>
                <a:latin typeface="Segoe UI Light"/>
              </a:rPr>
              <a:t>27</a:t>
            </a:r>
            <a:r>
              <a:rPr lang="ko-KR" altLang="en-US" smtClean="0">
                <a:solidFill>
                  <a:srgbClr val="FFB900">
                    <a:lumMod val="50000"/>
                  </a:srgbClr>
                </a:solidFill>
                <a:latin typeface="Segoe UI Light"/>
              </a:rPr>
              <a:t>개 지역에 분산되어 </a:t>
            </a:r>
            <a:r>
              <a:rPr lang="en-US" altLang="ko-KR" smtClean="0">
                <a:solidFill>
                  <a:srgbClr val="FFB900">
                    <a:lumMod val="50000"/>
                  </a:srgbClr>
                </a:solidFill>
                <a:latin typeface="Segoe UI Light"/>
              </a:rPr>
              <a:t>22</a:t>
            </a:r>
            <a:r>
              <a:rPr lang="ko-KR" altLang="en-US" smtClean="0">
                <a:solidFill>
                  <a:srgbClr val="FFB900">
                    <a:lumMod val="50000"/>
                  </a:srgbClr>
                </a:solidFill>
                <a:latin typeface="Segoe UI Light"/>
              </a:rPr>
              <a:t>개 지역에서 서비스 중인  거대한 데이터센터 용량으로 계속 확장 중입니다</a:t>
            </a:r>
            <a:r>
              <a:rPr lang="en-US" altLang="ko-KR" smtClean="0">
                <a:solidFill>
                  <a:srgbClr val="FFB900">
                    <a:lumMod val="50000"/>
                  </a:srgbClr>
                </a:solidFill>
                <a:latin typeface="Segoe UI Light"/>
              </a:rPr>
              <a:t>.</a:t>
            </a:r>
            <a:endParaRPr lang="en-US" altLang="ko-KR" dirty="0">
              <a:solidFill>
                <a:srgbClr val="FFB900">
                  <a:lumMod val="50000"/>
                </a:srgbClr>
              </a:solidFill>
              <a:latin typeface="Segoe UI Light"/>
            </a:endParaRPr>
          </a:p>
        </p:txBody>
      </p:sp>
      <p:sp>
        <p:nvSpPr>
          <p:cNvPr id="106" name="Rectangle 105"/>
          <p:cNvSpPr/>
          <p:nvPr/>
        </p:nvSpPr>
        <p:spPr>
          <a:xfrm>
            <a:off x="39575" y="5704334"/>
            <a:ext cx="4030101" cy="861774"/>
          </a:xfrm>
          <a:prstGeom prst="rect">
            <a:avLst/>
          </a:prstGeom>
          <a:noFill/>
        </p:spPr>
        <p:txBody>
          <a:bodyPr wrap="square">
            <a:spAutoFit/>
          </a:bodyPr>
          <a:lstStyle/>
          <a:p>
            <a:pPr marL="181338" lvl="1" indent="-181338" defTabSz="932151">
              <a:buSzPct val="60000"/>
              <a:buFont typeface="Wingdings" panose="05000000000000000000" pitchFamily="2" charset="2"/>
              <a:buChar char=""/>
              <a:tabLst>
                <a:tab pos="181338" algn="l"/>
              </a:tabLst>
            </a:pPr>
            <a:r>
              <a:rPr lang="en-US" sz="1000" spc="-30" dirty="0">
                <a:solidFill>
                  <a:srgbClr val="FFB900">
                    <a:lumMod val="50000"/>
                  </a:srgbClr>
                </a:solidFill>
                <a:latin typeface="Segoe UI Light" panose="020B0502040204020203" pitchFamily="34" charset="0"/>
                <a:cs typeface="Segoe UI Light" panose="020B0502040204020203" pitchFamily="34" charset="0"/>
              </a:rPr>
              <a:t>100+ </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데이터센터</a:t>
            </a:r>
            <a:endParaRPr lang="en-US" sz="1000" spc="-30" dirty="0">
              <a:solidFill>
                <a:srgbClr val="FFB900">
                  <a:lumMod val="50000"/>
                </a:srgbClr>
              </a:solidFill>
              <a:latin typeface="Segoe UI Light" panose="020B0502040204020203" pitchFamily="34" charset="0"/>
              <a:cs typeface="Segoe UI Light" panose="020B0502040204020203" pitchFamily="34" charset="0"/>
            </a:endParaRPr>
          </a:p>
          <a:p>
            <a:pPr marL="181338" lvl="1" indent="-181338" defTabSz="932151">
              <a:buSzPct val="60000"/>
              <a:buFont typeface="Wingdings" panose="05000000000000000000" pitchFamily="2" charset="2"/>
              <a:buChar char=""/>
              <a:tabLst>
                <a:tab pos="181338" algn="l"/>
              </a:tabLst>
            </a:pP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세계 </a:t>
            </a:r>
            <a:r>
              <a:rPr lang="en-US" sz="1000" spc="-30" dirty="0" smtClean="0">
                <a:solidFill>
                  <a:srgbClr val="FFB900">
                    <a:lumMod val="50000"/>
                  </a:srgbClr>
                </a:solidFill>
                <a:latin typeface="Segoe UI Light" panose="020B0502040204020203" pitchFamily="34" charset="0"/>
                <a:cs typeface="Segoe UI Light" panose="020B0502040204020203" pitchFamily="34" charset="0"/>
              </a:rPr>
              <a:t>3</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대 네트워크 중 하나</a:t>
            </a:r>
            <a:endParaRPr lang="en-US" sz="1000" spc="-30" dirty="0">
              <a:solidFill>
                <a:srgbClr val="FFB900">
                  <a:lumMod val="50000"/>
                </a:srgbClr>
              </a:solidFill>
              <a:latin typeface="Segoe UI Light" panose="020B0502040204020203" pitchFamily="34" charset="0"/>
              <a:cs typeface="Segoe UI Light" panose="020B0502040204020203" pitchFamily="34" charset="0"/>
            </a:endParaRPr>
          </a:p>
          <a:p>
            <a:pPr marL="181338" lvl="1" indent="-181338" defTabSz="932151">
              <a:buSzPct val="60000"/>
              <a:buFont typeface="Wingdings" panose="05000000000000000000" pitchFamily="2" charset="2"/>
              <a:buChar char=""/>
              <a:tabLst>
                <a:tab pos="181338" algn="l"/>
              </a:tabLst>
            </a:pPr>
            <a:r>
              <a:rPr lang="en-US" sz="1000" spc="-30" dirty="0" smtClean="0">
                <a:solidFill>
                  <a:srgbClr val="FFB900">
                    <a:lumMod val="50000"/>
                  </a:srgbClr>
                </a:solidFill>
                <a:latin typeface="Segoe UI Light" panose="020B0502040204020203" pitchFamily="34" charset="0"/>
                <a:cs typeface="Segoe UI Light" panose="020B0502040204020203" pitchFamily="34" charset="0"/>
              </a:rPr>
              <a:t>AWS </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대비 </a:t>
            </a:r>
            <a:r>
              <a:rPr lang="en-US" altLang="ko-KR" sz="1000" spc="-30" dirty="0" smtClean="0">
                <a:solidFill>
                  <a:srgbClr val="FFB900">
                    <a:lumMod val="50000"/>
                  </a:srgbClr>
                </a:solidFill>
                <a:latin typeface="Segoe UI Light" panose="020B0502040204020203" pitchFamily="34" charset="0"/>
                <a:cs typeface="Segoe UI Light" panose="020B0502040204020203" pitchFamily="34" charset="0"/>
              </a:rPr>
              <a:t>2.5</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배</a:t>
            </a:r>
            <a:r>
              <a:rPr lang="en-US" sz="1000" spc="-30" dirty="0" smtClean="0">
                <a:solidFill>
                  <a:srgbClr val="FFB900">
                    <a:lumMod val="50000"/>
                  </a:srgbClr>
                </a:solidFill>
                <a:latin typeface="Segoe UI Light" panose="020B0502040204020203" pitchFamily="34" charset="0"/>
                <a:cs typeface="Segoe UI Light" panose="020B0502040204020203" pitchFamily="34" charset="0"/>
              </a:rPr>
              <a:t>, Google </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대비 </a:t>
            </a:r>
            <a:r>
              <a:rPr lang="en-US" altLang="ko-KR" sz="1000" spc="-30" dirty="0" smtClean="0">
                <a:solidFill>
                  <a:srgbClr val="FFB900">
                    <a:lumMod val="50000"/>
                  </a:srgbClr>
                </a:solidFill>
                <a:latin typeface="Segoe UI Light" panose="020B0502040204020203" pitchFamily="34" charset="0"/>
                <a:cs typeface="Segoe UI Light" panose="020B0502040204020203" pitchFamily="34" charset="0"/>
              </a:rPr>
              <a:t>7</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배 수의 데이터센터 지역</a:t>
            </a:r>
            <a:endParaRPr lang="en-US" altLang="ko-KR" sz="1000" spc="-30" dirty="0" smtClean="0">
              <a:solidFill>
                <a:srgbClr val="FFB900">
                  <a:lumMod val="50000"/>
                </a:srgbClr>
              </a:solidFill>
              <a:latin typeface="Segoe UI Light" panose="020B0502040204020203" pitchFamily="34" charset="0"/>
              <a:cs typeface="Segoe UI Light" panose="020B0502040204020203" pitchFamily="34" charset="0"/>
            </a:endParaRPr>
          </a:p>
          <a:p>
            <a:pPr marL="181338" lvl="1" indent="-181338" defTabSz="932151">
              <a:buSzPct val="60000"/>
              <a:buFont typeface="Wingdings" panose="05000000000000000000" pitchFamily="2" charset="2"/>
              <a:buChar char=""/>
              <a:tabLst>
                <a:tab pos="181338" algn="l"/>
              </a:tabLst>
            </a:pP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중국 본토에서 최초의 다국적 </a:t>
            </a:r>
            <a:r>
              <a:rPr lang="ko-KR" altLang="en-US" sz="1000" spc="-30" dirty="0" err="1" smtClean="0">
                <a:solidFill>
                  <a:srgbClr val="FFB900">
                    <a:lumMod val="50000"/>
                  </a:srgbClr>
                </a:solidFill>
                <a:latin typeface="Segoe UI Light" panose="020B0502040204020203" pitchFamily="34" charset="0"/>
                <a:cs typeface="Segoe UI Light" panose="020B0502040204020203" pitchFamily="34" charset="0"/>
              </a:rPr>
              <a:t>클라우드</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 사업자</a:t>
            </a:r>
            <a:endParaRPr lang="en-US" sz="1000" spc="-30" dirty="0">
              <a:solidFill>
                <a:srgbClr val="FFB900">
                  <a:lumMod val="50000"/>
                </a:srgbClr>
              </a:solidFill>
              <a:latin typeface="Segoe UI Light" panose="020B0502040204020203" pitchFamily="34" charset="0"/>
              <a:cs typeface="Segoe UI Light" panose="020B0502040204020203" pitchFamily="34" charset="0"/>
            </a:endParaRPr>
          </a:p>
          <a:p>
            <a:pPr marL="181338" lvl="1" indent="-181338" defTabSz="932151">
              <a:buSzPct val="60000"/>
              <a:buFont typeface="Wingdings" panose="05000000000000000000" pitchFamily="2" charset="2"/>
              <a:buChar char=""/>
              <a:tabLst>
                <a:tab pos="181338" algn="l"/>
              </a:tabLst>
            </a:pPr>
            <a:r>
              <a:rPr lang="en-US" sz="1000" spc="-30" dirty="0">
                <a:solidFill>
                  <a:srgbClr val="FFB900">
                    <a:lumMod val="50000"/>
                  </a:srgbClr>
                </a:solidFill>
                <a:latin typeface="Segoe UI Light" panose="020B0502040204020203" pitchFamily="34" charset="0"/>
                <a:cs typeface="Segoe UI Light" panose="020B0502040204020203" pitchFamily="34" charset="0"/>
              </a:rPr>
              <a:t>G </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시리즈 </a:t>
            </a:r>
            <a:r>
              <a:rPr lang="en-US" sz="1000" spc="-30" dirty="0" smtClean="0">
                <a:solidFill>
                  <a:srgbClr val="FFB900">
                    <a:lumMod val="50000"/>
                  </a:srgbClr>
                </a:solidFill>
                <a:latin typeface="Segoe UI Light" panose="020B0502040204020203" pitchFamily="34" charset="0"/>
                <a:cs typeface="Segoe UI Light" panose="020B0502040204020203" pitchFamily="34" charset="0"/>
              </a:rPr>
              <a:t>– </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최대 </a:t>
            </a:r>
            <a:r>
              <a:rPr lang="en-US" sz="1000" spc="-30" dirty="0" smtClean="0">
                <a:solidFill>
                  <a:srgbClr val="FFB900">
                    <a:lumMod val="50000"/>
                  </a:srgbClr>
                </a:solidFill>
                <a:latin typeface="Segoe UI Light" panose="020B0502040204020203" pitchFamily="34" charset="0"/>
                <a:cs typeface="Segoe UI Light" panose="020B0502040204020203" pitchFamily="34" charset="0"/>
              </a:rPr>
              <a:t>VM</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을 시장에 제공</a:t>
            </a:r>
            <a:r>
              <a:rPr lang="en-US" sz="1000" spc="-30" dirty="0" smtClean="0">
                <a:solidFill>
                  <a:srgbClr val="FFB900">
                    <a:lumMod val="50000"/>
                  </a:srgbClr>
                </a:solidFill>
                <a:latin typeface="Segoe UI Light" panose="020B0502040204020203" pitchFamily="34" charset="0"/>
                <a:cs typeface="Segoe UI Light" panose="020B0502040204020203" pitchFamily="34" charset="0"/>
              </a:rPr>
              <a:t> (32 </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코어</a:t>
            </a:r>
            <a:r>
              <a:rPr lang="en-US" sz="1000" spc="-30" dirty="0" smtClean="0">
                <a:solidFill>
                  <a:srgbClr val="FFB900">
                    <a:lumMod val="50000"/>
                  </a:srgbClr>
                </a:solidFill>
                <a:latin typeface="Segoe UI Light" panose="020B0502040204020203" pitchFamily="34" charset="0"/>
                <a:cs typeface="Segoe UI Light" panose="020B0502040204020203" pitchFamily="34" charset="0"/>
              </a:rPr>
              <a:t>, </a:t>
            </a:r>
            <a:r>
              <a:rPr lang="en-US" sz="1000" spc="-30" dirty="0">
                <a:solidFill>
                  <a:srgbClr val="FFB900">
                    <a:lumMod val="50000"/>
                  </a:srgbClr>
                </a:solidFill>
                <a:latin typeface="Segoe UI Light" panose="020B0502040204020203" pitchFamily="34" charset="0"/>
                <a:cs typeface="Segoe UI Light" panose="020B0502040204020203" pitchFamily="34" charset="0"/>
              </a:rPr>
              <a:t>448GB </a:t>
            </a:r>
            <a:r>
              <a:rPr lang="ko-KR" altLang="en-US" sz="1000" spc="-30" dirty="0" smtClean="0">
                <a:solidFill>
                  <a:srgbClr val="FFB900">
                    <a:lumMod val="50000"/>
                  </a:srgbClr>
                </a:solidFill>
                <a:latin typeface="Segoe UI Light" panose="020B0502040204020203" pitchFamily="34" charset="0"/>
                <a:cs typeface="Segoe UI Light" panose="020B0502040204020203" pitchFamily="34" charset="0"/>
              </a:rPr>
              <a:t>메모리</a:t>
            </a:r>
            <a:r>
              <a:rPr lang="en-US" altLang="ko-KR" sz="1000" spc="-30" dirty="0">
                <a:solidFill>
                  <a:srgbClr val="FFB900">
                    <a:lumMod val="50000"/>
                  </a:srgbClr>
                </a:solidFill>
                <a:latin typeface="Segoe UI Light" panose="020B0502040204020203" pitchFamily="34" charset="0"/>
                <a:cs typeface="Segoe UI Light" panose="020B0502040204020203" pitchFamily="34" charset="0"/>
              </a:rPr>
              <a:t>)</a:t>
            </a:r>
            <a:endParaRPr lang="en-US" sz="1000" spc="-30" dirty="0">
              <a:solidFill>
                <a:srgbClr val="FFB900">
                  <a:lumMod val="50000"/>
                </a:srgbClr>
              </a:solidFill>
              <a:latin typeface="Segoe UI Light" panose="020B0502040204020203" pitchFamily="34" charset="0"/>
              <a:cs typeface="Segoe UI Light" panose="020B0502040204020203" pitchFamily="34" charset="0"/>
            </a:endParaRPr>
          </a:p>
        </p:txBody>
      </p:sp>
      <p:sp>
        <p:nvSpPr>
          <p:cNvPr id="107" name="Rectangle 106"/>
          <p:cNvSpPr/>
          <p:nvPr/>
        </p:nvSpPr>
        <p:spPr>
          <a:xfrm>
            <a:off x="7118557" y="6080235"/>
            <a:ext cx="856966" cy="343492"/>
          </a:xfrm>
          <a:prstGeom prst="rect">
            <a:avLst/>
          </a:prstGeom>
        </p:spPr>
        <p:txBody>
          <a:bodyPr wrap="none">
            <a:spAutoFit/>
          </a:bodyPr>
          <a:lstStyle/>
          <a:p>
            <a:pPr defTabSz="932441"/>
            <a:r>
              <a:rPr lang="ko-KR" altLang="en-US" sz="1632" spc="-30" dirty="0">
                <a:solidFill>
                  <a:srgbClr val="FFB900">
                    <a:lumMod val="50000"/>
                  </a:srgbClr>
                </a:solidFill>
                <a:latin typeface="Segoe UI Light" panose="020B0502040204020203" pitchFamily="34" charset="0"/>
                <a:cs typeface="Segoe UI Light" panose="020B0502040204020203" pitchFamily="34" charset="0"/>
              </a:rPr>
              <a:t>운영 중</a:t>
            </a:r>
            <a:endParaRPr lang="en-US" altLang="ko-KR" sz="1632" dirty="0">
              <a:solidFill>
                <a:srgbClr val="505050"/>
              </a:solidFill>
              <a:latin typeface="Segoe UI"/>
            </a:endParaRPr>
          </a:p>
        </p:txBody>
      </p:sp>
      <p:sp>
        <p:nvSpPr>
          <p:cNvPr id="108" name="Rectangle 107"/>
          <p:cNvSpPr/>
          <p:nvPr/>
        </p:nvSpPr>
        <p:spPr>
          <a:xfrm>
            <a:off x="7127252" y="6345052"/>
            <a:ext cx="1548501" cy="343492"/>
          </a:xfrm>
          <a:prstGeom prst="rect">
            <a:avLst/>
          </a:prstGeom>
        </p:spPr>
        <p:txBody>
          <a:bodyPr wrap="none">
            <a:spAutoFit/>
          </a:bodyPr>
          <a:lstStyle/>
          <a:p>
            <a:pPr defTabSz="932441"/>
            <a:r>
              <a:rPr lang="ko-KR" altLang="en-US" sz="1632" spc="-30" dirty="0">
                <a:solidFill>
                  <a:srgbClr val="FFB900">
                    <a:lumMod val="50000"/>
                  </a:srgbClr>
                </a:solidFill>
                <a:latin typeface="Segoe UI Light" panose="020B0502040204020203" pitchFamily="34" charset="0"/>
                <a:cs typeface="Segoe UI Light" panose="020B0502040204020203" pitchFamily="34" charset="0"/>
              </a:rPr>
              <a:t>공표함</a:t>
            </a:r>
            <a:r>
              <a:rPr lang="en-US" altLang="ko-KR" sz="1632" spc="-30" dirty="0">
                <a:solidFill>
                  <a:srgbClr val="FFB900">
                    <a:lumMod val="50000"/>
                  </a:srgbClr>
                </a:solidFill>
                <a:latin typeface="Segoe UI Light" panose="020B0502040204020203" pitchFamily="34" charset="0"/>
                <a:cs typeface="Segoe UI Light" panose="020B0502040204020203" pitchFamily="34" charset="0"/>
              </a:rPr>
              <a:t>/</a:t>
            </a:r>
            <a:r>
              <a:rPr lang="ko-KR" altLang="en-US" sz="1632" spc="-30" dirty="0">
                <a:solidFill>
                  <a:srgbClr val="FFB900">
                    <a:lumMod val="50000"/>
                  </a:srgbClr>
                </a:solidFill>
                <a:latin typeface="Segoe UI Light" panose="020B0502040204020203" pitchFamily="34" charset="0"/>
                <a:cs typeface="Segoe UI Light" panose="020B0502040204020203" pitchFamily="34" charset="0"/>
              </a:rPr>
              <a:t>준비 중</a:t>
            </a:r>
            <a:endParaRPr lang="en-US" altLang="ko-KR" sz="1632" dirty="0">
              <a:solidFill>
                <a:srgbClr val="505050"/>
              </a:solidFill>
              <a:latin typeface="Segoe UI"/>
            </a:endParaRPr>
          </a:p>
        </p:txBody>
      </p:sp>
      <p:sp>
        <p:nvSpPr>
          <p:cNvPr id="109" name="Rectangle 108"/>
          <p:cNvSpPr/>
          <p:nvPr/>
        </p:nvSpPr>
        <p:spPr>
          <a:xfrm>
            <a:off x="6965662" y="6595035"/>
            <a:ext cx="2513509" cy="343492"/>
          </a:xfrm>
          <a:prstGeom prst="rect">
            <a:avLst/>
          </a:prstGeom>
        </p:spPr>
        <p:txBody>
          <a:bodyPr wrap="none">
            <a:spAutoFit/>
          </a:bodyPr>
          <a:lstStyle/>
          <a:p>
            <a:pPr marL="0" lvl="1" defTabSz="932151">
              <a:buSzPct val="100000"/>
            </a:pPr>
            <a:r>
              <a:rPr lang="en-US" altLang="ko-KR" sz="1632" spc="-30" dirty="0">
                <a:solidFill>
                  <a:srgbClr val="505050"/>
                </a:solidFill>
                <a:cs typeface="Segoe UI Light" panose="020B0502040204020203" pitchFamily="34" charset="0"/>
              </a:rPr>
              <a:t>* 21Vianet</a:t>
            </a:r>
            <a:r>
              <a:rPr lang="ko-KR" altLang="en-US" sz="1632" spc="-30" dirty="0">
                <a:solidFill>
                  <a:srgbClr val="505050"/>
                </a:solidFill>
                <a:cs typeface="Segoe UI Light" panose="020B0502040204020203" pitchFamily="34" charset="0"/>
              </a:rPr>
              <a:t>에 의해 운영함</a:t>
            </a:r>
            <a:endParaRPr lang="en-US" altLang="ko-KR" sz="1632" spc="-30" dirty="0">
              <a:solidFill>
                <a:srgbClr val="505050"/>
              </a:solidFill>
              <a:cs typeface="Segoe UI Light" panose="020B0502040204020203" pitchFamily="34" charset="0"/>
            </a:endParaRPr>
          </a:p>
        </p:txBody>
      </p:sp>
    </p:spTree>
    <p:extLst>
      <p:ext uri="{BB962C8B-B14F-4D97-AF65-F5344CB8AC3E}">
        <p14:creationId xmlns:p14="http://schemas.microsoft.com/office/powerpoint/2010/main" val="3695693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vert="horz" wrap="square" lIns="93260" tIns="46630" rIns="93260" bIns="46630" numCol="1" rtlCol="0" anchor="ctr" anchorCtr="0" compatLnSpc="1">
            <a:prstTxWarp prst="textNoShape">
              <a:avLst/>
            </a:prstTxWarp>
            <a:noAutofit/>
          </a:bodyPr>
          <a:lstStyle/>
          <a:p>
            <a:r>
              <a:rPr lang="en-US" altLang="ko-KR" dirty="0" smtClean="0"/>
              <a:t>Gartner MQ </a:t>
            </a:r>
            <a:r>
              <a:rPr lang="ko-KR" altLang="en-US" smtClean="0"/>
              <a:t>평가</a:t>
            </a:r>
            <a:endParaRPr lang="en-US" dirty="0">
              <a:solidFill>
                <a:schemeClr val="tx1"/>
              </a:solidFill>
            </a:endParaRPr>
          </a:p>
        </p:txBody>
      </p:sp>
      <p:pic>
        <p:nvPicPr>
          <p:cNvPr id="15" name="Picture 14"/>
          <p:cNvPicPr>
            <a:picLocks noChangeAspect="1"/>
          </p:cNvPicPr>
          <p:nvPr/>
        </p:nvPicPr>
        <p:blipFill rotWithShape="1">
          <a:blip r:embed="rId2"/>
          <a:srcRect l="3043" r="1" b="3271"/>
          <a:stretch/>
        </p:blipFill>
        <p:spPr>
          <a:xfrm>
            <a:off x="1887849" y="1948293"/>
            <a:ext cx="4173133" cy="4163367"/>
          </a:xfrm>
          <a:prstGeom prst="rect">
            <a:avLst/>
          </a:prstGeom>
        </p:spPr>
      </p:pic>
      <p:sp>
        <p:nvSpPr>
          <p:cNvPr id="6" name="TextBox 5"/>
          <p:cNvSpPr txBox="1"/>
          <p:nvPr/>
        </p:nvSpPr>
        <p:spPr>
          <a:xfrm>
            <a:off x="2093580" y="2181446"/>
            <a:ext cx="3761979" cy="958583"/>
          </a:xfrm>
          <a:prstGeom prst="rect">
            <a:avLst/>
          </a:prstGeom>
          <a:noFill/>
        </p:spPr>
        <p:txBody>
          <a:bodyPr wrap="square" rtlCol="0">
            <a:spAutoFit/>
          </a:bodyPr>
          <a:lstStyle/>
          <a:p>
            <a:pPr>
              <a:buSzPct val="110000"/>
            </a:pPr>
            <a:r>
              <a:rPr lang="en-US" altLang="ko-KR" sz="1836" dirty="0">
                <a:solidFill>
                  <a:srgbClr val="FF0000"/>
                </a:solidFill>
              </a:rPr>
              <a:t>2012</a:t>
            </a:r>
            <a:r>
              <a:rPr lang="ko-KR" altLang="en-US" sz="1836">
                <a:solidFill>
                  <a:srgbClr val="FF0000"/>
                </a:solidFill>
              </a:rPr>
              <a:t>년</a:t>
            </a:r>
            <a:endParaRPr lang="en-US" altLang="ko-KR" sz="1836" dirty="0">
              <a:solidFill>
                <a:srgbClr val="FF0000"/>
              </a:solidFill>
            </a:endParaRPr>
          </a:p>
          <a:p>
            <a:pPr>
              <a:buSzPct val="110000"/>
            </a:pPr>
            <a:r>
              <a:rPr lang="ko-KR" altLang="en-US" sz="1836" dirty="0">
                <a:solidFill>
                  <a:srgbClr val="FF0000"/>
                </a:solidFill>
              </a:rPr>
              <a:t>마이크로소프트는 </a:t>
            </a:r>
            <a:r>
              <a:rPr lang="en-US" altLang="ko-KR" sz="1836" dirty="0" err="1">
                <a:solidFill>
                  <a:srgbClr val="FF0000"/>
                </a:solidFill>
              </a:rPr>
              <a:t>IaaS</a:t>
            </a:r>
            <a:r>
              <a:rPr lang="ko-KR" altLang="en-US" sz="1836">
                <a:solidFill>
                  <a:srgbClr val="FF0000"/>
                </a:solidFill>
              </a:rPr>
              <a:t>를 제공하지 않음</a:t>
            </a:r>
            <a:endParaRPr lang="ko-KR" altLang="en-US" sz="1836" dirty="0" err="1">
              <a:solidFill>
                <a:srgbClr val="FF0000"/>
              </a:solidFill>
            </a:endParaRPr>
          </a:p>
        </p:txBody>
      </p:sp>
      <p:pic>
        <p:nvPicPr>
          <p:cNvPr id="29" name="Picture 28"/>
          <p:cNvPicPr>
            <a:picLocks noChangeAspect="1"/>
          </p:cNvPicPr>
          <p:nvPr/>
        </p:nvPicPr>
        <p:blipFill rotWithShape="1">
          <a:blip r:embed="rId3"/>
          <a:srcRect l="3136" b="3378"/>
          <a:stretch/>
        </p:blipFill>
        <p:spPr>
          <a:xfrm>
            <a:off x="6461415" y="1948293"/>
            <a:ext cx="4169185" cy="4158754"/>
          </a:xfrm>
          <a:prstGeom prst="rect">
            <a:avLst/>
          </a:prstGeom>
        </p:spPr>
      </p:pic>
      <p:sp>
        <p:nvSpPr>
          <p:cNvPr id="30" name="TextBox 29"/>
          <p:cNvSpPr txBox="1"/>
          <p:nvPr/>
        </p:nvSpPr>
        <p:spPr>
          <a:xfrm>
            <a:off x="3442104" y="1525169"/>
            <a:ext cx="1040454" cy="312568"/>
          </a:xfrm>
          <a:prstGeom prst="roundRect">
            <a:avLst>
              <a:gd name="adj" fmla="val 50000"/>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24" dirty="0" err="1"/>
              <a:t>IaaS</a:t>
            </a:r>
            <a:endParaRPr lang="ko-KR" altLang="en-US" sz="1224" dirty="0" err="1"/>
          </a:p>
        </p:txBody>
      </p:sp>
      <p:sp>
        <p:nvSpPr>
          <p:cNvPr id="31" name="TextBox 30"/>
          <p:cNvSpPr txBox="1"/>
          <p:nvPr/>
        </p:nvSpPr>
        <p:spPr>
          <a:xfrm>
            <a:off x="7985787" y="1525169"/>
            <a:ext cx="1120438" cy="312568"/>
          </a:xfrm>
          <a:prstGeom prst="roundRect">
            <a:avLst>
              <a:gd name="adj" fmla="val 50000"/>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24" dirty="0" err="1"/>
              <a:t>PaaS</a:t>
            </a:r>
            <a:endParaRPr lang="ko-KR" altLang="en-US" sz="1224" dirty="0" err="1"/>
          </a:p>
        </p:txBody>
      </p:sp>
      <p:sp>
        <p:nvSpPr>
          <p:cNvPr id="32" name="TextBox 31"/>
          <p:cNvSpPr txBox="1"/>
          <p:nvPr/>
        </p:nvSpPr>
        <p:spPr>
          <a:xfrm>
            <a:off x="6695444" y="2181445"/>
            <a:ext cx="945308" cy="382308"/>
          </a:xfrm>
          <a:prstGeom prst="rect">
            <a:avLst/>
          </a:prstGeom>
          <a:noFill/>
        </p:spPr>
        <p:txBody>
          <a:bodyPr wrap="none" rtlCol="0">
            <a:spAutoFit/>
          </a:bodyPr>
          <a:lstStyle/>
          <a:p>
            <a:pPr>
              <a:buSzPct val="110000"/>
            </a:pPr>
            <a:r>
              <a:rPr lang="en-US" altLang="ko-KR" sz="1836" dirty="0">
                <a:solidFill>
                  <a:srgbClr val="FF0000"/>
                </a:solidFill>
              </a:rPr>
              <a:t>2014</a:t>
            </a:r>
            <a:r>
              <a:rPr lang="ko-KR" altLang="en-US" sz="1836">
                <a:solidFill>
                  <a:srgbClr val="FF0000"/>
                </a:solidFill>
              </a:rPr>
              <a:t>년</a:t>
            </a:r>
            <a:endParaRPr lang="ko-KR" altLang="en-US" sz="1836" dirty="0" err="1">
              <a:solidFill>
                <a:srgbClr val="FF0000"/>
              </a:solidFill>
            </a:endParaRPr>
          </a:p>
        </p:txBody>
      </p:sp>
      <p:pic>
        <p:nvPicPr>
          <p:cNvPr id="33" name="Picture 32"/>
          <p:cNvPicPr>
            <a:picLocks noChangeAspect="1"/>
          </p:cNvPicPr>
          <p:nvPr/>
        </p:nvPicPr>
        <p:blipFill rotWithShape="1">
          <a:blip r:embed="rId4"/>
          <a:srcRect l="3189" b="3271"/>
          <a:stretch/>
        </p:blipFill>
        <p:spPr>
          <a:xfrm>
            <a:off x="1894066" y="1948293"/>
            <a:ext cx="4166915" cy="4163367"/>
          </a:xfrm>
          <a:prstGeom prst="rect">
            <a:avLst/>
          </a:prstGeom>
        </p:spPr>
      </p:pic>
      <p:sp>
        <p:nvSpPr>
          <p:cNvPr id="34" name="TextBox 33"/>
          <p:cNvSpPr txBox="1"/>
          <p:nvPr/>
        </p:nvSpPr>
        <p:spPr>
          <a:xfrm>
            <a:off x="2093580" y="2181445"/>
            <a:ext cx="3761979" cy="1246721"/>
          </a:xfrm>
          <a:prstGeom prst="rect">
            <a:avLst/>
          </a:prstGeom>
          <a:noFill/>
        </p:spPr>
        <p:txBody>
          <a:bodyPr wrap="square" rtlCol="0">
            <a:spAutoFit/>
          </a:bodyPr>
          <a:lstStyle/>
          <a:p>
            <a:pPr>
              <a:buSzPct val="110000"/>
            </a:pPr>
            <a:r>
              <a:rPr lang="en-US" altLang="ko-KR" sz="1836" dirty="0">
                <a:solidFill>
                  <a:srgbClr val="FF0000"/>
                </a:solidFill>
              </a:rPr>
              <a:t>2013</a:t>
            </a:r>
            <a:r>
              <a:rPr lang="ko-KR" altLang="en-US" sz="1836">
                <a:solidFill>
                  <a:srgbClr val="FF0000"/>
                </a:solidFill>
              </a:rPr>
              <a:t>년 </a:t>
            </a:r>
            <a:r>
              <a:rPr lang="en-US" altLang="ko-KR" sz="1836" dirty="0">
                <a:solidFill>
                  <a:srgbClr val="FF0000"/>
                </a:solidFill>
              </a:rPr>
              <a:t>8</a:t>
            </a:r>
            <a:r>
              <a:rPr lang="ko-KR" altLang="en-US" sz="1836">
                <a:solidFill>
                  <a:srgbClr val="FF0000"/>
                </a:solidFill>
              </a:rPr>
              <a:t>월</a:t>
            </a:r>
            <a:endParaRPr lang="en-US" altLang="ko-KR" sz="1836" dirty="0">
              <a:solidFill>
                <a:srgbClr val="FF0000"/>
              </a:solidFill>
            </a:endParaRPr>
          </a:p>
          <a:p>
            <a:pPr>
              <a:buSzPct val="110000"/>
            </a:pPr>
            <a:r>
              <a:rPr lang="ko-KR" altLang="en-US" sz="1836" dirty="0">
                <a:solidFill>
                  <a:srgbClr val="FF0000"/>
                </a:solidFill>
              </a:rPr>
              <a:t>마이크로소프트는 </a:t>
            </a:r>
            <a:endParaRPr lang="en-US" altLang="ko-KR" sz="1836" dirty="0">
              <a:solidFill>
                <a:srgbClr val="FF0000"/>
              </a:solidFill>
            </a:endParaRPr>
          </a:p>
          <a:p>
            <a:pPr>
              <a:buSzPct val="110000"/>
            </a:pPr>
            <a:r>
              <a:rPr lang="en-US" altLang="ko-KR" sz="1836" dirty="0" err="1">
                <a:solidFill>
                  <a:srgbClr val="FF0000"/>
                </a:solidFill>
              </a:rPr>
              <a:t>IaaS</a:t>
            </a:r>
            <a:r>
              <a:rPr lang="ko-KR" altLang="en-US" sz="1836">
                <a:solidFill>
                  <a:srgbClr val="FF0000"/>
                </a:solidFill>
              </a:rPr>
              <a:t> 서비스 </a:t>
            </a:r>
            <a:r>
              <a:rPr lang="en-US" altLang="ko-KR" sz="1836" dirty="0">
                <a:solidFill>
                  <a:srgbClr val="FF0000"/>
                </a:solidFill>
              </a:rPr>
              <a:t>2</a:t>
            </a:r>
            <a:r>
              <a:rPr lang="ko-KR" altLang="en-US" sz="1836">
                <a:solidFill>
                  <a:srgbClr val="FF0000"/>
                </a:solidFill>
              </a:rPr>
              <a:t>개월 만에</a:t>
            </a:r>
            <a:endParaRPr lang="en-US" altLang="ko-KR" sz="1836" dirty="0">
              <a:solidFill>
                <a:srgbClr val="FF0000"/>
              </a:solidFill>
            </a:endParaRPr>
          </a:p>
          <a:p>
            <a:pPr>
              <a:buSzPct val="110000"/>
            </a:pPr>
            <a:r>
              <a:rPr lang="en-US" altLang="ko-KR" sz="1836" dirty="0">
                <a:solidFill>
                  <a:srgbClr val="FF0000"/>
                </a:solidFill>
              </a:rPr>
              <a:t>Visionaries </a:t>
            </a:r>
            <a:r>
              <a:rPr lang="ko-KR" altLang="en-US" sz="1836">
                <a:solidFill>
                  <a:srgbClr val="FF0000"/>
                </a:solidFill>
              </a:rPr>
              <a:t>영역 진입</a:t>
            </a:r>
            <a:endParaRPr lang="ko-KR" altLang="en-US" sz="1836" dirty="0" err="1">
              <a:solidFill>
                <a:srgbClr val="FF0000"/>
              </a:solidFill>
            </a:endParaRPr>
          </a:p>
        </p:txBody>
      </p:sp>
      <p:sp>
        <p:nvSpPr>
          <p:cNvPr id="35" name="Rounded Rectangle 34"/>
          <p:cNvSpPr/>
          <p:nvPr/>
        </p:nvSpPr>
        <p:spPr>
          <a:xfrm>
            <a:off x="4482559" y="4378054"/>
            <a:ext cx="647641" cy="310868"/>
          </a:xfrm>
          <a:prstGeom prst="roundRect">
            <a:avLst/>
          </a:prstGeom>
          <a:no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spcBef>
                <a:spcPts val="331"/>
              </a:spcBef>
            </a:pPr>
            <a:endParaRPr lang="ko-KR" altLang="en-US" sz="1224" dirty="0">
              <a:solidFill>
                <a:schemeClr val="bg1"/>
              </a:solidFill>
            </a:endParaRPr>
          </a:p>
        </p:txBody>
      </p:sp>
      <p:pic>
        <p:nvPicPr>
          <p:cNvPr id="36" name="Picture 35"/>
          <p:cNvPicPr>
            <a:picLocks noChangeAspect="1"/>
          </p:cNvPicPr>
          <p:nvPr/>
        </p:nvPicPr>
        <p:blipFill rotWithShape="1">
          <a:blip r:embed="rId5"/>
          <a:srcRect l="3189" b="3271"/>
          <a:stretch/>
        </p:blipFill>
        <p:spPr>
          <a:xfrm>
            <a:off x="1894066" y="1948293"/>
            <a:ext cx="4166915" cy="4163367"/>
          </a:xfrm>
          <a:prstGeom prst="rect">
            <a:avLst/>
          </a:prstGeom>
        </p:spPr>
      </p:pic>
      <p:sp>
        <p:nvSpPr>
          <p:cNvPr id="37" name="Rounded Rectangle 36"/>
          <p:cNvSpPr/>
          <p:nvPr/>
        </p:nvSpPr>
        <p:spPr>
          <a:xfrm>
            <a:off x="5017943" y="3483387"/>
            <a:ext cx="647641" cy="310868"/>
          </a:xfrm>
          <a:prstGeom prst="roundRect">
            <a:avLst/>
          </a:prstGeom>
          <a:no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spcBef>
                <a:spcPts val="331"/>
              </a:spcBef>
            </a:pPr>
            <a:endParaRPr lang="ko-KR" altLang="en-US" sz="1224" dirty="0">
              <a:solidFill>
                <a:schemeClr val="bg1"/>
              </a:solidFill>
            </a:endParaRPr>
          </a:p>
        </p:txBody>
      </p:sp>
      <p:sp>
        <p:nvSpPr>
          <p:cNvPr id="38" name="TextBox 37"/>
          <p:cNvSpPr txBox="1"/>
          <p:nvPr/>
        </p:nvSpPr>
        <p:spPr>
          <a:xfrm>
            <a:off x="2093580" y="2213130"/>
            <a:ext cx="3761979" cy="958583"/>
          </a:xfrm>
          <a:prstGeom prst="rect">
            <a:avLst/>
          </a:prstGeom>
          <a:noFill/>
        </p:spPr>
        <p:txBody>
          <a:bodyPr wrap="square" rtlCol="0">
            <a:spAutoFit/>
          </a:bodyPr>
          <a:lstStyle/>
          <a:p>
            <a:pPr>
              <a:buSzPct val="110000"/>
            </a:pPr>
            <a:r>
              <a:rPr lang="en-US" altLang="ko-KR" sz="1836" dirty="0">
                <a:solidFill>
                  <a:srgbClr val="FF0000"/>
                </a:solidFill>
              </a:rPr>
              <a:t>2014</a:t>
            </a:r>
            <a:r>
              <a:rPr lang="ko-KR" altLang="en-US" sz="1836">
                <a:solidFill>
                  <a:srgbClr val="FF0000"/>
                </a:solidFill>
              </a:rPr>
              <a:t>년 </a:t>
            </a:r>
            <a:r>
              <a:rPr lang="en-US" altLang="ko-KR" sz="1836" dirty="0">
                <a:solidFill>
                  <a:srgbClr val="FF0000"/>
                </a:solidFill>
              </a:rPr>
              <a:t>5</a:t>
            </a:r>
            <a:r>
              <a:rPr lang="ko-KR" altLang="en-US" sz="1836">
                <a:solidFill>
                  <a:srgbClr val="FF0000"/>
                </a:solidFill>
              </a:rPr>
              <a:t>월</a:t>
            </a:r>
            <a:endParaRPr lang="en-US" altLang="ko-KR" sz="1836" dirty="0">
              <a:solidFill>
                <a:srgbClr val="FF0000"/>
              </a:solidFill>
            </a:endParaRPr>
          </a:p>
          <a:p>
            <a:pPr>
              <a:buSzPct val="110000"/>
            </a:pPr>
            <a:r>
              <a:rPr lang="ko-KR" altLang="en-US" sz="1836" dirty="0">
                <a:solidFill>
                  <a:srgbClr val="FF0000"/>
                </a:solidFill>
              </a:rPr>
              <a:t>마이크로소프트는 </a:t>
            </a:r>
            <a:r>
              <a:rPr lang="en-US" altLang="ko-KR" sz="1836" dirty="0">
                <a:solidFill>
                  <a:srgbClr val="FF0000"/>
                </a:solidFill>
              </a:rPr>
              <a:t>1</a:t>
            </a:r>
            <a:r>
              <a:rPr lang="ko-KR" altLang="en-US" sz="1836">
                <a:solidFill>
                  <a:srgbClr val="FF0000"/>
                </a:solidFill>
              </a:rPr>
              <a:t>년 안에</a:t>
            </a:r>
            <a:endParaRPr lang="en-US" altLang="ko-KR" sz="1836" dirty="0">
              <a:solidFill>
                <a:srgbClr val="FF0000"/>
              </a:solidFill>
            </a:endParaRPr>
          </a:p>
          <a:p>
            <a:pPr>
              <a:buSzPct val="110000"/>
            </a:pPr>
            <a:r>
              <a:rPr lang="en-US" altLang="ko-KR" sz="1836" dirty="0">
                <a:solidFill>
                  <a:srgbClr val="FF0000"/>
                </a:solidFill>
              </a:rPr>
              <a:t>Leaders </a:t>
            </a:r>
            <a:r>
              <a:rPr lang="ko-KR" altLang="en-US" sz="1836">
                <a:solidFill>
                  <a:srgbClr val="FF0000"/>
                </a:solidFill>
              </a:rPr>
              <a:t>영역 진입</a:t>
            </a:r>
            <a:endParaRPr lang="ko-KR" altLang="en-US" sz="1836" dirty="0" err="1">
              <a:solidFill>
                <a:srgbClr val="FF0000"/>
              </a:solidFill>
            </a:endParaRPr>
          </a:p>
        </p:txBody>
      </p:sp>
      <p:sp>
        <p:nvSpPr>
          <p:cNvPr id="39" name="Rounded Rectangle 38"/>
          <p:cNvSpPr/>
          <p:nvPr/>
        </p:nvSpPr>
        <p:spPr>
          <a:xfrm>
            <a:off x="8998299" y="3642216"/>
            <a:ext cx="647641" cy="310868"/>
          </a:xfrm>
          <a:prstGeom prst="roundRect">
            <a:avLst/>
          </a:prstGeom>
          <a:no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spcBef>
                <a:spcPts val="331"/>
              </a:spcBef>
            </a:pPr>
            <a:endParaRPr lang="ko-KR" altLang="en-US" sz="1224" dirty="0">
              <a:solidFill>
                <a:schemeClr val="bg1"/>
              </a:solidFill>
            </a:endParaRPr>
          </a:p>
        </p:txBody>
      </p:sp>
      <p:sp>
        <p:nvSpPr>
          <p:cNvPr id="17" name="TextBox 16"/>
          <p:cNvSpPr txBox="1"/>
          <p:nvPr/>
        </p:nvSpPr>
        <p:spPr>
          <a:xfrm rot="16200000">
            <a:off x="833928" y="5043319"/>
            <a:ext cx="1815344" cy="318286"/>
          </a:xfrm>
          <a:prstGeom prst="rect">
            <a:avLst/>
          </a:prstGeom>
          <a:noFill/>
        </p:spPr>
        <p:txBody>
          <a:bodyPr wrap="none" rtlCol="0">
            <a:spAutoFit/>
          </a:bodyPr>
          <a:lstStyle/>
          <a:p>
            <a:pPr>
              <a:buSzPct val="110000"/>
            </a:pPr>
            <a:r>
              <a:rPr lang="en-US" altLang="ko-KR" sz="1428" dirty="0">
                <a:solidFill>
                  <a:schemeClr val="bg1"/>
                </a:solidFill>
              </a:rPr>
              <a:t>ABILITY to EXECUTE</a:t>
            </a:r>
            <a:endParaRPr lang="ko-KR" altLang="en-US" sz="1428" dirty="0" err="1">
              <a:solidFill>
                <a:schemeClr val="bg1"/>
              </a:solidFill>
            </a:endParaRPr>
          </a:p>
        </p:txBody>
      </p:sp>
      <p:sp>
        <p:nvSpPr>
          <p:cNvPr id="18" name="TextBox 17"/>
          <p:cNvSpPr txBox="1"/>
          <p:nvPr/>
        </p:nvSpPr>
        <p:spPr>
          <a:xfrm>
            <a:off x="1839297" y="6142252"/>
            <a:ext cx="2385079" cy="318286"/>
          </a:xfrm>
          <a:prstGeom prst="rect">
            <a:avLst/>
          </a:prstGeom>
          <a:noFill/>
        </p:spPr>
        <p:txBody>
          <a:bodyPr wrap="none" rtlCol="0">
            <a:spAutoFit/>
          </a:bodyPr>
          <a:lstStyle/>
          <a:p>
            <a:pPr>
              <a:buSzPct val="110000"/>
            </a:pPr>
            <a:r>
              <a:rPr lang="en-US" altLang="ko-KR" sz="1428" dirty="0">
                <a:solidFill>
                  <a:schemeClr val="bg1"/>
                </a:solidFill>
              </a:rPr>
              <a:t>COMPLETENESS of VISION</a:t>
            </a:r>
            <a:endParaRPr lang="ko-KR" altLang="en-US" sz="1428" dirty="0" err="1">
              <a:solidFill>
                <a:schemeClr val="bg1"/>
              </a:solidFill>
            </a:endParaRPr>
          </a:p>
        </p:txBody>
      </p:sp>
      <p:cxnSp>
        <p:nvCxnSpPr>
          <p:cNvPr id="19" name="Straight Arrow Connector 18"/>
          <p:cNvCxnSpPr/>
          <p:nvPr/>
        </p:nvCxnSpPr>
        <p:spPr>
          <a:xfrm flipV="1">
            <a:off x="1731238" y="3554137"/>
            <a:ext cx="0" cy="797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V="1">
            <a:off x="4573061" y="5900257"/>
            <a:ext cx="0" cy="797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422603" y="5008113"/>
            <a:ext cx="1815344" cy="318286"/>
          </a:xfrm>
          <a:prstGeom prst="rect">
            <a:avLst/>
          </a:prstGeom>
          <a:noFill/>
        </p:spPr>
        <p:txBody>
          <a:bodyPr wrap="none" rtlCol="0">
            <a:spAutoFit/>
          </a:bodyPr>
          <a:lstStyle/>
          <a:p>
            <a:pPr>
              <a:buSzPct val="110000"/>
            </a:pPr>
            <a:r>
              <a:rPr lang="en-US" altLang="ko-KR" sz="1428" dirty="0">
                <a:solidFill>
                  <a:schemeClr val="bg1"/>
                </a:solidFill>
              </a:rPr>
              <a:t>ABILITY to EXECUTE</a:t>
            </a:r>
            <a:endParaRPr lang="ko-KR" altLang="en-US" sz="1428" dirty="0" err="1">
              <a:solidFill>
                <a:schemeClr val="bg1"/>
              </a:solidFill>
            </a:endParaRPr>
          </a:p>
        </p:txBody>
      </p:sp>
      <p:sp>
        <p:nvSpPr>
          <p:cNvPr id="22" name="TextBox 21"/>
          <p:cNvSpPr txBox="1"/>
          <p:nvPr/>
        </p:nvSpPr>
        <p:spPr>
          <a:xfrm>
            <a:off x="6427971" y="6107047"/>
            <a:ext cx="2385079" cy="318286"/>
          </a:xfrm>
          <a:prstGeom prst="rect">
            <a:avLst/>
          </a:prstGeom>
          <a:noFill/>
        </p:spPr>
        <p:txBody>
          <a:bodyPr wrap="none" rtlCol="0">
            <a:spAutoFit/>
          </a:bodyPr>
          <a:lstStyle/>
          <a:p>
            <a:pPr>
              <a:buSzPct val="110000"/>
            </a:pPr>
            <a:r>
              <a:rPr lang="en-US" altLang="ko-KR" sz="1428" dirty="0">
                <a:solidFill>
                  <a:schemeClr val="bg1"/>
                </a:solidFill>
              </a:rPr>
              <a:t>COMPLETENESS of VISION</a:t>
            </a:r>
            <a:endParaRPr lang="ko-KR" altLang="en-US" sz="1428" dirty="0" err="1">
              <a:solidFill>
                <a:schemeClr val="bg1"/>
              </a:solidFill>
            </a:endParaRPr>
          </a:p>
        </p:txBody>
      </p:sp>
      <p:cxnSp>
        <p:nvCxnSpPr>
          <p:cNvPr id="23" name="Straight Arrow Connector 22"/>
          <p:cNvCxnSpPr/>
          <p:nvPr/>
        </p:nvCxnSpPr>
        <p:spPr>
          <a:xfrm flipV="1">
            <a:off x="6319913" y="3518932"/>
            <a:ext cx="0" cy="797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V="1">
            <a:off x="9161736" y="5865051"/>
            <a:ext cx="0" cy="797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마이크로소프트는 </a:t>
            </a:r>
            <a:r>
              <a:rPr lang="en-US" altLang="ko-KR" sz="1836" spc="-104" dirty="0" err="1">
                <a:solidFill>
                  <a:srgbClr val="0076C6"/>
                </a:solidFill>
                <a:latin typeface="맑은 고딕" panose="020B0503020000020004" pitchFamily="50" charset="-127"/>
                <a:ea typeface="맑은 고딕" panose="020B0503020000020004" pitchFamily="50" charset="-127"/>
              </a:rPr>
              <a:t>PaaS</a:t>
            </a:r>
            <a:r>
              <a:rPr lang="ko-KR" altLang="en-US" sz="1836" spc="-104">
                <a:solidFill>
                  <a:srgbClr val="0076C6"/>
                </a:solidFill>
                <a:latin typeface="맑은 고딕" panose="020B0503020000020004" pitchFamily="50" charset="-127"/>
                <a:ea typeface="맑은 고딕" panose="020B0503020000020004" pitchFamily="50" charset="-127"/>
              </a:rPr>
              <a:t>와 </a:t>
            </a:r>
            <a:r>
              <a:rPr lang="en-US" altLang="ko-KR" sz="1836" spc="-104" dirty="0" err="1">
                <a:solidFill>
                  <a:srgbClr val="0076C6"/>
                </a:solidFill>
                <a:latin typeface="맑은 고딕" panose="020B0503020000020004" pitchFamily="50" charset="-127"/>
                <a:ea typeface="맑은 고딕" panose="020B0503020000020004" pitchFamily="50" charset="-127"/>
              </a:rPr>
              <a:t>IaaS</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모두에서 </a:t>
            </a:r>
            <a:r>
              <a:rPr lang="en-US" altLang="ko-KR" sz="1836" spc="-104" dirty="0">
                <a:solidFill>
                  <a:srgbClr val="0076C6"/>
                </a:solidFill>
                <a:latin typeface="맑은 고딕" panose="020B0503020000020004" pitchFamily="50" charset="-127"/>
                <a:ea typeface="맑은 고딕" panose="020B0503020000020004" pitchFamily="50" charset="-127"/>
              </a:rPr>
              <a:t>Gartner Magic Quadrant</a:t>
            </a:r>
            <a:r>
              <a:rPr lang="ko-KR" altLang="en-US" sz="1836" spc="-104">
                <a:solidFill>
                  <a:srgbClr val="0076C6"/>
                </a:solidFill>
                <a:latin typeface="맑은 고딕" panose="020B0503020000020004" pitchFamily="50" charset="-127"/>
                <a:ea typeface="맑은 고딕" panose="020B0503020000020004" pitchFamily="50" charset="-127"/>
              </a:rPr>
              <a:t>에서 유일한 </a:t>
            </a:r>
            <a:r>
              <a:rPr lang="en-US" altLang="ko-KR" sz="1836" spc="-104" dirty="0">
                <a:solidFill>
                  <a:srgbClr val="0076C6"/>
                </a:solidFill>
                <a:latin typeface="맑은 고딕" panose="020B0503020000020004" pitchFamily="50" charset="-127"/>
                <a:ea typeface="맑은 고딕" panose="020B0503020000020004" pitchFamily="50" charset="-127"/>
              </a:rPr>
              <a:t>Leader</a:t>
            </a:r>
            <a:r>
              <a:rPr lang="ko-KR" altLang="en-US" sz="1836" spc="-104">
                <a:solidFill>
                  <a:srgbClr val="0076C6"/>
                </a:solidFill>
                <a:latin typeface="맑은 고딕" panose="020B0503020000020004" pitchFamily="50" charset="-127"/>
                <a:ea typeface="맑은 고딕" panose="020B0503020000020004" pitchFamily="50" charset="-127"/>
              </a:rPr>
              <a:t>로 인정받고 있고</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더욱 더 발전 속도를 높여가고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1334883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4" grpId="0"/>
      <p:bldP spid="35" grpId="0" animBg="1"/>
      <p:bldP spid="37" grpId="0" animBg="1"/>
      <p:bldP spid="38" grpId="0"/>
      <p:bldP spid="39" grpId="0" animBg="1"/>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007781" y="1191659"/>
            <a:ext cx="8080718" cy="4792545"/>
          </a:xfrm>
        </p:spPr>
        <p:txBody>
          <a:bodyPr/>
          <a:lstStyle/>
          <a:p>
            <a:pPr marL="621716" indent="-621716">
              <a:buFont typeface="+mj-lt"/>
              <a:buAutoNum type="arabicPeriod"/>
            </a:pPr>
            <a:r>
              <a:rPr lang="en-US" altLang="ko-KR" dirty="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Azure Overview</a:t>
            </a:r>
          </a:p>
          <a:p>
            <a:pPr marL="621716" indent="-621716">
              <a:buFont typeface="+mj-lt"/>
              <a:buAutoNum type="arabicPeriod"/>
            </a:pPr>
            <a:r>
              <a:rPr lang="en-US" altLang="ko-KR" dirty="0">
                <a:solidFill>
                  <a:srgbClr val="3650B8"/>
                </a:solidFill>
                <a:latin typeface="맑은 고딕" panose="020B0503020000020004" pitchFamily="50" charset="-127"/>
                <a:ea typeface="맑은 고딕" panose="020B0503020000020004" pitchFamily="50" charset="-127"/>
                <a:cs typeface="Segoe UI Light" panose="020B0502040204020203" pitchFamily="34" charset="0"/>
              </a:rPr>
              <a:t>Azure </a:t>
            </a:r>
            <a:r>
              <a:rPr lang="en-US" altLang="ko-KR" dirty="0" err="1">
                <a:solidFill>
                  <a:srgbClr val="3650B8"/>
                </a:solidFill>
                <a:latin typeface="맑은 고딕" panose="020B0503020000020004" pitchFamily="50" charset="-127"/>
                <a:ea typeface="맑은 고딕" panose="020B0503020000020004" pitchFamily="50" charset="-127"/>
                <a:cs typeface="Segoe UI Light" panose="020B0502040204020203" pitchFamily="34" charset="0"/>
              </a:rPr>
              <a:t>IaaS</a:t>
            </a:r>
            <a:endParaRPr lang="en-US" altLang="ko-KR" dirty="0">
              <a:solidFill>
                <a:srgbClr val="3650B8"/>
              </a:solidFill>
              <a:latin typeface="맑은 고딕" panose="020B0503020000020004" pitchFamily="50" charset="-127"/>
              <a:ea typeface="맑은 고딕" panose="020B0503020000020004" pitchFamily="50" charset="-127"/>
              <a:cs typeface="Segoe UI Light" panose="020B0502040204020203" pitchFamily="34" charset="0"/>
            </a:endParaRPr>
          </a:p>
          <a:p>
            <a:pPr marL="621716" indent="-621716">
              <a:buFont typeface="+mj-lt"/>
              <a:buAutoNum type="arabicPeriod"/>
            </a:pPr>
            <a:r>
              <a:rPr lang="en-US" altLang="ko-KR" dirty="0"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Azure </a:t>
            </a:r>
            <a:r>
              <a:rPr lang="en-US" altLang="ko-KR" dirty="0" err="1"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PaaS</a:t>
            </a:r>
            <a:endParaRPr lang="en-US" altLang="ko-KR" dirty="0"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endParaRPr>
          </a:p>
          <a:p>
            <a:pPr marL="621716" indent="-621716">
              <a:buFont typeface="+mj-lt"/>
              <a:buAutoNum type="arabicPeriod"/>
            </a:pPr>
            <a:r>
              <a:rPr lang="en-US" altLang="ko-KR" dirty="0"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Security &amp; Compliance</a:t>
            </a:r>
          </a:p>
        </p:txBody>
      </p:sp>
      <p:sp>
        <p:nvSpPr>
          <p:cNvPr id="10" name="Title 12"/>
          <p:cNvSpPr txBox="1">
            <a:spLocks/>
          </p:cNvSpPr>
          <p:nvPr/>
        </p:nvSpPr>
        <p:spPr>
          <a:xfrm>
            <a:off x="882" y="1243471"/>
            <a:ext cx="2486942" cy="2486942"/>
          </a:xfrm>
          <a:prstGeom prst="rect">
            <a:avLst/>
          </a:prstGeom>
          <a:solidFill>
            <a:srgbClr val="0A5BBA"/>
          </a:solidFill>
        </p:spPr>
        <p:txBody>
          <a:bodyPr/>
          <a:lstStyle>
            <a:lvl1pPr eaLnBrk="1" hangingPunct="1">
              <a:defRPr sz="2000" kern="800">
                <a:solidFill>
                  <a:schemeClr val="tx1"/>
                </a:solidFill>
                <a:latin typeface="+mn-lt"/>
                <a:cs typeface="Segoe UI Light"/>
              </a:defRPr>
            </a:lvl1pPr>
          </a:lstStyle>
          <a:p>
            <a:pPr marL="246096" defTabSz="1243431">
              <a:lnSpc>
                <a:spcPct val="150000"/>
              </a:lnSpc>
            </a:pPr>
            <a:r>
              <a:rPr lang="en-US" sz="2720" dirty="0">
                <a:solidFill>
                  <a:srgbClr val="FFFFFF"/>
                </a:solidFill>
                <a:latin typeface="Segoe UI"/>
              </a:rPr>
              <a:t>Agenda</a:t>
            </a:r>
          </a:p>
        </p:txBody>
      </p:sp>
      <p:sp>
        <p:nvSpPr>
          <p:cNvPr id="12" name="Slide Number Placeholder 3"/>
          <p:cNvSpPr>
            <a:spLocks noGrp="1"/>
          </p:cNvSpPr>
          <p:nvPr>
            <p:ph type="sldNum" sz="quarter" idx="4"/>
          </p:nvPr>
        </p:nvSpPr>
        <p:spPr>
          <a:xfrm>
            <a:off x="9223292" y="6482889"/>
            <a:ext cx="2901433" cy="372394"/>
          </a:xfrm>
        </p:spPr>
        <p:txBody>
          <a:bodyPr/>
          <a:lstStyle/>
          <a:p>
            <a:pPr defTabSz="621716"/>
            <a:fld id="{74A398B2-5A34-1A4A-811E-F4027282568C}" type="slidenum">
              <a:rPr lang="en-US">
                <a:latin typeface="Segoe UI"/>
              </a:rPr>
              <a:pPr defTabSz="621716"/>
              <a:t>12</a:t>
            </a:fld>
            <a:endParaRPr lang="en-US">
              <a:latin typeface="Segoe UI"/>
            </a:endParaRPr>
          </a:p>
        </p:txBody>
      </p:sp>
      <p:grpSp>
        <p:nvGrpSpPr>
          <p:cNvPr id="14" name="Group 13"/>
          <p:cNvGrpSpPr/>
          <p:nvPr/>
        </p:nvGrpSpPr>
        <p:grpSpPr>
          <a:xfrm>
            <a:off x="883" y="4544860"/>
            <a:ext cx="12434711" cy="2449665"/>
            <a:chOff x="881" y="4761758"/>
            <a:chExt cx="12434712" cy="2234689"/>
          </a:xfrm>
        </p:grpSpPr>
        <p:grpSp>
          <p:nvGrpSpPr>
            <p:cNvPr id="15" name="Group 14"/>
            <p:cNvGrpSpPr/>
            <p:nvPr/>
          </p:nvGrpSpPr>
          <p:grpSpPr>
            <a:xfrm>
              <a:off x="5316670" y="5127111"/>
              <a:ext cx="2272317" cy="1504241"/>
              <a:chOff x="5143906" y="5401104"/>
              <a:chExt cx="2096456" cy="1387824"/>
            </a:xfrm>
          </p:grpSpPr>
          <p:sp>
            <p:nvSpPr>
              <p:cNvPr id="252" name="Freeform 38"/>
              <p:cNvSpPr>
                <a:spLocks/>
              </p:cNvSpPr>
              <p:nvPr/>
            </p:nvSpPr>
            <p:spPr bwMode="auto">
              <a:xfrm>
                <a:off x="6166642" y="5494296"/>
                <a:ext cx="190241" cy="392866"/>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3" name="Freeform 39"/>
              <p:cNvSpPr>
                <a:spLocks/>
              </p:cNvSpPr>
              <p:nvPr/>
            </p:nvSpPr>
            <p:spPr bwMode="auto">
              <a:xfrm>
                <a:off x="6184905" y="5518964"/>
                <a:ext cx="153715" cy="30607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4" name="Rectangle 40"/>
              <p:cNvSpPr>
                <a:spLocks noChangeArrowheads="1"/>
              </p:cNvSpPr>
              <p:nvPr/>
            </p:nvSpPr>
            <p:spPr bwMode="auto">
              <a:xfrm>
                <a:off x="5143906" y="6446311"/>
                <a:ext cx="895654"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5" name="Rectangle 41"/>
              <p:cNvSpPr>
                <a:spLocks noChangeArrowheads="1"/>
              </p:cNvSpPr>
              <p:nvPr/>
            </p:nvSpPr>
            <p:spPr bwMode="auto">
              <a:xfrm>
                <a:off x="5682669" y="6113745"/>
                <a:ext cx="266337" cy="67518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6" name="Rectangle 42"/>
              <p:cNvSpPr>
                <a:spLocks noChangeArrowheads="1"/>
              </p:cNvSpPr>
              <p:nvPr/>
            </p:nvSpPr>
            <p:spPr bwMode="auto">
              <a:xfrm>
                <a:off x="6994571" y="6276374"/>
                <a:ext cx="192524" cy="5125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7" name="Rectangle 43"/>
              <p:cNvSpPr>
                <a:spLocks noChangeArrowheads="1"/>
              </p:cNvSpPr>
              <p:nvPr/>
            </p:nvSpPr>
            <p:spPr bwMode="auto">
              <a:xfrm>
                <a:off x="6867490" y="6446311"/>
                <a:ext cx="372872"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8" name="Rectangle 44"/>
              <p:cNvSpPr>
                <a:spLocks noChangeArrowheads="1"/>
              </p:cNvSpPr>
              <p:nvPr/>
            </p:nvSpPr>
            <p:spPr bwMode="auto">
              <a:xfrm>
                <a:off x="5774745" y="5909089"/>
                <a:ext cx="934464" cy="879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9" name="Rectangle 45"/>
              <p:cNvSpPr>
                <a:spLocks noChangeArrowheads="1"/>
              </p:cNvSpPr>
              <p:nvPr/>
            </p:nvSpPr>
            <p:spPr bwMode="auto">
              <a:xfrm>
                <a:off x="5867583" y="6614421"/>
                <a:ext cx="754115" cy="1452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0" name="Rectangle 46"/>
              <p:cNvSpPr>
                <a:spLocks noChangeArrowheads="1"/>
              </p:cNvSpPr>
              <p:nvPr/>
            </p:nvSpPr>
            <p:spPr bwMode="auto">
              <a:xfrm>
                <a:off x="5867583" y="6108263"/>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1" name="Rectangle 47"/>
              <p:cNvSpPr>
                <a:spLocks noChangeArrowheads="1"/>
              </p:cNvSpPr>
              <p:nvPr/>
            </p:nvSpPr>
            <p:spPr bwMode="auto">
              <a:xfrm>
                <a:off x="5867583" y="6362256"/>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2" name="Rectangle 48"/>
              <p:cNvSpPr>
                <a:spLocks noChangeArrowheads="1"/>
              </p:cNvSpPr>
              <p:nvPr/>
            </p:nvSpPr>
            <p:spPr bwMode="auto">
              <a:xfrm>
                <a:off x="6395692" y="5401104"/>
                <a:ext cx="264815" cy="48605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3" name="Freeform 49"/>
              <p:cNvSpPr>
                <a:spLocks/>
              </p:cNvSpPr>
              <p:nvPr/>
            </p:nvSpPr>
            <p:spPr bwMode="auto">
              <a:xfrm>
                <a:off x="6422326" y="5453182"/>
                <a:ext cx="209265" cy="43855"/>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4" name="Freeform 50"/>
              <p:cNvSpPr>
                <a:spLocks/>
              </p:cNvSpPr>
              <p:nvPr/>
            </p:nvSpPr>
            <p:spPr bwMode="auto">
              <a:xfrm>
                <a:off x="6422326" y="5531755"/>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5" name="Freeform 51"/>
              <p:cNvSpPr>
                <a:spLocks/>
              </p:cNvSpPr>
              <p:nvPr/>
            </p:nvSpPr>
            <p:spPr bwMode="auto">
              <a:xfrm>
                <a:off x="6422326" y="5610328"/>
                <a:ext cx="209265" cy="42028"/>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6" name="Freeform 52"/>
              <p:cNvSpPr>
                <a:spLocks/>
              </p:cNvSpPr>
              <p:nvPr/>
            </p:nvSpPr>
            <p:spPr bwMode="auto">
              <a:xfrm>
                <a:off x="6422326" y="5687074"/>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7" name="Freeform 53"/>
              <p:cNvSpPr>
                <a:spLocks/>
              </p:cNvSpPr>
              <p:nvPr/>
            </p:nvSpPr>
            <p:spPr bwMode="auto">
              <a:xfrm>
                <a:off x="6422326" y="5765648"/>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8" name="Oval 54"/>
              <p:cNvSpPr>
                <a:spLocks noChangeArrowheads="1"/>
              </p:cNvSpPr>
              <p:nvPr/>
            </p:nvSpPr>
            <p:spPr bwMode="auto">
              <a:xfrm>
                <a:off x="6592782" y="546231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9" name="Oval 55"/>
              <p:cNvSpPr>
                <a:spLocks noChangeArrowheads="1"/>
              </p:cNvSpPr>
              <p:nvPr/>
            </p:nvSpPr>
            <p:spPr bwMode="auto">
              <a:xfrm>
                <a:off x="6592782" y="5541805"/>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0" name="Oval 56"/>
              <p:cNvSpPr>
                <a:spLocks noChangeArrowheads="1"/>
              </p:cNvSpPr>
              <p:nvPr/>
            </p:nvSpPr>
            <p:spPr bwMode="auto">
              <a:xfrm>
                <a:off x="6592782" y="561763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1" name="Oval 57"/>
              <p:cNvSpPr>
                <a:spLocks noChangeArrowheads="1"/>
              </p:cNvSpPr>
              <p:nvPr/>
            </p:nvSpPr>
            <p:spPr bwMode="auto">
              <a:xfrm>
                <a:off x="6592782" y="5697124"/>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2" name="Oval 58"/>
              <p:cNvSpPr>
                <a:spLocks noChangeArrowheads="1"/>
              </p:cNvSpPr>
              <p:nvPr/>
            </p:nvSpPr>
            <p:spPr bwMode="auto">
              <a:xfrm>
                <a:off x="6592782" y="5775697"/>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3" name="Freeform 61"/>
              <p:cNvSpPr>
                <a:spLocks/>
              </p:cNvSpPr>
              <p:nvPr/>
            </p:nvSpPr>
            <p:spPr bwMode="auto">
              <a:xfrm>
                <a:off x="5366868" y="5408413"/>
                <a:ext cx="422335" cy="332566"/>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4" name="Freeform 62"/>
              <p:cNvSpPr>
                <a:spLocks/>
              </p:cNvSpPr>
              <p:nvPr/>
            </p:nvSpPr>
            <p:spPr bwMode="auto">
              <a:xfrm>
                <a:off x="5143906" y="5408413"/>
                <a:ext cx="348522" cy="274093"/>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5" name="Freeform 63"/>
              <p:cNvSpPr>
                <a:spLocks/>
              </p:cNvSpPr>
              <p:nvPr/>
            </p:nvSpPr>
            <p:spPr bwMode="auto">
              <a:xfrm>
                <a:off x="5974118" y="5647787"/>
                <a:ext cx="264054" cy="19917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6" name="Freeform 64"/>
              <p:cNvSpPr>
                <a:spLocks noEditPoints="1"/>
              </p:cNvSpPr>
              <p:nvPr/>
            </p:nvSpPr>
            <p:spPr bwMode="auto">
              <a:xfrm>
                <a:off x="5912480" y="5637738"/>
                <a:ext cx="387330" cy="249425"/>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7" name="Rectangle 65"/>
              <p:cNvSpPr>
                <a:spLocks noChangeArrowheads="1"/>
              </p:cNvSpPr>
              <p:nvPr/>
            </p:nvSpPr>
            <p:spPr bwMode="auto">
              <a:xfrm>
                <a:off x="5727565" y="5887162"/>
                <a:ext cx="1027301" cy="4111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6" name="Group 15"/>
            <p:cNvGrpSpPr/>
            <p:nvPr/>
          </p:nvGrpSpPr>
          <p:grpSpPr>
            <a:xfrm>
              <a:off x="1076719" y="4761758"/>
              <a:ext cx="2323163" cy="1811155"/>
              <a:chOff x="120590" y="4817159"/>
              <a:chExt cx="2475152" cy="1929639"/>
            </a:xfrm>
          </p:grpSpPr>
          <p:grpSp>
            <p:nvGrpSpPr>
              <p:cNvPr id="159" name="Group 158"/>
              <p:cNvGrpSpPr/>
              <p:nvPr/>
            </p:nvGrpSpPr>
            <p:grpSpPr>
              <a:xfrm>
                <a:off x="1410083" y="5981279"/>
                <a:ext cx="262495" cy="621137"/>
                <a:chOff x="6229350" y="5232400"/>
                <a:chExt cx="539750" cy="1046162"/>
              </a:xfrm>
            </p:grpSpPr>
            <p:sp>
              <p:nvSpPr>
                <p:cNvPr id="24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5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5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160" name="Freeform 159"/>
              <p:cNvSpPr>
                <a:spLocks/>
              </p:cNvSpPr>
              <p:nvPr/>
            </p:nvSpPr>
            <p:spPr bwMode="auto">
              <a:xfrm flipH="1">
                <a:off x="242156" y="5085298"/>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1" name="Freeform 160"/>
              <p:cNvSpPr>
                <a:spLocks/>
              </p:cNvSpPr>
              <p:nvPr/>
            </p:nvSpPr>
            <p:spPr bwMode="auto">
              <a:xfrm flipH="1">
                <a:off x="1029097" y="6188438"/>
                <a:ext cx="642744" cy="54381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2" name="Freeform 161"/>
              <p:cNvSpPr>
                <a:spLocks/>
              </p:cNvSpPr>
              <p:nvPr/>
            </p:nvSpPr>
            <p:spPr bwMode="auto">
              <a:xfrm flipH="1">
                <a:off x="690266" y="6188438"/>
                <a:ext cx="642744" cy="543811"/>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3" name="Rectangle 10"/>
              <p:cNvSpPr>
                <a:spLocks noChangeArrowheads="1"/>
              </p:cNvSpPr>
              <p:nvPr/>
            </p:nvSpPr>
            <p:spPr bwMode="auto">
              <a:xfrm flipH="1">
                <a:off x="1497899" y="5997038"/>
                <a:ext cx="586488" cy="73650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4" name="Rectangle 11"/>
              <p:cNvSpPr>
                <a:spLocks noChangeArrowheads="1"/>
              </p:cNvSpPr>
              <p:nvPr/>
            </p:nvSpPr>
            <p:spPr bwMode="auto">
              <a:xfrm flipH="1">
                <a:off x="1468801" y="5974405"/>
                <a:ext cx="644683" cy="226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5" name="Rectangle 12"/>
              <p:cNvSpPr>
                <a:spLocks noChangeArrowheads="1"/>
              </p:cNvSpPr>
              <p:nvPr/>
            </p:nvSpPr>
            <p:spPr bwMode="auto">
              <a:xfrm flipH="1">
                <a:off x="1953122"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6" name="Rectangle 13"/>
              <p:cNvSpPr>
                <a:spLocks noChangeArrowheads="1"/>
              </p:cNvSpPr>
              <p:nvPr/>
            </p:nvSpPr>
            <p:spPr bwMode="auto">
              <a:xfrm flipH="1">
                <a:off x="1953122" y="6064286"/>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7" name="Rectangle 14"/>
              <p:cNvSpPr>
                <a:spLocks noChangeArrowheads="1"/>
              </p:cNvSpPr>
              <p:nvPr/>
            </p:nvSpPr>
            <p:spPr bwMode="auto">
              <a:xfrm flipH="1">
                <a:off x="1820564"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8" name="Rectangle 15"/>
              <p:cNvSpPr>
                <a:spLocks noChangeArrowheads="1"/>
              </p:cNvSpPr>
              <p:nvPr/>
            </p:nvSpPr>
            <p:spPr bwMode="auto">
              <a:xfrm flipH="1">
                <a:off x="1688653" y="6064286"/>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9" name="Rectangle 16"/>
              <p:cNvSpPr>
                <a:spLocks noChangeArrowheads="1"/>
              </p:cNvSpPr>
              <p:nvPr/>
            </p:nvSpPr>
            <p:spPr bwMode="auto">
              <a:xfrm flipH="1">
                <a:off x="1820564" y="6584172"/>
                <a:ext cx="76302"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0" name="Rectangle 17"/>
              <p:cNvSpPr>
                <a:spLocks noChangeArrowheads="1"/>
              </p:cNvSpPr>
              <p:nvPr/>
            </p:nvSpPr>
            <p:spPr bwMode="auto">
              <a:xfrm flipH="1">
                <a:off x="1688653" y="6584172"/>
                <a:ext cx="76948"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1" name="Rectangle 18"/>
              <p:cNvSpPr>
                <a:spLocks noChangeArrowheads="1"/>
              </p:cNvSpPr>
              <p:nvPr/>
            </p:nvSpPr>
            <p:spPr bwMode="auto">
              <a:xfrm flipH="1">
                <a:off x="1556095"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2" name="Rectangle 19"/>
              <p:cNvSpPr>
                <a:spLocks noChangeArrowheads="1"/>
              </p:cNvSpPr>
              <p:nvPr/>
            </p:nvSpPr>
            <p:spPr bwMode="auto">
              <a:xfrm flipH="1">
                <a:off x="1953122"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3" name="Rectangle 20"/>
              <p:cNvSpPr>
                <a:spLocks noChangeArrowheads="1"/>
              </p:cNvSpPr>
              <p:nvPr/>
            </p:nvSpPr>
            <p:spPr bwMode="auto">
              <a:xfrm flipH="1">
                <a:off x="1820564" y="6195551"/>
                <a:ext cx="76302"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4" name="Rectangle 21"/>
              <p:cNvSpPr>
                <a:spLocks noChangeArrowheads="1"/>
              </p:cNvSpPr>
              <p:nvPr/>
            </p:nvSpPr>
            <p:spPr bwMode="auto">
              <a:xfrm flipH="1">
                <a:off x="1688653" y="6195551"/>
                <a:ext cx="76948"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5" name="Rectangle 22"/>
              <p:cNvSpPr>
                <a:spLocks noChangeArrowheads="1"/>
              </p:cNvSpPr>
              <p:nvPr/>
            </p:nvSpPr>
            <p:spPr bwMode="auto">
              <a:xfrm flipH="1">
                <a:off x="1556095" y="6195551"/>
                <a:ext cx="76302"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6" name="Rectangle 23"/>
              <p:cNvSpPr>
                <a:spLocks noChangeArrowheads="1"/>
              </p:cNvSpPr>
              <p:nvPr/>
            </p:nvSpPr>
            <p:spPr bwMode="auto">
              <a:xfrm flipH="1">
                <a:off x="1953122"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7" name="Rectangle 24"/>
              <p:cNvSpPr>
                <a:spLocks noChangeArrowheads="1"/>
              </p:cNvSpPr>
              <p:nvPr/>
            </p:nvSpPr>
            <p:spPr bwMode="auto">
              <a:xfrm flipH="1">
                <a:off x="1820564"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8" name="Rectangle 25"/>
              <p:cNvSpPr>
                <a:spLocks noChangeArrowheads="1"/>
              </p:cNvSpPr>
              <p:nvPr/>
            </p:nvSpPr>
            <p:spPr bwMode="auto">
              <a:xfrm flipH="1">
                <a:off x="1688653" y="6328755"/>
                <a:ext cx="76948"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9" name="Rectangle 26"/>
              <p:cNvSpPr>
                <a:spLocks noChangeArrowheads="1"/>
              </p:cNvSpPr>
              <p:nvPr/>
            </p:nvSpPr>
            <p:spPr bwMode="auto">
              <a:xfrm flipH="1">
                <a:off x="1556095"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0" name="Rectangle 27"/>
              <p:cNvSpPr>
                <a:spLocks noChangeArrowheads="1"/>
              </p:cNvSpPr>
              <p:nvPr/>
            </p:nvSpPr>
            <p:spPr bwMode="auto">
              <a:xfrm flipH="1">
                <a:off x="1953122"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1" name="Rectangle 28"/>
              <p:cNvSpPr>
                <a:spLocks noChangeArrowheads="1"/>
              </p:cNvSpPr>
              <p:nvPr/>
            </p:nvSpPr>
            <p:spPr bwMode="auto">
              <a:xfrm flipH="1">
                <a:off x="1820564"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2" name="Rectangle 29"/>
              <p:cNvSpPr>
                <a:spLocks noChangeArrowheads="1"/>
              </p:cNvSpPr>
              <p:nvPr/>
            </p:nvSpPr>
            <p:spPr bwMode="auto">
              <a:xfrm flipH="1">
                <a:off x="1688653" y="6460020"/>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3" name="Rectangle 30"/>
              <p:cNvSpPr>
                <a:spLocks noChangeArrowheads="1"/>
              </p:cNvSpPr>
              <p:nvPr/>
            </p:nvSpPr>
            <p:spPr bwMode="auto">
              <a:xfrm flipH="1">
                <a:off x="1556095"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4" name="Rectangle 31"/>
              <p:cNvSpPr>
                <a:spLocks noChangeArrowheads="1"/>
              </p:cNvSpPr>
              <p:nvPr/>
            </p:nvSpPr>
            <p:spPr bwMode="auto">
              <a:xfrm flipH="1">
                <a:off x="1953122"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5" name="Rectangle 32"/>
              <p:cNvSpPr>
                <a:spLocks noChangeArrowheads="1"/>
              </p:cNvSpPr>
              <p:nvPr/>
            </p:nvSpPr>
            <p:spPr bwMode="auto">
              <a:xfrm flipH="1">
                <a:off x="1556095"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6" name="Rectangle 33"/>
              <p:cNvSpPr>
                <a:spLocks noChangeArrowheads="1"/>
              </p:cNvSpPr>
              <p:nvPr/>
            </p:nvSpPr>
            <p:spPr bwMode="auto">
              <a:xfrm flipH="1">
                <a:off x="1556095" y="6195551"/>
                <a:ext cx="76302" cy="3879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7" name="Rectangle 35"/>
              <p:cNvSpPr>
                <a:spLocks noChangeArrowheads="1"/>
              </p:cNvSpPr>
              <p:nvPr/>
            </p:nvSpPr>
            <p:spPr bwMode="auto">
              <a:xfrm flipH="1">
                <a:off x="2493577" y="6620060"/>
                <a:ext cx="33624"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8" name="Oval 36"/>
              <p:cNvSpPr>
                <a:spLocks noChangeArrowheads="1"/>
              </p:cNvSpPr>
              <p:nvPr/>
            </p:nvSpPr>
            <p:spPr bwMode="auto">
              <a:xfrm flipH="1">
                <a:off x="2427620" y="6508194"/>
                <a:ext cx="168122"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9" name="Oval 37"/>
              <p:cNvSpPr>
                <a:spLocks noChangeArrowheads="1"/>
              </p:cNvSpPr>
              <p:nvPr/>
            </p:nvSpPr>
            <p:spPr bwMode="auto">
              <a:xfrm flipH="1">
                <a:off x="2448959" y="6421546"/>
                <a:ext cx="124152"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0" name="Rectangle 38"/>
              <p:cNvSpPr>
                <a:spLocks noChangeArrowheads="1"/>
              </p:cNvSpPr>
              <p:nvPr/>
            </p:nvSpPr>
            <p:spPr bwMode="auto">
              <a:xfrm flipH="1">
                <a:off x="2273724" y="6620060"/>
                <a:ext cx="32978"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1" name="Oval 39"/>
              <p:cNvSpPr>
                <a:spLocks noChangeArrowheads="1"/>
              </p:cNvSpPr>
              <p:nvPr/>
            </p:nvSpPr>
            <p:spPr bwMode="auto">
              <a:xfrm flipH="1">
                <a:off x="2206476" y="6508194"/>
                <a:ext cx="169415"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2" name="Oval 40"/>
              <p:cNvSpPr>
                <a:spLocks noChangeArrowheads="1"/>
              </p:cNvSpPr>
              <p:nvPr/>
            </p:nvSpPr>
            <p:spPr bwMode="auto">
              <a:xfrm flipH="1">
                <a:off x="2229106" y="6421546"/>
                <a:ext cx="123505"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3" name="Rectangle 41"/>
              <p:cNvSpPr>
                <a:spLocks noChangeArrowheads="1"/>
              </p:cNvSpPr>
              <p:nvPr/>
            </p:nvSpPr>
            <p:spPr bwMode="auto">
              <a:xfrm flipH="1">
                <a:off x="1594246" y="5882585"/>
                <a:ext cx="226318"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4" name="Rectangle 42"/>
              <p:cNvSpPr>
                <a:spLocks noChangeArrowheads="1"/>
              </p:cNvSpPr>
              <p:nvPr/>
            </p:nvSpPr>
            <p:spPr bwMode="auto">
              <a:xfrm flipH="1">
                <a:off x="120591" y="6266033"/>
                <a:ext cx="532818" cy="46750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5" name="Rectangle 43"/>
              <p:cNvSpPr>
                <a:spLocks noChangeArrowheads="1"/>
              </p:cNvSpPr>
              <p:nvPr/>
            </p:nvSpPr>
            <p:spPr bwMode="auto">
              <a:xfrm flipH="1">
                <a:off x="120590" y="6243401"/>
                <a:ext cx="561916" cy="2263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6" name="Rectangle 44"/>
              <p:cNvSpPr>
                <a:spLocks noChangeArrowheads="1"/>
              </p:cNvSpPr>
              <p:nvPr/>
            </p:nvSpPr>
            <p:spPr bwMode="auto">
              <a:xfrm flipH="1">
                <a:off x="388939"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7" name="Rectangle 45"/>
              <p:cNvSpPr>
                <a:spLocks noChangeArrowheads="1"/>
              </p:cNvSpPr>
              <p:nvPr/>
            </p:nvSpPr>
            <p:spPr bwMode="auto">
              <a:xfrm flipH="1">
                <a:off x="257675"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8" name="Rectangle 46"/>
              <p:cNvSpPr>
                <a:spLocks noChangeArrowheads="1"/>
              </p:cNvSpPr>
              <p:nvPr/>
            </p:nvSpPr>
            <p:spPr bwMode="auto">
              <a:xfrm flipH="1">
                <a:off x="52214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9" name="Rectangle 47"/>
              <p:cNvSpPr>
                <a:spLocks noChangeArrowheads="1"/>
              </p:cNvSpPr>
              <p:nvPr/>
            </p:nvSpPr>
            <p:spPr bwMode="auto">
              <a:xfrm flipH="1">
                <a:off x="388939"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0" name="Rectangle 48"/>
              <p:cNvSpPr>
                <a:spLocks noChangeArrowheads="1"/>
              </p:cNvSpPr>
              <p:nvPr/>
            </p:nvSpPr>
            <p:spPr bwMode="auto">
              <a:xfrm flipH="1">
                <a:off x="257675" y="6328755"/>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1" name="Rectangle 49"/>
              <p:cNvSpPr>
                <a:spLocks noChangeArrowheads="1"/>
              </p:cNvSpPr>
              <p:nvPr/>
            </p:nvSpPr>
            <p:spPr bwMode="auto">
              <a:xfrm flipH="1">
                <a:off x="125116"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2" name="Rectangle 50"/>
              <p:cNvSpPr>
                <a:spLocks noChangeArrowheads="1"/>
              </p:cNvSpPr>
              <p:nvPr/>
            </p:nvSpPr>
            <p:spPr bwMode="auto">
              <a:xfrm flipH="1">
                <a:off x="522143"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3" name="Rectangle 51"/>
              <p:cNvSpPr>
                <a:spLocks noChangeArrowheads="1"/>
              </p:cNvSpPr>
              <p:nvPr/>
            </p:nvSpPr>
            <p:spPr bwMode="auto">
              <a:xfrm flipH="1">
                <a:off x="388937"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4" name="Rectangle 52"/>
              <p:cNvSpPr>
                <a:spLocks noChangeArrowheads="1"/>
              </p:cNvSpPr>
              <p:nvPr/>
            </p:nvSpPr>
            <p:spPr bwMode="auto">
              <a:xfrm flipH="1">
                <a:off x="257673"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5" name="Rectangle 53"/>
              <p:cNvSpPr>
                <a:spLocks noChangeArrowheads="1"/>
              </p:cNvSpPr>
              <p:nvPr/>
            </p:nvSpPr>
            <p:spPr bwMode="auto">
              <a:xfrm flipH="1">
                <a:off x="125117"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6" name="Rectangle 54"/>
              <p:cNvSpPr>
                <a:spLocks noChangeArrowheads="1"/>
              </p:cNvSpPr>
              <p:nvPr/>
            </p:nvSpPr>
            <p:spPr bwMode="auto">
              <a:xfrm flipH="1">
                <a:off x="522143"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7" name="Rectangle 55"/>
              <p:cNvSpPr>
                <a:spLocks noChangeArrowheads="1"/>
              </p:cNvSpPr>
              <p:nvPr/>
            </p:nvSpPr>
            <p:spPr bwMode="auto">
              <a:xfrm flipH="1">
                <a:off x="125118"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8" name="Rectangle 56"/>
              <p:cNvSpPr>
                <a:spLocks noChangeArrowheads="1"/>
              </p:cNvSpPr>
              <p:nvPr/>
            </p:nvSpPr>
            <p:spPr bwMode="auto">
              <a:xfrm flipH="1">
                <a:off x="163268" y="6151580"/>
                <a:ext cx="22567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9" name="Rectangle 57"/>
              <p:cNvSpPr>
                <a:spLocks noChangeArrowheads="1"/>
              </p:cNvSpPr>
              <p:nvPr/>
            </p:nvSpPr>
            <p:spPr bwMode="auto">
              <a:xfrm flipH="1">
                <a:off x="783380" y="5734508"/>
                <a:ext cx="584548" cy="99903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0" name="Rectangle 58"/>
              <p:cNvSpPr>
                <a:spLocks noChangeArrowheads="1"/>
              </p:cNvSpPr>
              <p:nvPr/>
            </p:nvSpPr>
            <p:spPr bwMode="auto">
              <a:xfrm flipH="1">
                <a:off x="754283" y="5711876"/>
                <a:ext cx="642744" cy="226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1" name="Rectangle 59"/>
              <p:cNvSpPr>
                <a:spLocks noChangeArrowheads="1"/>
              </p:cNvSpPr>
              <p:nvPr/>
            </p:nvSpPr>
            <p:spPr bwMode="auto">
              <a:xfrm flipH="1">
                <a:off x="1236663"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2" name="Rectangle 60"/>
              <p:cNvSpPr>
                <a:spLocks noChangeArrowheads="1"/>
              </p:cNvSpPr>
              <p:nvPr/>
            </p:nvSpPr>
            <p:spPr bwMode="auto">
              <a:xfrm flipH="1">
                <a:off x="1236663" y="6064286"/>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3" name="Rectangle 61"/>
              <p:cNvSpPr>
                <a:spLocks noChangeArrowheads="1"/>
              </p:cNvSpPr>
              <p:nvPr/>
            </p:nvSpPr>
            <p:spPr bwMode="auto">
              <a:xfrm flipH="1">
                <a:off x="1105398" y="6064286"/>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4" name="Rectangle 62"/>
              <p:cNvSpPr>
                <a:spLocks noChangeArrowheads="1"/>
              </p:cNvSpPr>
              <p:nvPr/>
            </p:nvSpPr>
            <p:spPr bwMode="auto">
              <a:xfrm flipH="1">
                <a:off x="972841" y="6064286"/>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5" name="Rectangle 63"/>
              <p:cNvSpPr>
                <a:spLocks noChangeArrowheads="1"/>
              </p:cNvSpPr>
              <p:nvPr/>
            </p:nvSpPr>
            <p:spPr bwMode="auto">
              <a:xfrm flipH="1">
                <a:off x="1105398"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6" name="Rectangle 64"/>
              <p:cNvSpPr>
                <a:spLocks noChangeArrowheads="1"/>
              </p:cNvSpPr>
              <p:nvPr/>
            </p:nvSpPr>
            <p:spPr bwMode="auto">
              <a:xfrm flipH="1">
                <a:off x="972841"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7" name="Rectangle 65"/>
              <p:cNvSpPr>
                <a:spLocks noChangeArrowheads="1"/>
              </p:cNvSpPr>
              <p:nvPr/>
            </p:nvSpPr>
            <p:spPr bwMode="auto">
              <a:xfrm flipH="1">
                <a:off x="840930" y="6064286"/>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8" name="Rectangle 66"/>
              <p:cNvSpPr>
                <a:spLocks noChangeArrowheads="1"/>
              </p:cNvSpPr>
              <p:nvPr/>
            </p:nvSpPr>
            <p:spPr bwMode="auto">
              <a:xfrm flipH="1">
                <a:off x="1236663"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9" name="Rectangle 67"/>
              <p:cNvSpPr>
                <a:spLocks noChangeArrowheads="1"/>
              </p:cNvSpPr>
              <p:nvPr/>
            </p:nvSpPr>
            <p:spPr bwMode="auto">
              <a:xfrm flipH="1">
                <a:off x="1105398"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0" name="Rectangle 68"/>
              <p:cNvSpPr>
                <a:spLocks noChangeArrowheads="1"/>
              </p:cNvSpPr>
              <p:nvPr/>
            </p:nvSpPr>
            <p:spPr bwMode="auto">
              <a:xfrm flipH="1">
                <a:off x="972841"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1" name="Rectangle 69"/>
              <p:cNvSpPr>
                <a:spLocks noChangeArrowheads="1"/>
              </p:cNvSpPr>
              <p:nvPr/>
            </p:nvSpPr>
            <p:spPr bwMode="auto">
              <a:xfrm flipH="1">
                <a:off x="840930" y="6195551"/>
                <a:ext cx="76948"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2" name="Rectangle 70"/>
              <p:cNvSpPr>
                <a:spLocks noChangeArrowheads="1"/>
              </p:cNvSpPr>
              <p:nvPr/>
            </p:nvSpPr>
            <p:spPr bwMode="auto">
              <a:xfrm flipH="1">
                <a:off x="123666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3" name="Rectangle 71"/>
              <p:cNvSpPr>
                <a:spLocks noChangeArrowheads="1"/>
              </p:cNvSpPr>
              <p:nvPr/>
            </p:nvSpPr>
            <p:spPr bwMode="auto">
              <a:xfrm flipH="1">
                <a:off x="1105398"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4" name="Rectangle 72"/>
              <p:cNvSpPr>
                <a:spLocks noChangeArrowheads="1"/>
              </p:cNvSpPr>
              <p:nvPr/>
            </p:nvSpPr>
            <p:spPr bwMode="auto">
              <a:xfrm flipH="1">
                <a:off x="972841" y="6328755"/>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5" name="Rectangle 73"/>
              <p:cNvSpPr>
                <a:spLocks noChangeArrowheads="1"/>
              </p:cNvSpPr>
              <p:nvPr/>
            </p:nvSpPr>
            <p:spPr bwMode="auto">
              <a:xfrm flipH="1">
                <a:off x="840930" y="6328755"/>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6" name="Rectangle 74"/>
              <p:cNvSpPr>
                <a:spLocks noChangeArrowheads="1"/>
              </p:cNvSpPr>
              <p:nvPr/>
            </p:nvSpPr>
            <p:spPr bwMode="auto">
              <a:xfrm flipH="1">
                <a:off x="1236663"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7" name="Rectangle 75"/>
              <p:cNvSpPr>
                <a:spLocks noChangeArrowheads="1"/>
              </p:cNvSpPr>
              <p:nvPr/>
            </p:nvSpPr>
            <p:spPr bwMode="auto">
              <a:xfrm flipH="1">
                <a:off x="1105398"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8" name="Rectangle 76"/>
              <p:cNvSpPr>
                <a:spLocks noChangeArrowheads="1"/>
              </p:cNvSpPr>
              <p:nvPr/>
            </p:nvSpPr>
            <p:spPr bwMode="auto">
              <a:xfrm flipH="1">
                <a:off x="972841"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9" name="Rectangle 77"/>
              <p:cNvSpPr>
                <a:spLocks noChangeArrowheads="1"/>
              </p:cNvSpPr>
              <p:nvPr/>
            </p:nvSpPr>
            <p:spPr bwMode="auto">
              <a:xfrm flipH="1">
                <a:off x="840930" y="6460020"/>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0" name="Rectangle 78"/>
              <p:cNvSpPr>
                <a:spLocks noChangeArrowheads="1"/>
              </p:cNvSpPr>
              <p:nvPr/>
            </p:nvSpPr>
            <p:spPr bwMode="auto">
              <a:xfrm flipH="1">
                <a:off x="1236663" y="6328755"/>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1" name="Rectangle 79"/>
              <p:cNvSpPr>
                <a:spLocks noChangeArrowheads="1"/>
              </p:cNvSpPr>
              <p:nvPr/>
            </p:nvSpPr>
            <p:spPr bwMode="auto">
              <a:xfrm flipH="1">
                <a:off x="840930" y="6328755"/>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2" name="Rectangle 80"/>
              <p:cNvSpPr>
                <a:spLocks noChangeArrowheads="1"/>
              </p:cNvSpPr>
              <p:nvPr/>
            </p:nvSpPr>
            <p:spPr bwMode="auto">
              <a:xfrm flipH="1">
                <a:off x="840930" y="6195551"/>
                <a:ext cx="76948" cy="387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3" name="Rectangle 81"/>
              <p:cNvSpPr>
                <a:spLocks noChangeArrowheads="1"/>
              </p:cNvSpPr>
              <p:nvPr/>
            </p:nvSpPr>
            <p:spPr bwMode="auto">
              <a:xfrm flipH="1">
                <a:off x="1236663" y="5798524"/>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4" name="Rectangle 82"/>
              <p:cNvSpPr>
                <a:spLocks noChangeArrowheads="1"/>
              </p:cNvSpPr>
              <p:nvPr/>
            </p:nvSpPr>
            <p:spPr bwMode="auto">
              <a:xfrm flipH="1">
                <a:off x="1236663" y="5798524"/>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5" name="Rectangle 83"/>
              <p:cNvSpPr>
                <a:spLocks noChangeArrowheads="1"/>
              </p:cNvSpPr>
              <p:nvPr/>
            </p:nvSpPr>
            <p:spPr bwMode="auto">
              <a:xfrm flipH="1">
                <a:off x="1105398" y="5798524"/>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6" name="Rectangle 84"/>
              <p:cNvSpPr>
                <a:spLocks noChangeArrowheads="1"/>
              </p:cNvSpPr>
              <p:nvPr/>
            </p:nvSpPr>
            <p:spPr bwMode="auto">
              <a:xfrm flipH="1">
                <a:off x="972841" y="5798524"/>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7" name="Rectangle 85"/>
              <p:cNvSpPr>
                <a:spLocks noChangeArrowheads="1"/>
              </p:cNvSpPr>
              <p:nvPr/>
            </p:nvSpPr>
            <p:spPr bwMode="auto">
              <a:xfrm flipH="1">
                <a:off x="840930" y="5798524"/>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8" name="Rectangle 86"/>
              <p:cNvSpPr>
                <a:spLocks noChangeArrowheads="1"/>
              </p:cNvSpPr>
              <p:nvPr/>
            </p:nvSpPr>
            <p:spPr bwMode="auto">
              <a:xfrm flipH="1">
                <a:off x="1236663" y="5931728"/>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9" name="Rectangle 87"/>
              <p:cNvSpPr>
                <a:spLocks noChangeArrowheads="1"/>
              </p:cNvSpPr>
              <p:nvPr/>
            </p:nvSpPr>
            <p:spPr bwMode="auto">
              <a:xfrm flipH="1">
                <a:off x="1105398"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0" name="Rectangle 88"/>
              <p:cNvSpPr>
                <a:spLocks noChangeArrowheads="1"/>
              </p:cNvSpPr>
              <p:nvPr/>
            </p:nvSpPr>
            <p:spPr bwMode="auto">
              <a:xfrm flipH="1">
                <a:off x="972841"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1" name="Rectangle 89"/>
              <p:cNvSpPr>
                <a:spLocks noChangeArrowheads="1"/>
              </p:cNvSpPr>
              <p:nvPr/>
            </p:nvSpPr>
            <p:spPr bwMode="auto">
              <a:xfrm flipH="1">
                <a:off x="840930" y="5931728"/>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2" name="Rectangle 90"/>
              <p:cNvSpPr>
                <a:spLocks noChangeArrowheads="1"/>
              </p:cNvSpPr>
              <p:nvPr/>
            </p:nvSpPr>
            <p:spPr bwMode="auto">
              <a:xfrm flipH="1">
                <a:off x="840930" y="5931728"/>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3" name="Rectangle 91"/>
              <p:cNvSpPr>
                <a:spLocks noChangeArrowheads="1"/>
              </p:cNvSpPr>
              <p:nvPr/>
            </p:nvSpPr>
            <p:spPr bwMode="auto">
              <a:xfrm flipH="1">
                <a:off x="1201746" y="5620056"/>
                <a:ext cx="7048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4" name="Rectangle 92"/>
              <p:cNvSpPr>
                <a:spLocks noChangeArrowheads="1"/>
              </p:cNvSpPr>
              <p:nvPr/>
            </p:nvSpPr>
            <p:spPr bwMode="auto">
              <a:xfrm flipH="1">
                <a:off x="1108632" y="5620056"/>
                <a:ext cx="69835"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5" name="Rectangle 93"/>
              <p:cNvSpPr>
                <a:spLocks noChangeArrowheads="1"/>
              </p:cNvSpPr>
              <p:nvPr/>
            </p:nvSpPr>
            <p:spPr bwMode="auto">
              <a:xfrm flipH="1">
                <a:off x="1323957" y="6695391"/>
                <a:ext cx="21985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6" name="Rectangle 94"/>
              <p:cNvSpPr>
                <a:spLocks noChangeArrowheads="1"/>
              </p:cNvSpPr>
              <p:nvPr/>
            </p:nvSpPr>
            <p:spPr bwMode="auto">
              <a:xfrm flipH="1">
                <a:off x="598446" y="6695391"/>
                <a:ext cx="31943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7" name="Freeform 95"/>
              <p:cNvSpPr>
                <a:spLocks/>
              </p:cNvSpPr>
              <p:nvPr/>
            </p:nvSpPr>
            <p:spPr bwMode="auto">
              <a:xfrm flipH="1">
                <a:off x="1366635" y="4831385"/>
                <a:ext cx="1124478" cy="73909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8" name="Freeform 97"/>
              <p:cNvSpPr>
                <a:spLocks/>
              </p:cNvSpPr>
              <p:nvPr/>
            </p:nvSpPr>
            <p:spPr bwMode="auto">
              <a:xfrm flipH="1">
                <a:off x="570643" y="4817159"/>
                <a:ext cx="731977" cy="481089"/>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7" name="Group 16"/>
            <p:cNvGrpSpPr/>
            <p:nvPr/>
          </p:nvGrpSpPr>
          <p:grpSpPr>
            <a:xfrm>
              <a:off x="8724120" y="4891391"/>
              <a:ext cx="3393414" cy="1960683"/>
              <a:chOff x="9014051" y="4914937"/>
              <a:chExt cx="3332395" cy="1925429"/>
            </a:xfrm>
          </p:grpSpPr>
          <p:sp>
            <p:nvSpPr>
              <p:cNvPr id="34" name="Rectangle 5"/>
              <p:cNvSpPr>
                <a:spLocks noChangeArrowheads="1"/>
              </p:cNvSpPr>
              <p:nvPr/>
            </p:nvSpPr>
            <p:spPr bwMode="auto">
              <a:xfrm>
                <a:off x="10391515" y="5796196"/>
                <a:ext cx="98773" cy="9171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5" name="Rectangle 6"/>
              <p:cNvSpPr>
                <a:spLocks noChangeArrowheads="1"/>
              </p:cNvSpPr>
              <p:nvPr/>
            </p:nvSpPr>
            <p:spPr bwMode="auto">
              <a:xfrm>
                <a:off x="9743719" y="5587105"/>
                <a:ext cx="656775" cy="11262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6" name="Rectangle 7"/>
              <p:cNvSpPr>
                <a:spLocks noChangeArrowheads="1"/>
              </p:cNvSpPr>
              <p:nvPr/>
            </p:nvSpPr>
            <p:spPr bwMode="auto">
              <a:xfrm>
                <a:off x="10640371" y="6264404"/>
                <a:ext cx="224484" cy="4489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7" name="Rectangle 8"/>
              <p:cNvSpPr>
                <a:spLocks noChangeArrowheads="1"/>
              </p:cNvSpPr>
              <p:nvPr/>
            </p:nvSpPr>
            <p:spPr bwMode="auto">
              <a:xfrm>
                <a:off x="10731447" y="5016275"/>
                <a:ext cx="486167" cy="16970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8" name="Rectangle 9"/>
              <p:cNvSpPr>
                <a:spLocks noChangeArrowheads="1"/>
              </p:cNvSpPr>
              <p:nvPr/>
            </p:nvSpPr>
            <p:spPr bwMode="auto">
              <a:xfrm>
                <a:off x="10731447" y="5016275"/>
                <a:ext cx="486167" cy="169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9" name="Rectangle 10"/>
              <p:cNvSpPr>
                <a:spLocks noChangeArrowheads="1"/>
              </p:cNvSpPr>
              <p:nvPr/>
            </p:nvSpPr>
            <p:spPr bwMode="auto">
              <a:xfrm>
                <a:off x="12157880" y="6142542"/>
                <a:ext cx="115449" cy="57083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0" name="Rectangle 11"/>
              <p:cNvSpPr>
                <a:spLocks noChangeArrowheads="1"/>
              </p:cNvSpPr>
              <p:nvPr/>
            </p:nvSpPr>
            <p:spPr bwMode="auto">
              <a:xfrm>
                <a:off x="12157880" y="6142542"/>
                <a:ext cx="115449" cy="57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1" name="Rectangle 12"/>
              <p:cNvSpPr>
                <a:spLocks noChangeArrowheads="1"/>
              </p:cNvSpPr>
              <p:nvPr/>
            </p:nvSpPr>
            <p:spPr bwMode="auto">
              <a:xfrm>
                <a:off x="11875672" y="5896251"/>
                <a:ext cx="325822" cy="8171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2" name="Rectangle 13"/>
              <p:cNvSpPr>
                <a:spLocks noChangeArrowheads="1"/>
              </p:cNvSpPr>
              <p:nvPr/>
            </p:nvSpPr>
            <p:spPr bwMode="auto">
              <a:xfrm>
                <a:off x="11875672" y="5896251"/>
                <a:ext cx="325822" cy="8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3" name="Rectangle 14"/>
              <p:cNvSpPr>
                <a:spLocks noChangeArrowheads="1"/>
              </p:cNvSpPr>
              <p:nvPr/>
            </p:nvSpPr>
            <p:spPr bwMode="auto">
              <a:xfrm>
                <a:off x="11515216" y="5616609"/>
                <a:ext cx="324539" cy="1096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4" name="Rectangle 15"/>
              <p:cNvSpPr>
                <a:spLocks noChangeArrowheads="1"/>
              </p:cNvSpPr>
              <p:nvPr/>
            </p:nvSpPr>
            <p:spPr bwMode="auto">
              <a:xfrm>
                <a:off x="11515216" y="5616609"/>
                <a:ext cx="324539" cy="109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5" name="Rectangle 16"/>
              <p:cNvSpPr>
                <a:spLocks noChangeArrowheads="1"/>
              </p:cNvSpPr>
              <p:nvPr/>
            </p:nvSpPr>
            <p:spPr bwMode="auto">
              <a:xfrm>
                <a:off x="11351022" y="5896251"/>
                <a:ext cx="324539" cy="8171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6" name="Rectangle 17"/>
              <p:cNvSpPr>
                <a:spLocks noChangeArrowheads="1"/>
              </p:cNvSpPr>
              <p:nvPr/>
            </p:nvSpPr>
            <p:spPr bwMode="auto">
              <a:xfrm>
                <a:off x="11351022" y="5896251"/>
                <a:ext cx="324539" cy="8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7" name="Rectangle 18"/>
              <p:cNvSpPr>
                <a:spLocks noChangeArrowheads="1"/>
              </p:cNvSpPr>
              <p:nvPr/>
            </p:nvSpPr>
            <p:spPr bwMode="auto">
              <a:xfrm>
                <a:off x="11773051" y="5966803"/>
                <a:ext cx="366870" cy="77735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8" name="Rectangle 19"/>
              <p:cNvSpPr>
                <a:spLocks noChangeArrowheads="1"/>
              </p:cNvSpPr>
              <p:nvPr/>
            </p:nvSpPr>
            <p:spPr bwMode="auto">
              <a:xfrm>
                <a:off x="11773051" y="5966803"/>
                <a:ext cx="366870" cy="77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9" name="Rectangle 20"/>
              <p:cNvSpPr>
                <a:spLocks noChangeArrowheads="1"/>
              </p:cNvSpPr>
              <p:nvPr/>
            </p:nvSpPr>
            <p:spPr bwMode="auto">
              <a:xfrm>
                <a:off x="11973162"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0" name="Rectangle 21"/>
              <p:cNvSpPr>
                <a:spLocks noChangeArrowheads="1"/>
              </p:cNvSpPr>
              <p:nvPr/>
            </p:nvSpPr>
            <p:spPr bwMode="auto">
              <a:xfrm>
                <a:off x="11891065"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1" name="Rectangle 22"/>
              <p:cNvSpPr>
                <a:spLocks noChangeArrowheads="1"/>
              </p:cNvSpPr>
              <p:nvPr/>
            </p:nvSpPr>
            <p:spPr bwMode="auto">
              <a:xfrm>
                <a:off x="11808968" y="6331108"/>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2" name="Rectangle 23"/>
              <p:cNvSpPr>
                <a:spLocks noChangeArrowheads="1"/>
              </p:cNvSpPr>
              <p:nvPr/>
            </p:nvSpPr>
            <p:spPr bwMode="auto">
              <a:xfrm>
                <a:off x="11808968" y="6331108"/>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3" name="Rectangle 24"/>
              <p:cNvSpPr>
                <a:spLocks noChangeArrowheads="1"/>
              </p:cNvSpPr>
              <p:nvPr/>
            </p:nvSpPr>
            <p:spPr bwMode="auto">
              <a:xfrm>
                <a:off x="11808968" y="6413205"/>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4" name="Rectangle 25"/>
              <p:cNvSpPr>
                <a:spLocks noChangeArrowheads="1"/>
              </p:cNvSpPr>
              <p:nvPr/>
            </p:nvSpPr>
            <p:spPr bwMode="auto">
              <a:xfrm>
                <a:off x="11808968" y="6494019"/>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5" name="Rectangle 26"/>
              <p:cNvSpPr>
                <a:spLocks noChangeArrowheads="1"/>
              </p:cNvSpPr>
              <p:nvPr/>
            </p:nvSpPr>
            <p:spPr bwMode="auto">
              <a:xfrm>
                <a:off x="11808968" y="6576116"/>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6" name="Rectangle 27"/>
              <p:cNvSpPr>
                <a:spLocks noChangeArrowheads="1"/>
              </p:cNvSpPr>
              <p:nvPr/>
            </p:nvSpPr>
            <p:spPr bwMode="auto">
              <a:xfrm>
                <a:off x="11808968" y="6163066"/>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7" name="Rectangle 28"/>
              <p:cNvSpPr>
                <a:spLocks noChangeArrowheads="1"/>
              </p:cNvSpPr>
              <p:nvPr/>
            </p:nvSpPr>
            <p:spPr bwMode="auto">
              <a:xfrm>
                <a:off x="11808968" y="6163066"/>
                <a:ext cx="295036"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8" name="Rectangle 29"/>
              <p:cNvSpPr>
                <a:spLocks noChangeArrowheads="1"/>
              </p:cNvSpPr>
              <p:nvPr/>
            </p:nvSpPr>
            <p:spPr bwMode="auto">
              <a:xfrm>
                <a:off x="11808968" y="6245163"/>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9" name="Rectangle 30"/>
              <p:cNvSpPr>
                <a:spLocks noChangeArrowheads="1"/>
              </p:cNvSpPr>
              <p:nvPr/>
            </p:nvSpPr>
            <p:spPr bwMode="auto">
              <a:xfrm>
                <a:off x="11808968" y="6245163"/>
                <a:ext cx="295036"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0" name="Rectangle 31"/>
              <p:cNvSpPr>
                <a:spLocks noChangeArrowheads="1"/>
              </p:cNvSpPr>
              <p:nvPr/>
            </p:nvSpPr>
            <p:spPr bwMode="auto">
              <a:xfrm>
                <a:off x="11808968" y="6002721"/>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1" name="Rectangle 32"/>
              <p:cNvSpPr>
                <a:spLocks noChangeArrowheads="1"/>
              </p:cNvSpPr>
              <p:nvPr/>
            </p:nvSpPr>
            <p:spPr bwMode="auto">
              <a:xfrm>
                <a:off x="11808968" y="6002721"/>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2" name="Rectangle 33"/>
              <p:cNvSpPr>
                <a:spLocks noChangeArrowheads="1"/>
              </p:cNvSpPr>
              <p:nvPr/>
            </p:nvSpPr>
            <p:spPr bwMode="auto">
              <a:xfrm>
                <a:off x="11808968" y="6084817"/>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3" name="Rectangle 34"/>
              <p:cNvSpPr>
                <a:spLocks noChangeArrowheads="1"/>
              </p:cNvSpPr>
              <p:nvPr/>
            </p:nvSpPr>
            <p:spPr bwMode="auto">
              <a:xfrm>
                <a:off x="11808968" y="6084817"/>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4" name="Freeform 35"/>
              <p:cNvSpPr>
                <a:spLocks/>
              </p:cNvSpPr>
              <p:nvPr/>
            </p:nvSpPr>
            <p:spPr bwMode="auto">
              <a:xfrm>
                <a:off x="9319125" y="6284929"/>
                <a:ext cx="546457" cy="469491"/>
              </a:xfrm>
              <a:custGeom>
                <a:avLst/>
                <a:gdLst>
                  <a:gd name="T0" fmla="*/ 234 w 426"/>
                  <a:gd name="T1" fmla="*/ 62 h 358"/>
                  <a:gd name="T2" fmla="*/ 234 w 426"/>
                  <a:gd name="T3" fmla="*/ 0 h 358"/>
                  <a:gd name="T4" fmla="*/ 282 w 426"/>
                  <a:gd name="T5" fmla="*/ 0 h 358"/>
                  <a:gd name="T6" fmla="*/ 282 w 426"/>
                  <a:gd name="T7" fmla="*/ 62 h 358"/>
                  <a:gd name="T8" fmla="*/ 298 w 426"/>
                  <a:gd name="T9" fmla="*/ 62 h 358"/>
                  <a:gd name="T10" fmla="*/ 298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82" y="0"/>
                    </a:lnTo>
                    <a:lnTo>
                      <a:pt x="282" y="62"/>
                    </a:lnTo>
                    <a:lnTo>
                      <a:pt x="298" y="62"/>
                    </a:lnTo>
                    <a:lnTo>
                      <a:pt x="298"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5" name="Rectangle 36"/>
              <p:cNvSpPr>
                <a:spLocks noChangeArrowheads="1"/>
              </p:cNvSpPr>
              <p:nvPr/>
            </p:nvSpPr>
            <p:spPr bwMode="auto">
              <a:xfrm>
                <a:off x="9592353" y="5966803"/>
                <a:ext cx="366870" cy="77735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6" name="Rectangle 37"/>
              <p:cNvSpPr>
                <a:spLocks noChangeArrowheads="1"/>
              </p:cNvSpPr>
              <p:nvPr/>
            </p:nvSpPr>
            <p:spPr bwMode="auto">
              <a:xfrm>
                <a:off x="9792464"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7" name="Rectangle 38"/>
              <p:cNvSpPr>
                <a:spLocks noChangeArrowheads="1"/>
              </p:cNvSpPr>
              <p:nvPr/>
            </p:nvSpPr>
            <p:spPr bwMode="auto">
              <a:xfrm>
                <a:off x="9710367"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8" name="Rectangle 39"/>
              <p:cNvSpPr>
                <a:spLocks noChangeArrowheads="1"/>
              </p:cNvSpPr>
              <p:nvPr/>
            </p:nvSpPr>
            <p:spPr bwMode="auto">
              <a:xfrm>
                <a:off x="9628271" y="6331108"/>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9" name="Rectangle 40"/>
              <p:cNvSpPr>
                <a:spLocks noChangeArrowheads="1"/>
              </p:cNvSpPr>
              <p:nvPr/>
            </p:nvSpPr>
            <p:spPr bwMode="auto">
              <a:xfrm>
                <a:off x="9628271" y="6413205"/>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0" name="Rectangle 41"/>
              <p:cNvSpPr>
                <a:spLocks noChangeArrowheads="1"/>
              </p:cNvSpPr>
              <p:nvPr/>
            </p:nvSpPr>
            <p:spPr bwMode="auto">
              <a:xfrm>
                <a:off x="9628271" y="6494019"/>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1" name="Rectangle 42"/>
              <p:cNvSpPr>
                <a:spLocks noChangeArrowheads="1"/>
              </p:cNvSpPr>
              <p:nvPr/>
            </p:nvSpPr>
            <p:spPr bwMode="auto">
              <a:xfrm>
                <a:off x="9628271" y="6576116"/>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2" name="Rectangle 43"/>
              <p:cNvSpPr>
                <a:spLocks noChangeArrowheads="1"/>
              </p:cNvSpPr>
              <p:nvPr/>
            </p:nvSpPr>
            <p:spPr bwMode="auto">
              <a:xfrm>
                <a:off x="9628271" y="6163066"/>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3" name="Rectangle 44"/>
              <p:cNvSpPr>
                <a:spLocks noChangeArrowheads="1"/>
              </p:cNvSpPr>
              <p:nvPr/>
            </p:nvSpPr>
            <p:spPr bwMode="auto">
              <a:xfrm>
                <a:off x="9628271" y="6245163"/>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4" name="Rectangle 45"/>
              <p:cNvSpPr>
                <a:spLocks noChangeArrowheads="1"/>
              </p:cNvSpPr>
              <p:nvPr/>
            </p:nvSpPr>
            <p:spPr bwMode="auto">
              <a:xfrm>
                <a:off x="9628271" y="6002721"/>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5" name="Rectangle 46"/>
              <p:cNvSpPr>
                <a:spLocks noChangeArrowheads="1"/>
              </p:cNvSpPr>
              <p:nvPr/>
            </p:nvSpPr>
            <p:spPr bwMode="auto">
              <a:xfrm>
                <a:off x="9628271" y="6084817"/>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6" name="Freeform 47"/>
              <p:cNvSpPr>
                <a:spLocks/>
              </p:cNvSpPr>
              <p:nvPr/>
            </p:nvSpPr>
            <p:spPr bwMode="auto">
              <a:xfrm>
                <a:off x="11029048" y="6284929"/>
                <a:ext cx="546457" cy="45923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7" name="Freeform 48"/>
              <p:cNvSpPr>
                <a:spLocks/>
              </p:cNvSpPr>
              <p:nvPr/>
            </p:nvSpPr>
            <p:spPr bwMode="auto">
              <a:xfrm>
                <a:off x="10740426" y="6284929"/>
                <a:ext cx="546457" cy="45923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8" name="Rectangle 49"/>
              <p:cNvSpPr>
                <a:spLocks noChangeArrowheads="1"/>
              </p:cNvSpPr>
              <p:nvPr/>
            </p:nvSpPr>
            <p:spPr bwMode="auto">
              <a:xfrm>
                <a:off x="11426705" y="6124583"/>
                <a:ext cx="497712" cy="6195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9" name="Rectangle 50"/>
              <p:cNvSpPr>
                <a:spLocks noChangeArrowheads="1"/>
              </p:cNvSpPr>
              <p:nvPr/>
            </p:nvSpPr>
            <p:spPr bwMode="auto">
              <a:xfrm>
                <a:off x="11426705" y="6124583"/>
                <a:ext cx="497712" cy="6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0" name="Rectangle 51"/>
              <p:cNvSpPr>
                <a:spLocks noChangeArrowheads="1"/>
              </p:cNvSpPr>
              <p:nvPr/>
            </p:nvSpPr>
            <p:spPr bwMode="auto">
              <a:xfrm>
                <a:off x="11402332" y="6105342"/>
                <a:ext cx="546457" cy="1924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1" name="Rectangle 52"/>
              <p:cNvSpPr>
                <a:spLocks noChangeArrowheads="1"/>
              </p:cNvSpPr>
              <p:nvPr/>
            </p:nvSpPr>
            <p:spPr bwMode="auto">
              <a:xfrm>
                <a:off x="11402332" y="6105342"/>
                <a:ext cx="546457" cy="1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2" name="Rectangle 53"/>
              <p:cNvSpPr>
                <a:spLocks noChangeArrowheads="1"/>
              </p:cNvSpPr>
              <p:nvPr/>
            </p:nvSpPr>
            <p:spPr bwMode="auto">
              <a:xfrm>
                <a:off x="11699933" y="6619730"/>
                <a:ext cx="64138" cy="1244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3" name="Rectangle 54"/>
              <p:cNvSpPr>
                <a:spLocks noChangeArrowheads="1"/>
              </p:cNvSpPr>
              <p:nvPr/>
            </p:nvSpPr>
            <p:spPr bwMode="auto">
              <a:xfrm>
                <a:off x="11587050" y="6619730"/>
                <a:ext cx="64138" cy="1244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4" name="Rectangle 55"/>
              <p:cNvSpPr>
                <a:spLocks noChangeArrowheads="1"/>
              </p:cNvSpPr>
              <p:nvPr/>
            </p:nvSpPr>
            <p:spPr bwMode="auto">
              <a:xfrm>
                <a:off x="11475450" y="6178459"/>
                <a:ext cx="400222" cy="6670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5" name="Rectangle 56"/>
              <p:cNvSpPr>
                <a:spLocks noChangeArrowheads="1"/>
              </p:cNvSpPr>
              <p:nvPr/>
            </p:nvSpPr>
            <p:spPr bwMode="auto">
              <a:xfrm>
                <a:off x="11475450" y="6291342"/>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6" name="Rectangle 57"/>
              <p:cNvSpPr>
                <a:spLocks noChangeArrowheads="1"/>
              </p:cNvSpPr>
              <p:nvPr/>
            </p:nvSpPr>
            <p:spPr bwMode="auto">
              <a:xfrm>
                <a:off x="11475450" y="6402943"/>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7" name="Rectangle 58"/>
              <p:cNvSpPr>
                <a:spLocks noChangeArrowheads="1"/>
              </p:cNvSpPr>
              <p:nvPr/>
            </p:nvSpPr>
            <p:spPr bwMode="auto">
              <a:xfrm>
                <a:off x="11475450" y="6515826"/>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8" name="Rectangle 59"/>
              <p:cNvSpPr>
                <a:spLocks noChangeArrowheads="1"/>
              </p:cNvSpPr>
              <p:nvPr/>
            </p:nvSpPr>
            <p:spPr bwMode="auto">
              <a:xfrm>
                <a:off x="11924417" y="6713372"/>
                <a:ext cx="422029" cy="1269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9" name="Rectangle 60"/>
              <p:cNvSpPr>
                <a:spLocks noChangeArrowheads="1"/>
              </p:cNvSpPr>
              <p:nvPr/>
            </p:nvSpPr>
            <p:spPr bwMode="auto">
              <a:xfrm>
                <a:off x="10818675" y="5240759"/>
                <a:ext cx="498995" cy="150339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0" name="Rectangle 61"/>
              <p:cNvSpPr>
                <a:spLocks noChangeArrowheads="1"/>
              </p:cNvSpPr>
              <p:nvPr/>
            </p:nvSpPr>
            <p:spPr bwMode="auto">
              <a:xfrm>
                <a:off x="10818675" y="5240759"/>
                <a:ext cx="498995" cy="150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1" name="Rectangle 62"/>
              <p:cNvSpPr>
                <a:spLocks noChangeArrowheads="1"/>
              </p:cNvSpPr>
              <p:nvPr/>
            </p:nvSpPr>
            <p:spPr bwMode="auto">
              <a:xfrm>
                <a:off x="10794303" y="5222800"/>
                <a:ext cx="547740" cy="1795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2" name="Rectangle 63"/>
              <p:cNvSpPr>
                <a:spLocks noChangeArrowheads="1"/>
              </p:cNvSpPr>
              <p:nvPr/>
            </p:nvSpPr>
            <p:spPr bwMode="auto">
              <a:xfrm>
                <a:off x="10794303" y="5222800"/>
                <a:ext cx="547740" cy="1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3" name="Rectangle 64"/>
              <p:cNvSpPr>
                <a:spLocks noChangeArrowheads="1"/>
              </p:cNvSpPr>
              <p:nvPr/>
            </p:nvSpPr>
            <p:spPr bwMode="auto">
              <a:xfrm>
                <a:off x="11091904" y="6619730"/>
                <a:ext cx="64138" cy="1244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4" name="Rectangle 65"/>
              <p:cNvSpPr>
                <a:spLocks noChangeArrowheads="1"/>
              </p:cNvSpPr>
              <p:nvPr/>
            </p:nvSpPr>
            <p:spPr bwMode="auto">
              <a:xfrm>
                <a:off x="10980303" y="6619730"/>
                <a:ext cx="66704" cy="1244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5" name="Rectangle 66"/>
              <p:cNvSpPr>
                <a:spLocks noChangeArrowheads="1"/>
              </p:cNvSpPr>
              <p:nvPr/>
            </p:nvSpPr>
            <p:spPr bwMode="auto">
              <a:xfrm>
                <a:off x="10867420" y="6178459"/>
                <a:ext cx="401505" cy="6670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6" name="Rectangle 67"/>
              <p:cNvSpPr>
                <a:spLocks noChangeArrowheads="1"/>
              </p:cNvSpPr>
              <p:nvPr/>
            </p:nvSpPr>
            <p:spPr bwMode="auto">
              <a:xfrm>
                <a:off x="10867420" y="6291342"/>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7" name="Rectangle 68"/>
              <p:cNvSpPr>
                <a:spLocks noChangeArrowheads="1"/>
              </p:cNvSpPr>
              <p:nvPr/>
            </p:nvSpPr>
            <p:spPr bwMode="auto">
              <a:xfrm>
                <a:off x="10867420" y="6402943"/>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8" name="Rectangle 69"/>
              <p:cNvSpPr>
                <a:spLocks noChangeArrowheads="1"/>
              </p:cNvSpPr>
              <p:nvPr/>
            </p:nvSpPr>
            <p:spPr bwMode="auto">
              <a:xfrm>
                <a:off x="10867420" y="6515826"/>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9" name="Rectangle 70"/>
              <p:cNvSpPr>
                <a:spLocks noChangeArrowheads="1"/>
              </p:cNvSpPr>
              <p:nvPr/>
            </p:nvSpPr>
            <p:spPr bwMode="auto">
              <a:xfrm>
                <a:off x="10867420" y="5956541"/>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0" name="Rectangle 71"/>
              <p:cNvSpPr>
                <a:spLocks noChangeArrowheads="1"/>
              </p:cNvSpPr>
              <p:nvPr/>
            </p:nvSpPr>
            <p:spPr bwMode="auto">
              <a:xfrm>
                <a:off x="10867420" y="6069424"/>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1" name="Rectangle 72"/>
              <p:cNvSpPr>
                <a:spLocks noChangeArrowheads="1"/>
              </p:cNvSpPr>
              <p:nvPr/>
            </p:nvSpPr>
            <p:spPr bwMode="auto">
              <a:xfrm>
                <a:off x="10867420" y="5623022"/>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2" name="Rectangle 73"/>
              <p:cNvSpPr>
                <a:spLocks noChangeArrowheads="1"/>
              </p:cNvSpPr>
              <p:nvPr/>
            </p:nvSpPr>
            <p:spPr bwMode="auto">
              <a:xfrm>
                <a:off x="10867420" y="5623022"/>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3" name="Rectangle 74"/>
              <p:cNvSpPr>
                <a:spLocks noChangeArrowheads="1"/>
              </p:cNvSpPr>
              <p:nvPr/>
            </p:nvSpPr>
            <p:spPr bwMode="auto">
              <a:xfrm>
                <a:off x="10867420" y="5735906"/>
                <a:ext cx="401505" cy="628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4" name="Rectangle 75"/>
              <p:cNvSpPr>
                <a:spLocks noChangeArrowheads="1"/>
              </p:cNvSpPr>
              <p:nvPr/>
            </p:nvSpPr>
            <p:spPr bwMode="auto">
              <a:xfrm>
                <a:off x="10867420" y="5847506"/>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5" name="Rectangle 76"/>
              <p:cNvSpPr>
                <a:spLocks noChangeArrowheads="1"/>
              </p:cNvSpPr>
              <p:nvPr/>
            </p:nvSpPr>
            <p:spPr bwMode="auto">
              <a:xfrm>
                <a:off x="10867420" y="5401104"/>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6" name="Rectangle 77"/>
              <p:cNvSpPr>
                <a:spLocks noChangeArrowheads="1"/>
              </p:cNvSpPr>
              <p:nvPr/>
            </p:nvSpPr>
            <p:spPr bwMode="auto">
              <a:xfrm>
                <a:off x="10867420" y="5401104"/>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7" name="Rectangle 78"/>
              <p:cNvSpPr>
                <a:spLocks noChangeArrowheads="1"/>
              </p:cNvSpPr>
              <p:nvPr/>
            </p:nvSpPr>
            <p:spPr bwMode="auto">
              <a:xfrm>
                <a:off x="10867420" y="5510139"/>
                <a:ext cx="401505" cy="679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8" name="Rectangle 79"/>
              <p:cNvSpPr>
                <a:spLocks noChangeArrowheads="1"/>
              </p:cNvSpPr>
              <p:nvPr/>
            </p:nvSpPr>
            <p:spPr bwMode="auto">
              <a:xfrm>
                <a:off x="10867420" y="5510139"/>
                <a:ext cx="401505" cy="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9" name="Rectangle 80"/>
              <p:cNvSpPr>
                <a:spLocks noChangeArrowheads="1"/>
              </p:cNvSpPr>
              <p:nvPr/>
            </p:nvSpPr>
            <p:spPr bwMode="auto">
              <a:xfrm>
                <a:off x="10867420" y="5285655"/>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0" name="Rectangle 81"/>
              <p:cNvSpPr>
                <a:spLocks noChangeArrowheads="1"/>
              </p:cNvSpPr>
              <p:nvPr/>
            </p:nvSpPr>
            <p:spPr bwMode="auto">
              <a:xfrm>
                <a:off x="10867420" y="5285655"/>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1" name="Rectangle 82"/>
              <p:cNvSpPr>
                <a:spLocks noChangeArrowheads="1"/>
              </p:cNvSpPr>
              <p:nvPr/>
            </p:nvSpPr>
            <p:spPr bwMode="auto">
              <a:xfrm>
                <a:off x="9898934" y="5687161"/>
                <a:ext cx="497712" cy="105699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2" name="Rectangle 83"/>
              <p:cNvSpPr>
                <a:spLocks noChangeArrowheads="1"/>
              </p:cNvSpPr>
              <p:nvPr/>
            </p:nvSpPr>
            <p:spPr bwMode="auto">
              <a:xfrm>
                <a:off x="10172162" y="6619730"/>
                <a:ext cx="64138" cy="12442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3" name="Rectangle 84"/>
              <p:cNvSpPr>
                <a:spLocks noChangeArrowheads="1"/>
              </p:cNvSpPr>
              <p:nvPr/>
            </p:nvSpPr>
            <p:spPr bwMode="auto">
              <a:xfrm>
                <a:off x="10060562" y="6619730"/>
                <a:ext cx="66704" cy="12442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4" name="Rectangle 85"/>
              <p:cNvSpPr>
                <a:spLocks noChangeArrowheads="1"/>
              </p:cNvSpPr>
              <p:nvPr/>
            </p:nvSpPr>
            <p:spPr bwMode="auto">
              <a:xfrm>
                <a:off x="9947679" y="6178459"/>
                <a:ext cx="400222" cy="6670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5" name="Rectangle 86"/>
              <p:cNvSpPr>
                <a:spLocks noChangeArrowheads="1"/>
              </p:cNvSpPr>
              <p:nvPr/>
            </p:nvSpPr>
            <p:spPr bwMode="auto">
              <a:xfrm>
                <a:off x="9947679" y="6291342"/>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6" name="Rectangle 87"/>
              <p:cNvSpPr>
                <a:spLocks noChangeArrowheads="1"/>
              </p:cNvSpPr>
              <p:nvPr/>
            </p:nvSpPr>
            <p:spPr bwMode="auto">
              <a:xfrm>
                <a:off x="9947679" y="6402943"/>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7" name="Rectangle 88"/>
              <p:cNvSpPr>
                <a:spLocks noChangeArrowheads="1"/>
              </p:cNvSpPr>
              <p:nvPr/>
            </p:nvSpPr>
            <p:spPr bwMode="auto">
              <a:xfrm>
                <a:off x="9947679" y="6515826"/>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8" name="Rectangle 89"/>
              <p:cNvSpPr>
                <a:spLocks noChangeArrowheads="1"/>
              </p:cNvSpPr>
              <p:nvPr/>
            </p:nvSpPr>
            <p:spPr bwMode="auto">
              <a:xfrm>
                <a:off x="9947679" y="5956541"/>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9" name="Rectangle 90"/>
              <p:cNvSpPr>
                <a:spLocks noChangeArrowheads="1"/>
              </p:cNvSpPr>
              <p:nvPr/>
            </p:nvSpPr>
            <p:spPr bwMode="auto">
              <a:xfrm>
                <a:off x="9947679" y="6069424"/>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0" name="Rectangle 91"/>
              <p:cNvSpPr>
                <a:spLocks noChangeArrowheads="1"/>
              </p:cNvSpPr>
              <p:nvPr/>
            </p:nvSpPr>
            <p:spPr bwMode="auto">
              <a:xfrm>
                <a:off x="9947679" y="5735906"/>
                <a:ext cx="400222" cy="6285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1" name="Rectangle 92"/>
              <p:cNvSpPr>
                <a:spLocks noChangeArrowheads="1"/>
              </p:cNvSpPr>
              <p:nvPr/>
            </p:nvSpPr>
            <p:spPr bwMode="auto">
              <a:xfrm>
                <a:off x="9947679" y="5847506"/>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2" name="Rectangle 93"/>
              <p:cNvSpPr>
                <a:spLocks noChangeArrowheads="1"/>
              </p:cNvSpPr>
              <p:nvPr/>
            </p:nvSpPr>
            <p:spPr bwMode="auto">
              <a:xfrm>
                <a:off x="11277904" y="6713372"/>
                <a:ext cx="188566" cy="3078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3" name="Rectangle 94"/>
              <p:cNvSpPr>
                <a:spLocks noChangeArrowheads="1"/>
              </p:cNvSpPr>
              <p:nvPr/>
            </p:nvSpPr>
            <p:spPr bwMode="auto">
              <a:xfrm>
                <a:off x="10396646" y="6713372"/>
                <a:ext cx="537478" cy="3078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4" name="Rectangle 95"/>
              <p:cNvSpPr>
                <a:spLocks noChangeArrowheads="1"/>
              </p:cNvSpPr>
              <p:nvPr/>
            </p:nvSpPr>
            <p:spPr bwMode="auto">
              <a:xfrm>
                <a:off x="9850189" y="5966803"/>
                <a:ext cx="48745" cy="7735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5" name="Rectangle 96"/>
              <p:cNvSpPr>
                <a:spLocks noChangeArrowheads="1"/>
              </p:cNvSpPr>
              <p:nvPr/>
            </p:nvSpPr>
            <p:spPr bwMode="auto">
              <a:xfrm>
                <a:off x="9898934" y="5496029"/>
                <a:ext cx="306580" cy="9749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6" name="Rectangle 97"/>
              <p:cNvSpPr>
                <a:spLocks noChangeArrowheads="1"/>
              </p:cNvSpPr>
              <p:nvPr/>
            </p:nvSpPr>
            <p:spPr bwMode="auto">
              <a:xfrm>
                <a:off x="10773778" y="4914937"/>
                <a:ext cx="160345" cy="1013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7" name="Rectangle 98"/>
              <p:cNvSpPr>
                <a:spLocks noChangeArrowheads="1"/>
              </p:cNvSpPr>
              <p:nvPr/>
            </p:nvSpPr>
            <p:spPr bwMode="auto">
              <a:xfrm>
                <a:off x="10773778" y="4914937"/>
                <a:ext cx="160345" cy="10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8" name="Rectangle 99"/>
              <p:cNvSpPr>
                <a:spLocks noChangeArrowheads="1"/>
              </p:cNvSpPr>
              <p:nvPr/>
            </p:nvSpPr>
            <p:spPr bwMode="auto">
              <a:xfrm>
                <a:off x="10973889" y="4967530"/>
                <a:ext cx="73118" cy="487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9" name="Rectangle 100"/>
              <p:cNvSpPr>
                <a:spLocks noChangeArrowheads="1"/>
              </p:cNvSpPr>
              <p:nvPr/>
            </p:nvSpPr>
            <p:spPr bwMode="auto">
              <a:xfrm>
                <a:off x="10973889" y="4967530"/>
                <a:ext cx="73118"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0" name="Rectangle 101"/>
              <p:cNvSpPr>
                <a:spLocks noChangeArrowheads="1"/>
              </p:cNvSpPr>
              <p:nvPr/>
            </p:nvSpPr>
            <p:spPr bwMode="auto">
              <a:xfrm>
                <a:off x="11651188" y="5578126"/>
                <a:ext cx="82097" cy="3848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1" name="Rectangle 102"/>
              <p:cNvSpPr>
                <a:spLocks noChangeArrowheads="1"/>
              </p:cNvSpPr>
              <p:nvPr/>
            </p:nvSpPr>
            <p:spPr bwMode="auto">
              <a:xfrm>
                <a:off x="11651188" y="5578126"/>
                <a:ext cx="82097" cy="3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2" name="Freeform 118"/>
              <p:cNvSpPr>
                <a:spLocks/>
              </p:cNvSpPr>
              <p:nvPr/>
            </p:nvSpPr>
            <p:spPr bwMode="auto">
              <a:xfrm>
                <a:off x="10731447" y="5016275"/>
                <a:ext cx="486167" cy="248856"/>
              </a:xfrm>
              <a:custGeom>
                <a:avLst/>
                <a:gdLst>
                  <a:gd name="T0" fmla="*/ 379 w 379"/>
                  <a:gd name="T1" fmla="*/ 0 h 194"/>
                  <a:gd name="T2" fmla="*/ 0 w 379"/>
                  <a:gd name="T3" fmla="*/ 0 h 194"/>
                  <a:gd name="T4" fmla="*/ 0 w 379"/>
                  <a:gd name="T5" fmla="*/ 137 h 194"/>
                  <a:gd name="T6" fmla="*/ 68 w 379"/>
                  <a:gd name="T7" fmla="*/ 194 h 194"/>
                  <a:gd name="T8" fmla="*/ 68 w 379"/>
                  <a:gd name="T9" fmla="*/ 175 h 194"/>
                  <a:gd name="T10" fmla="*/ 379 w 379"/>
                  <a:gd name="T11" fmla="*/ 175 h 194"/>
                  <a:gd name="T12" fmla="*/ 49 w 379"/>
                  <a:gd name="T13" fmla="*/ 175 h 194"/>
                  <a:gd name="T14" fmla="*/ 49 w 379"/>
                  <a:gd name="T15" fmla="*/ 161 h 194"/>
                  <a:gd name="T16" fmla="*/ 379 w 379"/>
                  <a:gd name="T17" fmla="*/ 161 h 194"/>
                  <a:gd name="T18" fmla="*/ 379 w 379"/>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94">
                    <a:moveTo>
                      <a:pt x="379" y="0"/>
                    </a:moveTo>
                    <a:lnTo>
                      <a:pt x="0" y="0"/>
                    </a:lnTo>
                    <a:lnTo>
                      <a:pt x="0" y="137"/>
                    </a:lnTo>
                    <a:lnTo>
                      <a:pt x="68" y="194"/>
                    </a:lnTo>
                    <a:lnTo>
                      <a:pt x="68" y="175"/>
                    </a:lnTo>
                    <a:lnTo>
                      <a:pt x="379" y="175"/>
                    </a:lnTo>
                    <a:lnTo>
                      <a:pt x="49" y="175"/>
                    </a:lnTo>
                    <a:lnTo>
                      <a:pt x="49" y="161"/>
                    </a:lnTo>
                    <a:lnTo>
                      <a:pt x="379" y="161"/>
                    </a:lnTo>
                    <a:lnTo>
                      <a:pt x="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3" name="Freeform 120"/>
              <p:cNvSpPr>
                <a:spLocks/>
              </p:cNvSpPr>
              <p:nvPr/>
            </p:nvSpPr>
            <p:spPr bwMode="auto">
              <a:xfrm>
                <a:off x="12201494" y="6142542"/>
                <a:ext cx="71835" cy="339932"/>
              </a:xfrm>
              <a:custGeom>
                <a:avLst/>
                <a:gdLst>
                  <a:gd name="T0" fmla="*/ 56 w 56"/>
                  <a:gd name="T1" fmla="*/ 0 h 265"/>
                  <a:gd name="T2" fmla="*/ 0 w 56"/>
                  <a:gd name="T3" fmla="*/ 0 h 265"/>
                  <a:gd name="T4" fmla="*/ 0 w 56"/>
                  <a:gd name="T5" fmla="*/ 220 h 265"/>
                  <a:gd name="T6" fmla="*/ 56 w 56"/>
                  <a:gd name="T7" fmla="*/ 265 h 265"/>
                  <a:gd name="T8" fmla="*/ 56 w 56"/>
                  <a:gd name="T9" fmla="*/ 0 h 265"/>
                </a:gdLst>
                <a:ahLst/>
                <a:cxnLst>
                  <a:cxn ang="0">
                    <a:pos x="T0" y="T1"/>
                  </a:cxn>
                  <a:cxn ang="0">
                    <a:pos x="T2" y="T3"/>
                  </a:cxn>
                  <a:cxn ang="0">
                    <a:pos x="T4" y="T5"/>
                  </a:cxn>
                  <a:cxn ang="0">
                    <a:pos x="T6" y="T7"/>
                  </a:cxn>
                  <a:cxn ang="0">
                    <a:pos x="T8" y="T9"/>
                  </a:cxn>
                </a:cxnLst>
                <a:rect l="0" t="0" r="r" b="b"/>
                <a:pathLst>
                  <a:path w="56" h="265">
                    <a:moveTo>
                      <a:pt x="56" y="0"/>
                    </a:moveTo>
                    <a:lnTo>
                      <a:pt x="0" y="0"/>
                    </a:lnTo>
                    <a:lnTo>
                      <a:pt x="0" y="220"/>
                    </a:lnTo>
                    <a:lnTo>
                      <a:pt x="56" y="265"/>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4" name="Freeform 122"/>
              <p:cNvSpPr>
                <a:spLocks/>
              </p:cNvSpPr>
              <p:nvPr/>
            </p:nvSpPr>
            <p:spPr bwMode="auto">
              <a:xfrm>
                <a:off x="11875672" y="5896251"/>
                <a:ext cx="325822" cy="528499"/>
              </a:xfrm>
              <a:custGeom>
                <a:avLst/>
                <a:gdLst>
                  <a:gd name="T0" fmla="*/ 254 w 254"/>
                  <a:gd name="T1" fmla="*/ 0 h 412"/>
                  <a:gd name="T2" fmla="*/ 0 w 254"/>
                  <a:gd name="T3" fmla="*/ 0 h 412"/>
                  <a:gd name="T4" fmla="*/ 0 w 254"/>
                  <a:gd name="T5" fmla="*/ 55 h 412"/>
                  <a:gd name="T6" fmla="*/ 206 w 254"/>
                  <a:gd name="T7" fmla="*/ 55 h 412"/>
                  <a:gd name="T8" fmla="*/ 206 w 254"/>
                  <a:gd name="T9" fmla="*/ 369 h 412"/>
                  <a:gd name="T10" fmla="*/ 254 w 254"/>
                  <a:gd name="T11" fmla="*/ 412 h 412"/>
                  <a:gd name="T12" fmla="*/ 254 w 254"/>
                  <a:gd name="T13" fmla="*/ 192 h 412"/>
                  <a:gd name="T14" fmla="*/ 254 w 254"/>
                  <a:gd name="T15" fmla="*/ 0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412">
                    <a:moveTo>
                      <a:pt x="254" y="0"/>
                    </a:moveTo>
                    <a:lnTo>
                      <a:pt x="0" y="0"/>
                    </a:lnTo>
                    <a:lnTo>
                      <a:pt x="0" y="55"/>
                    </a:lnTo>
                    <a:lnTo>
                      <a:pt x="206" y="55"/>
                    </a:lnTo>
                    <a:lnTo>
                      <a:pt x="206" y="369"/>
                    </a:lnTo>
                    <a:lnTo>
                      <a:pt x="254" y="412"/>
                    </a:lnTo>
                    <a:lnTo>
                      <a:pt x="254" y="192"/>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5" name="Freeform 124"/>
              <p:cNvSpPr>
                <a:spLocks/>
              </p:cNvSpPr>
              <p:nvPr/>
            </p:nvSpPr>
            <p:spPr bwMode="auto">
              <a:xfrm>
                <a:off x="11515216" y="5616609"/>
                <a:ext cx="324539" cy="446402"/>
              </a:xfrm>
              <a:custGeom>
                <a:avLst/>
                <a:gdLst>
                  <a:gd name="T0" fmla="*/ 253 w 253"/>
                  <a:gd name="T1" fmla="*/ 0 h 348"/>
                  <a:gd name="T2" fmla="*/ 0 w 253"/>
                  <a:gd name="T3" fmla="*/ 0 h 348"/>
                  <a:gd name="T4" fmla="*/ 0 w 253"/>
                  <a:gd name="T5" fmla="*/ 180 h 348"/>
                  <a:gd name="T6" fmla="*/ 45 w 253"/>
                  <a:gd name="T7" fmla="*/ 218 h 348"/>
                  <a:gd name="T8" fmla="*/ 125 w 253"/>
                  <a:gd name="T9" fmla="*/ 218 h 348"/>
                  <a:gd name="T10" fmla="*/ 125 w 253"/>
                  <a:gd name="T11" fmla="*/ 287 h 348"/>
                  <a:gd name="T12" fmla="*/ 201 w 253"/>
                  <a:gd name="T13" fmla="*/ 348 h 348"/>
                  <a:gd name="T14" fmla="*/ 201 w 253"/>
                  <a:gd name="T15" fmla="*/ 273 h 348"/>
                  <a:gd name="T16" fmla="*/ 253 w 253"/>
                  <a:gd name="T17" fmla="*/ 273 h 348"/>
                  <a:gd name="T18" fmla="*/ 253 w 253"/>
                  <a:gd name="T1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48">
                    <a:moveTo>
                      <a:pt x="253" y="0"/>
                    </a:moveTo>
                    <a:lnTo>
                      <a:pt x="0" y="0"/>
                    </a:lnTo>
                    <a:lnTo>
                      <a:pt x="0" y="180"/>
                    </a:lnTo>
                    <a:lnTo>
                      <a:pt x="45" y="218"/>
                    </a:lnTo>
                    <a:lnTo>
                      <a:pt x="125" y="218"/>
                    </a:lnTo>
                    <a:lnTo>
                      <a:pt x="125" y="287"/>
                    </a:lnTo>
                    <a:lnTo>
                      <a:pt x="201" y="348"/>
                    </a:lnTo>
                    <a:lnTo>
                      <a:pt x="201" y="273"/>
                    </a:lnTo>
                    <a:lnTo>
                      <a:pt x="253" y="273"/>
                    </a:lnTo>
                    <a:lnTo>
                      <a:pt x="2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6" name="Freeform 126"/>
              <p:cNvSpPr>
                <a:spLocks/>
              </p:cNvSpPr>
              <p:nvPr/>
            </p:nvSpPr>
            <p:spPr bwMode="auto">
              <a:xfrm>
                <a:off x="11572940" y="5896251"/>
                <a:ext cx="102621" cy="88511"/>
              </a:xfrm>
              <a:custGeom>
                <a:avLst/>
                <a:gdLst>
                  <a:gd name="T0" fmla="*/ 80 w 80"/>
                  <a:gd name="T1" fmla="*/ 0 h 69"/>
                  <a:gd name="T2" fmla="*/ 0 w 80"/>
                  <a:gd name="T3" fmla="*/ 0 h 69"/>
                  <a:gd name="T4" fmla="*/ 80 w 80"/>
                  <a:gd name="T5" fmla="*/ 69 h 69"/>
                  <a:gd name="T6" fmla="*/ 80 w 80"/>
                  <a:gd name="T7" fmla="*/ 0 h 69"/>
                </a:gdLst>
                <a:ahLst/>
                <a:cxnLst>
                  <a:cxn ang="0">
                    <a:pos x="T0" y="T1"/>
                  </a:cxn>
                  <a:cxn ang="0">
                    <a:pos x="T2" y="T3"/>
                  </a:cxn>
                  <a:cxn ang="0">
                    <a:pos x="T4" y="T5"/>
                  </a:cxn>
                  <a:cxn ang="0">
                    <a:pos x="T6" y="T7"/>
                  </a:cxn>
                </a:cxnLst>
                <a:rect l="0" t="0" r="r" b="b"/>
                <a:pathLst>
                  <a:path w="80" h="69">
                    <a:moveTo>
                      <a:pt x="80" y="0"/>
                    </a:moveTo>
                    <a:lnTo>
                      <a:pt x="0" y="0"/>
                    </a:lnTo>
                    <a:lnTo>
                      <a:pt x="80" y="69"/>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7" name="Freeform 128"/>
              <p:cNvSpPr>
                <a:spLocks noEditPoints="1"/>
              </p:cNvSpPr>
              <p:nvPr/>
            </p:nvSpPr>
            <p:spPr bwMode="auto">
              <a:xfrm>
                <a:off x="11773051" y="5966803"/>
                <a:ext cx="366870" cy="402788"/>
              </a:xfrm>
              <a:custGeom>
                <a:avLst/>
                <a:gdLst>
                  <a:gd name="T0" fmla="*/ 28 w 286"/>
                  <a:gd name="T1" fmla="*/ 63 h 314"/>
                  <a:gd name="T2" fmla="*/ 28 w 286"/>
                  <a:gd name="T3" fmla="*/ 28 h 314"/>
                  <a:gd name="T4" fmla="*/ 258 w 286"/>
                  <a:gd name="T5" fmla="*/ 28 h 314"/>
                  <a:gd name="T6" fmla="*/ 258 w 286"/>
                  <a:gd name="T7" fmla="*/ 63 h 314"/>
                  <a:gd name="T8" fmla="*/ 28 w 286"/>
                  <a:gd name="T9" fmla="*/ 63 h 314"/>
                  <a:gd name="T10" fmla="*/ 286 w 286"/>
                  <a:gd name="T11" fmla="*/ 0 h 314"/>
                  <a:gd name="T12" fmla="*/ 80 w 286"/>
                  <a:gd name="T13" fmla="*/ 0 h 314"/>
                  <a:gd name="T14" fmla="*/ 52 w 286"/>
                  <a:gd name="T15" fmla="*/ 0 h 314"/>
                  <a:gd name="T16" fmla="*/ 0 w 286"/>
                  <a:gd name="T17" fmla="*/ 0 h 314"/>
                  <a:gd name="T18" fmla="*/ 0 w 286"/>
                  <a:gd name="T19" fmla="*/ 75 h 314"/>
                  <a:gd name="T20" fmla="*/ 28 w 286"/>
                  <a:gd name="T21" fmla="*/ 99 h 314"/>
                  <a:gd name="T22" fmla="*/ 28 w 286"/>
                  <a:gd name="T23" fmla="*/ 92 h 314"/>
                  <a:gd name="T24" fmla="*/ 258 w 286"/>
                  <a:gd name="T25" fmla="*/ 92 h 314"/>
                  <a:gd name="T26" fmla="*/ 258 w 286"/>
                  <a:gd name="T27" fmla="*/ 127 h 314"/>
                  <a:gd name="T28" fmla="*/ 118 w 286"/>
                  <a:gd name="T29" fmla="*/ 127 h 314"/>
                  <a:gd name="T30" fmla="*/ 118 w 286"/>
                  <a:gd name="T31" fmla="*/ 153 h 314"/>
                  <a:gd name="T32" fmla="*/ 258 w 286"/>
                  <a:gd name="T33" fmla="*/ 153 h 314"/>
                  <a:gd name="T34" fmla="*/ 258 w 286"/>
                  <a:gd name="T35" fmla="*/ 191 h 314"/>
                  <a:gd name="T36" fmla="*/ 137 w 286"/>
                  <a:gd name="T37" fmla="*/ 191 h 314"/>
                  <a:gd name="T38" fmla="*/ 170 w 286"/>
                  <a:gd name="T39" fmla="*/ 217 h 314"/>
                  <a:gd name="T40" fmla="*/ 258 w 286"/>
                  <a:gd name="T41" fmla="*/ 217 h 314"/>
                  <a:gd name="T42" fmla="*/ 258 w 286"/>
                  <a:gd name="T43" fmla="*/ 255 h 314"/>
                  <a:gd name="T44" fmla="*/ 213 w 286"/>
                  <a:gd name="T45" fmla="*/ 255 h 314"/>
                  <a:gd name="T46" fmla="*/ 246 w 286"/>
                  <a:gd name="T47" fmla="*/ 284 h 314"/>
                  <a:gd name="T48" fmla="*/ 258 w 286"/>
                  <a:gd name="T49" fmla="*/ 284 h 314"/>
                  <a:gd name="T50" fmla="*/ 258 w 286"/>
                  <a:gd name="T51" fmla="*/ 293 h 314"/>
                  <a:gd name="T52" fmla="*/ 286 w 286"/>
                  <a:gd name="T53" fmla="*/ 314 h 314"/>
                  <a:gd name="T54" fmla="*/ 286 w 286"/>
                  <a:gd name="T5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6" h="314">
                    <a:moveTo>
                      <a:pt x="28" y="63"/>
                    </a:moveTo>
                    <a:lnTo>
                      <a:pt x="28" y="28"/>
                    </a:lnTo>
                    <a:lnTo>
                      <a:pt x="258" y="28"/>
                    </a:lnTo>
                    <a:lnTo>
                      <a:pt x="258" y="63"/>
                    </a:lnTo>
                    <a:lnTo>
                      <a:pt x="28" y="63"/>
                    </a:lnTo>
                    <a:moveTo>
                      <a:pt x="286" y="0"/>
                    </a:moveTo>
                    <a:lnTo>
                      <a:pt x="80" y="0"/>
                    </a:lnTo>
                    <a:lnTo>
                      <a:pt x="52" y="0"/>
                    </a:lnTo>
                    <a:lnTo>
                      <a:pt x="0" y="0"/>
                    </a:lnTo>
                    <a:lnTo>
                      <a:pt x="0" y="75"/>
                    </a:lnTo>
                    <a:lnTo>
                      <a:pt x="28" y="99"/>
                    </a:lnTo>
                    <a:lnTo>
                      <a:pt x="28" y="92"/>
                    </a:lnTo>
                    <a:lnTo>
                      <a:pt x="258" y="92"/>
                    </a:lnTo>
                    <a:lnTo>
                      <a:pt x="258" y="127"/>
                    </a:lnTo>
                    <a:lnTo>
                      <a:pt x="118" y="127"/>
                    </a:lnTo>
                    <a:lnTo>
                      <a:pt x="118" y="153"/>
                    </a:lnTo>
                    <a:lnTo>
                      <a:pt x="258" y="153"/>
                    </a:lnTo>
                    <a:lnTo>
                      <a:pt x="258" y="191"/>
                    </a:lnTo>
                    <a:lnTo>
                      <a:pt x="137" y="191"/>
                    </a:lnTo>
                    <a:lnTo>
                      <a:pt x="170" y="217"/>
                    </a:lnTo>
                    <a:lnTo>
                      <a:pt x="258" y="217"/>
                    </a:lnTo>
                    <a:lnTo>
                      <a:pt x="258" y="255"/>
                    </a:lnTo>
                    <a:lnTo>
                      <a:pt x="213" y="255"/>
                    </a:lnTo>
                    <a:lnTo>
                      <a:pt x="246" y="284"/>
                    </a:lnTo>
                    <a:lnTo>
                      <a:pt x="258" y="284"/>
                    </a:lnTo>
                    <a:lnTo>
                      <a:pt x="258" y="293"/>
                    </a:lnTo>
                    <a:lnTo>
                      <a:pt x="286" y="314"/>
                    </a:lnTo>
                    <a:lnTo>
                      <a:pt x="2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8" name="Freeform 129"/>
              <p:cNvSpPr>
                <a:spLocks/>
              </p:cNvSpPr>
              <p:nvPr/>
            </p:nvSpPr>
            <p:spPr bwMode="auto">
              <a:xfrm>
                <a:off x="12088611" y="6331108"/>
                <a:ext cx="15393" cy="11545"/>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close/>
                  </a:path>
                </a:pathLst>
              </a:custGeom>
              <a:solidFill>
                <a:srgbClr val="CB3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9" name="Freeform 130"/>
              <p:cNvSpPr>
                <a:spLocks/>
              </p:cNvSpPr>
              <p:nvPr/>
            </p:nvSpPr>
            <p:spPr bwMode="auto">
              <a:xfrm>
                <a:off x="12088611" y="6331108"/>
                <a:ext cx="15393" cy="11545"/>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0" name="Freeform 132"/>
              <p:cNvSpPr>
                <a:spLocks/>
              </p:cNvSpPr>
              <p:nvPr/>
            </p:nvSpPr>
            <p:spPr bwMode="auto">
              <a:xfrm>
                <a:off x="11924417" y="6163066"/>
                <a:ext cx="179587" cy="48745"/>
              </a:xfrm>
              <a:custGeom>
                <a:avLst/>
                <a:gdLst>
                  <a:gd name="T0" fmla="*/ 140 w 140"/>
                  <a:gd name="T1" fmla="*/ 0 h 38"/>
                  <a:gd name="T2" fmla="*/ 0 w 140"/>
                  <a:gd name="T3" fmla="*/ 0 h 38"/>
                  <a:gd name="T4" fmla="*/ 0 w 140"/>
                  <a:gd name="T5" fmla="*/ 22 h 38"/>
                  <a:gd name="T6" fmla="*/ 19 w 140"/>
                  <a:gd name="T7" fmla="*/ 38 h 38"/>
                  <a:gd name="T8" fmla="*/ 140 w 140"/>
                  <a:gd name="T9" fmla="*/ 38 h 38"/>
                  <a:gd name="T10" fmla="*/ 140 w 140"/>
                  <a:gd name="T11" fmla="*/ 0 h 38"/>
                </a:gdLst>
                <a:ahLst/>
                <a:cxnLst>
                  <a:cxn ang="0">
                    <a:pos x="T0" y="T1"/>
                  </a:cxn>
                  <a:cxn ang="0">
                    <a:pos x="T2" y="T3"/>
                  </a:cxn>
                  <a:cxn ang="0">
                    <a:pos x="T4" y="T5"/>
                  </a:cxn>
                  <a:cxn ang="0">
                    <a:pos x="T6" y="T7"/>
                  </a:cxn>
                  <a:cxn ang="0">
                    <a:pos x="T8" y="T9"/>
                  </a:cxn>
                  <a:cxn ang="0">
                    <a:pos x="T10" y="T11"/>
                  </a:cxn>
                </a:cxnLst>
                <a:rect l="0" t="0" r="r" b="b"/>
                <a:pathLst>
                  <a:path w="140" h="38">
                    <a:moveTo>
                      <a:pt x="140" y="0"/>
                    </a:moveTo>
                    <a:lnTo>
                      <a:pt x="0" y="0"/>
                    </a:lnTo>
                    <a:lnTo>
                      <a:pt x="0" y="22"/>
                    </a:lnTo>
                    <a:lnTo>
                      <a:pt x="19" y="38"/>
                    </a:lnTo>
                    <a:lnTo>
                      <a:pt x="140" y="3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1" name="Freeform 134"/>
              <p:cNvSpPr>
                <a:spLocks/>
              </p:cNvSpPr>
              <p:nvPr/>
            </p:nvSpPr>
            <p:spPr bwMode="auto">
              <a:xfrm>
                <a:off x="11991121" y="6245163"/>
                <a:ext cx="112883" cy="48745"/>
              </a:xfrm>
              <a:custGeom>
                <a:avLst/>
                <a:gdLst>
                  <a:gd name="T0" fmla="*/ 88 w 88"/>
                  <a:gd name="T1" fmla="*/ 0 h 38"/>
                  <a:gd name="T2" fmla="*/ 0 w 88"/>
                  <a:gd name="T3" fmla="*/ 0 h 38"/>
                  <a:gd name="T4" fmla="*/ 43 w 88"/>
                  <a:gd name="T5" fmla="*/ 38 h 38"/>
                  <a:gd name="T6" fmla="*/ 88 w 88"/>
                  <a:gd name="T7" fmla="*/ 38 h 38"/>
                  <a:gd name="T8" fmla="*/ 88 w 88"/>
                  <a:gd name="T9" fmla="*/ 0 h 38"/>
                </a:gdLst>
                <a:ahLst/>
                <a:cxnLst>
                  <a:cxn ang="0">
                    <a:pos x="T0" y="T1"/>
                  </a:cxn>
                  <a:cxn ang="0">
                    <a:pos x="T2" y="T3"/>
                  </a:cxn>
                  <a:cxn ang="0">
                    <a:pos x="T4" y="T5"/>
                  </a:cxn>
                  <a:cxn ang="0">
                    <a:pos x="T6" y="T7"/>
                  </a:cxn>
                  <a:cxn ang="0">
                    <a:pos x="T8" y="T9"/>
                  </a:cxn>
                </a:cxnLst>
                <a:rect l="0" t="0" r="r" b="b"/>
                <a:pathLst>
                  <a:path w="88" h="38">
                    <a:moveTo>
                      <a:pt x="88" y="0"/>
                    </a:moveTo>
                    <a:lnTo>
                      <a:pt x="0" y="0"/>
                    </a:lnTo>
                    <a:lnTo>
                      <a:pt x="43" y="38"/>
                    </a:lnTo>
                    <a:lnTo>
                      <a:pt x="88" y="38"/>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2" name="Rectangle 136"/>
              <p:cNvSpPr>
                <a:spLocks noChangeArrowheads="1"/>
              </p:cNvSpPr>
              <p:nvPr/>
            </p:nvSpPr>
            <p:spPr bwMode="auto">
              <a:xfrm>
                <a:off x="11808968" y="6002721"/>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3" name="Freeform 138"/>
              <p:cNvSpPr>
                <a:spLocks/>
              </p:cNvSpPr>
              <p:nvPr/>
            </p:nvSpPr>
            <p:spPr bwMode="auto">
              <a:xfrm>
                <a:off x="11808968" y="6084817"/>
                <a:ext cx="295036" cy="44897"/>
              </a:xfrm>
              <a:custGeom>
                <a:avLst/>
                <a:gdLst>
                  <a:gd name="T0" fmla="*/ 230 w 230"/>
                  <a:gd name="T1" fmla="*/ 0 h 35"/>
                  <a:gd name="T2" fmla="*/ 0 w 230"/>
                  <a:gd name="T3" fmla="*/ 0 h 35"/>
                  <a:gd name="T4" fmla="*/ 0 w 230"/>
                  <a:gd name="T5" fmla="*/ 7 h 35"/>
                  <a:gd name="T6" fmla="*/ 10 w 230"/>
                  <a:gd name="T7" fmla="*/ 16 h 35"/>
                  <a:gd name="T8" fmla="*/ 109 w 230"/>
                  <a:gd name="T9" fmla="*/ 16 h 35"/>
                  <a:gd name="T10" fmla="*/ 109 w 230"/>
                  <a:gd name="T11" fmla="*/ 31 h 35"/>
                  <a:gd name="T12" fmla="*/ 29 w 230"/>
                  <a:gd name="T13" fmla="*/ 31 h 35"/>
                  <a:gd name="T14" fmla="*/ 90 w 230"/>
                  <a:gd name="T15" fmla="*/ 31 h 35"/>
                  <a:gd name="T16" fmla="*/ 90 w 230"/>
                  <a:gd name="T17" fmla="*/ 35 h 35"/>
                  <a:gd name="T18" fmla="*/ 230 w 230"/>
                  <a:gd name="T19" fmla="*/ 35 h 35"/>
                  <a:gd name="T20" fmla="*/ 230 w 230"/>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35">
                    <a:moveTo>
                      <a:pt x="230" y="0"/>
                    </a:moveTo>
                    <a:lnTo>
                      <a:pt x="0" y="0"/>
                    </a:lnTo>
                    <a:lnTo>
                      <a:pt x="0" y="7"/>
                    </a:lnTo>
                    <a:lnTo>
                      <a:pt x="10" y="16"/>
                    </a:lnTo>
                    <a:lnTo>
                      <a:pt x="109" y="16"/>
                    </a:lnTo>
                    <a:lnTo>
                      <a:pt x="109" y="31"/>
                    </a:lnTo>
                    <a:lnTo>
                      <a:pt x="29" y="31"/>
                    </a:lnTo>
                    <a:lnTo>
                      <a:pt x="90" y="31"/>
                    </a:lnTo>
                    <a:lnTo>
                      <a:pt x="90" y="35"/>
                    </a:lnTo>
                    <a:lnTo>
                      <a:pt x="230" y="35"/>
                    </a:ln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4" name="Freeform 140"/>
              <p:cNvSpPr>
                <a:spLocks/>
              </p:cNvSpPr>
              <p:nvPr/>
            </p:nvSpPr>
            <p:spPr bwMode="auto">
              <a:xfrm>
                <a:off x="11846169" y="6124583"/>
                <a:ext cx="78249" cy="66704"/>
              </a:xfrm>
              <a:custGeom>
                <a:avLst/>
                <a:gdLst>
                  <a:gd name="T0" fmla="*/ 61 w 61"/>
                  <a:gd name="T1" fmla="*/ 0 h 52"/>
                  <a:gd name="T2" fmla="*/ 0 w 61"/>
                  <a:gd name="T3" fmla="*/ 0 h 52"/>
                  <a:gd name="T4" fmla="*/ 61 w 61"/>
                  <a:gd name="T5" fmla="*/ 52 h 52"/>
                  <a:gd name="T6" fmla="*/ 61 w 61"/>
                  <a:gd name="T7" fmla="*/ 30 h 52"/>
                  <a:gd name="T8" fmla="*/ 61 w 61"/>
                  <a:gd name="T9" fmla="*/ 4 h 52"/>
                  <a:gd name="T10" fmla="*/ 61 w 61"/>
                  <a:gd name="T11" fmla="*/ 0 h 52"/>
                </a:gdLst>
                <a:ahLst/>
                <a:cxnLst>
                  <a:cxn ang="0">
                    <a:pos x="T0" y="T1"/>
                  </a:cxn>
                  <a:cxn ang="0">
                    <a:pos x="T2" y="T3"/>
                  </a:cxn>
                  <a:cxn ang="0">
                    <a:pos x="T4" y="T5"/>
                  </a:cxn>
                  <a:cxn ang="0">
                    <a:pos x="T6" y="T7"/>
                  </a:cxn>
                  <a:cxn ang="0">
                    <a:pos x="T8" y="T9"/>
                  </a:cxn>
                  <a:cxn ang="0">
                    <a:pos x="T10" y="T11"/>
                  </a:cxn>
                </a:cxnLst>
                <a:rect l="0" t="0" r="r" b="b"/>
                <a:pathLst>
                  <a:path w="61" h="52">
                    <a:moveTo>
                      <a:pt x="61" y="0"/>
                    </a:moveTo>
                    <a:lnTo>
                      <a:pt x="0" y="0"/>
                    </a:lnTo>
                    <a:lnTo>
                      <a:pt x="61" y="52"/>
                    </a:lnTo>
                    <a:lnTo>
                      <a:pt x="61" y="30"/>
                    </a:lnTo>
                    <a:lnTo>
                      <a:pt x="61" y="4"/>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5" name="Freeform 142"/>
              <p:cNvSpPr>
                <a:spLocks/>
              </p:cNvSpPr>
              <p:nvPr/>
            </p:nvSpPr>
            <p:spPr bwMode="auto">
              <a:xfrm>
                <a:off x="11821796" y="6105342"/>
                <a:ext cx="126994" cy="19241"/>
              </a:xfrm>
              <a:custGeom>
                <a:avLst/>
                <a:gdLst>
                  <a:gd name="T0" fmla="*/ 99 w 99"/>
                  <a:gd name="T1" fmla="*/ 0 h 15"/>
                  <a:gd name="T2" fmla="*/ 0 w 99"/>
                  <a:gd name="T3" fmla="*/ 0 h 15"/>
                  <a:gd name="T4" fmla="*/ 19 w 99"/>
                  <a:gd name="T5" fmla="*/ 15 h 15"/>
                  <a:gd name="T6" fmla="*/ 99 w 99"/>
                  <a:gd name="T7" fmla="*/ 15 h 15"/>
                  <a:gd name="T8" fmla="*/ 99 w 99"/>
                  <a:gd name="T9" fmla="*/ 0 h 15"/>
                </a:gdLst>
                <a:ahLst/>
                <a:cxnLst>
                  <a:cxn ang="0">
                    <a:pos x="T0" y="T1"/>
                  </a:cxn>
                  <a:cxn ang="0">
                    <a:pos x="T2" y="T3"/>
                  </a:cxn>
                  <a:cxn ang="0">
                    <a:pos x="T4" y="T5"/>
                  </a:cxn>
                  <a:cxn ang="0">
                    <a:pos x="T6" y="T7"/>
                  </a:cxn>
                  <a:cxn ang="0">
                    <a:pos x="T8" y="T9"/>
                  </a:cxn>
                </a:cxnLst>
                <a:rect l="0" t="0" r="r" b="b"/>
                <a:pathLst>
                  <a:path w="99" h="15">
                    <a:moveTo>
                      <a:pt x="99" y="0"/>
                    </a:moveTo>
                    <a:lnTo>
                      <a:pt x="0" y="0"/>
                    </a:lnTo>
                    <a:lnTo>
                      <a:pt x="19" y="15"/>
                    </a:lnTo>
                    <a:lnTo>
                      <a:pt x="99" y="15"/>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6" name="Freeform 144"/>
              <p:cNvSpPr>
                <a:spLocks/>
              </p:cNvSpPr>
              <p:nvPr/>
            </p:nvSpPr>
            <p:spPr bwMode="auto">
              <a:xfrm>
                <a:off x="10818675" y="5240759"/>
                <a:ext cx="498995" cy="439988"/>
              </a:xfrm>
              <a:custGeom>
                <a:avLst/>
                <a:gdLst>
                  <a:gd name="T0" fmla="*/ 389 w 389"/>
                  <a:gd name="T1" fmla="*/ 0 h 343"/>
                  <a:gd name="T2" fmla="*/ 311 w 389"/>
                  <a:gd name="T3" fmla="*/ 0 h 343"/>
                  <a:gd name="T4" fmla="*/ 0 w 389"/>
                  <a:gd name="T5" fmla="*/ 0 h 343"/>
                  <a:gd name="T6" fmla="*/ 0 w 389"/>
                  <a:gd name="T7" fmla="*/ 19 h 343"/>
                  <a:gd name="T8" fmla="*/ 38 w 389"/>
                  <a:gd name="T9" fmla="*/ 52 h 343"/>
                  <a:gd name="T10" fmla="*/ 38 w 389"/>
                  <a:gd name="T11" fmla="*/ 35 h 343"/>
                  <a:gd name="T12" fmla="*/ 351 w 389"/>
                  <a:gd name="T13" fmla="*/ 35 h 343"/>
                  <a:gd name="T14" fmla="*/ 351 w 389"/>
                  <a:gd name="T15" fmla="*/ 85 h 343"/>
                  <a:gd name="T16" fmla="*/ 81 w 389"/>
                  <a:gd name="T17" fmla="*/ 85 h 343"/>
                  <a:gd name="T18" fmla="*/ 126 w 389"/>
                  <a:gd name="T19" fmla="*/ 125 h 343"/>
                  <a:gd name="T20" fmla="*/ 351 w 389"/>
                  <a:gd name="T21" fmla="*/ 125 h 343"/>
                  <a:gd name="T22" fmla="*/ 351 w 389"/>
                  <a:gd name="T23" fmla="*/ 175 h 343"/>
                  <a:gd name="T24" fmla="*/ 185 w 389"/>
                  <a:gd name="T25" fmla="*/ 175 h 343"/>
                  <a:gd name="T26" fmla="*/ 230 w 389"/>
                  <a:gd name="T27" fmla="*/ 210 h 343"/>
                  <a:gd name="T28" fmla="*/ 351 w 389"/>
                  <a:gd name="T29" fmla="*/ 210 h 343"/>
                  <a:gd name="T30" fmla="*/ 351 w 389"/>
                  <a:gd name="T31" fmla="*/ 263 h 343"/>
                  <a:gd name="T32" fmla="*/ 289 w 389"/>
                  <a:gd name="T33" fmla="*/ 263 h 343"/>
                  <a:gd name="T34" fmla="*/ 334 w 389"/>
                  <a:gd name="T35" fmla="*/ 298 h 343"/>
                  <a:gd name="T36" fmla="*/ 351 w 389"/>
                  <a:gd name="T37" fmla="*/ 298 h 343"/>
                  <a:gd name="T38" fmla="*/ 351 w 389"/>
                  <a:gd name="T39" fmla="*/ 315 h 343"/>
                  <a:gd name="T40" fmla="*/ 389 w 389"/>
                  <a:gd name="T41" fmla="*/ 343 h 343"/>
                  <a:gd name="T42" fmla="*/ 389 w 389"/>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43">
                    <a:moveTo>
                      <a:pt x="389" y="0"/>
                    </a:moveTo>
                    <a:lnTo>
                      <a:pt x="311" y="0"/>
                    </a:lnTo>
                    <a:lnTo>
                      <a:pt x="0" y="0"/>
                    </a:lnTo>
                    <a:lnTo>
                      <a:pt x="0" y="19"/>
                    </a:lnTo>
                    <a:lnTo>
                      <a:pt x="38" y="52"/>
                    </a:lnTo>
                    <a:lnTo>
                      <a:pt x="38" y="35"/>
                    </a:lnTo>
                    <a:lnTo>
                      <a:pt x="351" y="35"/>
                    </a:lnTo>
                    <a:lnTo>
                      <a:pt x="351" y="85"/>
                    </a:lnTo>
                    <a:lnTo>
                      <a:pt x="81" y="85"/>
                    </a:lnTo>
                    <a:lnTo>
                      <a:pt x="126" y="125"/>
                    </a:lnTo>
                    <a:lnTo>
                      <a:pt x="351" y="125"/>
                    </a:lnTo>
                    <a:lnTo>
                      <a:pt x="351" y="175"/>
                    </a:lnTo>
                    <a:lnTo>
                      <a:pt x="185" y="175"/>
                    </a:lnTo>
                    <a:lnTo>
                      <a:pt x="230" y="210"/>
                    </a:lnTo>
                    <a:lnTo>
                      <a:pt x="351" y="210"/>
                    </a:lnTo>
                    <a:lnTo>
                      <a:pt x="351" y="263"/>
                    </a:lnTo>
                    <a:lnTo>
                      <a:pt x="289" y="263"/>
                    </a:lnTo>
                    <a:lnTo>
                      <a:pt x="334" y="298"/>
                    </a:lnTo>
                    <a:lnTo>
                      <a:pt x="351" y="298"/>
                    </a:lnTo>
                    <a:lnTo>
                      <a:pt x="351" y="315"/>
                    </a:lnTo>
                    <a:lnTo>
                      <a:pt x="389" y="343"/>
                    </a:lnTo>
                    <a:lnTo>
                      <a:pt x="3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7" name="Freeform 145"/>
              <p:cNvSpPr>
                <a:spLocks/>
              </p:cNvSpPr>
              <p:nvPr/>
            </p:nvSpPr>
            <p:spPr bwMode="auto">
              <a:xfrm>
                <a:off x="10794303" y="5222800"/>
                <a:ext cx="547740" cy="17959"/>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8" name="Freeform 146"/>
              <p:cNvSpPr>
                <a:spLocks/>
              </p:cNvSpPr>
              <p:nvPr/>
            </p:nvSpPr>
            <p:spPr bwMode="auto">
              <a:xfrm>
                <a:off x="10794303" y="5222800"/>
                <a:ext cx="547740" cy="17959"/>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9" name="Freeform 147"/>
              <p:cNvSpPr>
                <a:spLocks/>
              </p:cNvSpPr>
              <p:nvPr/>
            </p:nvSpPr>
            <p:spPr bwMode="auto">
              <a:xfrm>
                <a:off x="11247118" y="5623022"/>
                <a:ext cx="21807" cy="2180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0" name="Freeform 148"/>
              <p:cNvSpPr>
                <a:spLocks/>
              </p:cNvSpPr>
              <p:nvPr/>
            </p:nvSpPr>
            <p:spPr bwMode="auto">
              <a:xfrm>
                <a:off x="11247118" y="5623022"/>
                <a:ext cx="21807" cy="2180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1" name="Freeform 150"/>
              <p:cNvSpPr>
                <a:spLocks/>
              </p:cNvSpPr>
              <p:nvPr/>
            </p:nvSpPr>
            <p:spPr bwMode="auto">
              <a:xfrm>
                <a:off x="10980303" y="5401104"/>
                <a:ext cx="288622" cy="64138"/>
              </a:xfrm>
              <a:custGeom>
                <a:avLst/>
                <a:gdLst>
                  <a:gd name="T0" fmla="*/ 225 w 225"/>
                  <a:gd name="T1" fmla="*/ 0 h 50"/>
                  <a:gd name="T2" fmla="*/ 0 w 225"/>
                  <a:gd name="T3" fmla="*/ 0 h 50"/>
                  <a:gd name="T4" fmla="*/ 59 w 225"/>
                  <a:gd name="T5" fmla="*/ 50 h 50"/>
                  <a:gd name="T6" fmla="*/ 225 w 225"/>
                  <a:gd name="T7" fmla="*/ 50 h 50"/>
                  <a:gd name="T8" fmla="*/ 225 w 225"/>
                  <a:gd name="T9" fmla="*/ 0 h 50"/>
                </a:gdLst>
                <a:ahLst/>
                <a:cxnLst>
                  <a:cxn ang="0">
                    <a:pos x="T0" y="T1"/>
                  </a:cxn>
                  <a:cxn ang="0">
                    <a:pos x="T2" y="T3"/>
                  </a:cxn>
                  <a:cxn ang="0">
                    <a:pos x="T4" y="T5"/>
                  </a:cxn>
                  <a:cxn ang="0">
                    <a:pos x="T6" y="T7"/>
                  </a:cxn>
                  <a:cxn ang="0">
                    <a:pos x="T8" y="T9"/>
                  </a:cxn>
                </a:cxnLst>
                <a:rect l="0" t="0" r="r" b="b"/>
                <a:pathLst>
                  <a:path w="225" h="50">
                    <a:moveTo>
                      <a:pt x="225" y="0"/>
                    </a:moveTo>
                    <a:lnTo>
                      <a:pt x="0" y="0"/>
                    </a:lnTo>
                    <a:lnTo>
                      <a:pt x="59" y="50"/>
                    </a:lnTo>
                    <a:lnTo>
                      <a:pt x="225" y="50"/>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2" name="Freeform 152"/>
              <p:cNvSpPr>
                <a:spLocks/>
              </p:cNvSpPr>
              <p:nvPr/>
            </p:nvSpPr>
            <p:spPr bwMode="auto">
              <a:xfrm>
                <a:off x="11113711" y="5510139"/>
                <a:ext cx="155214" cy="67986"/>
              </a:xfrm>
              <a:custGeom>
                <a:avLst/>
                <a:gdLst>
                  <a:gd name="T0" fmla="*/ 121 w 121"/>
                  <a:gd name="T1" fmla="*/ 0 h 53"/>
                  <a:gd name="T2" fmla="*/ 0 w 121"/>
                  <a:gd name="T3" fmla="*/ 0 h 53"/>
                  <a:gd name="T4" fmla="*/ 59 w 121"/>
                  <a:gd name="T5" fmla="*/ 53 h 53"/>
                  <a:gd name="T6" fmla="*/ 121 w 121"/>
                  <a:gd name="T7" fmla="*/ 53 h 53"/>
                  <a:gd name="T8" fmla="*/ 121 w 121"/>
                  <a:gd name="T9" fmla="*/ 0 h 53"/>
                </a:gdLst>
                <a:ahLst/>
                <a:cxnLst>
                  <a:cxn ang="0">
                    <a:pos x="T0" y="T1"/>
                  </a:cxn>
                  <a:cxn ang="0">
                    <a:pos x="T2" y="T3"/>
                  </a:cxn>
                  <a:cxn ang="0">
                    <a:pos x="T4" y="T5"/>
                  </a:cxn>
                  <a:cxn ang="0">
                    <a:pos x="T6" y="T7"/>
                  </a:cxn>
                  <a:cxn ang="0">
                    <a:pos x="T8" y="T9"/>
                  </a:cxn>
                </a:cxnLst>
                <a:rect l="0" t="0" r="r" b="b"/>
                <a:pathLst>
                  <a:path w="121" h="53">
                    <a:moveTo>
                      <a:pt x="121" y="0"/>
                    </a:moveTo>
                    <a:lnTo>
                      <a:pt x="0" y="0"/>
                    </a:lnTo>
                    <a:lnTo>
                      <a:pt x="59" y="53"/>
                    </a:lnTo>
                    <a:lnTo>
                      <a:pt x="121" y="53"/>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3" name="Freeform 154"/>
              <p:cNvSpPr>
                <a:spLocks/>
              </p:cNvSpPr>
              <p:nvPr/>
            </p:nvSpPr>
            <p:spPr bwMode="auto">
              <a:xfrm>
                <a:off x="10867420" y="5285655"/>
                <a:ext cx="401505" cy="64138"/>
              </a:xfrm>
              <a:custGeom>
                <a:avLst/>
                <a:gdLst>
                  <a:gd name="T0" fmla="*/ 313 w 313"/>
                  <a:gd name="T1" fmla="*/ 0 h 50"/>
                  <a:gd name="T2" fmla="*/ 0 w 313"/>
                  <a:gd name="T3" fmla="*/ 0 h 50"/>
                  <a:gd name="T4" fmla="*/ 0 w 313"/>
                  <a:gd name="T5" fmla="*/ 17 h 50"/>
                  <a:gd name="T6" fmla="*/ 43 w 313"/>
                  <a:gd name="T7" fmla="*/ 50 h 50"/>
                  <a:gd name="T8" fmla="*/ 313 w 313"/>
                  <a:gd name="T9" fmla="*/ 50 h 50"/>
                  <a:gd name="T10" fmla="*/ 313 w 313"/>
                  <a:gd name="T11" fmla="*/ 0 h 50"/>
                </a:gdLst>
                <a:ahLst/>
                <a:cxnLst>
                  <a:cxn ang="0">
                    <a:pos x="T0" y="T1"/>
                  </a:cxn>
                  <a:cxn ang="0">
                    <a:pos x="T2" y="T3"/>
                  </a:cxn>
                  <a:cxn ang="0">
                    <a:pos x="T4" y="T5"/>
                  </a:cxn>
                  <a:cxn ang="0">
                    <a:pos x="T6" y="T7"/>
                  </a:cxn>
                  <a:cxn ang="0">
                    <a:pos x="T8" y="T9"/>
                  </a:cxn>
                  <a:cxn ang="0">
                    <a:pos x="T10" y="T11"/>
                  </a:cxn>
                </a:cxnLst>
                <a:rect l="0" t="0" r="r" b="b"/>
                <a:pathLst>
                  <a:path w="313" h="50">
                    <a:moveTo>
                      <a:pt x="313" y="0"/>
                    </a:moveTo>
                    <a:lnTo>
                      <a:pt x="0" y="0"/>
                    </a:lnTo>
                    <a:lnTo>
                      <a:pt x="0" y="17"/>
                    </a:lnTo>
                    <a:lnTo>
                      <a:pt x="43" y="50"/>
                    </a:lnTo>
                    <a:lnTo>
                      <a:pt x="313" y="50"/>
                    </a:lnTo>
                    <a:lnTo>
                      <a:pt x="3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4" name="Rectangle 156"/>
              <p:cNvSpPr>
                <a:spLocks noChangeArrowheads="1"/>
              </p:cNvSpPr>
              <p:nvPr/>
            </p:nvSpPr>
            <p:spPr bwMode="auto">
              <a:xfrm>
                <a:off x="10773778" y="4914937"/>
                <a:ext cx="160345" cy="10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5" name="Rectangle 158"/>
              <p:cNvSpPr>
                <a:spLocks noChangeArrowheads="1"/>
              </p:cNvSpPr>
              <p:nvPr/>
            </p:nvSpPr>
            <p:spPr bwMode="auto">
              <a:xfrm>
                <a:off x="10973889" y="4967530"/>
                <a:ext cx="73118"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6" name="Rectangle 160"/>
              <p:cNvSpPr>
                <a:spLocks noChangeArrowheads="1"/>
              </p:cNvSpPr>
              <p:nvPr/>
            </p:nvSpPr>
            <p:spPr bwMode="auto">
              <a:xfrm>
                <a:off x="11651188" y="5578126"/>
                <a:ext cx="82097" cy="3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7" name="Freeform 156"/>
              <p:cNvSpPr>
                <a:spLocks/>
              </p:cNvSpPr>
              <p:nvPr/>
            </p:nvSpPr>
            <p:spPr bwMode="auto">
              <a:xfrm flipH="1">
                <a:off x="9014051" y="5294132"/>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8" name="Freeform 157"/>
              <p:cNvSpPr>
                <a:spLocks/>
              </p:cNvSpPr>
              <p:nvPr/>
            </p:nvSpPr>
            <p:spPr bwMode="auto">
              <a:xfrm flipH="1">
                <a:off x="10154982" y="5093955"/>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8" name="Group 17"/>
            <p:cNvGrpSpPr/>
            <p:nvPr/>
          </p:nvGrpSpPr>
          <p:grpSpPr>
            <a:xfrm>
              <a:off x="881" y="5991225"/>
              <a:ext cx="12434712" cy="1005222"/>
              <a:chOff x="881" y="5726477"/>
              <a:chExt cx="12434712" cy="1268049"/>
            </a:xfrm>
          </p:grpSpPr>
          <p:grpSp>
            <p:nvGrpSpPr>
              <p:cNvPr id="19" name="Group 18"/>
              <p:cNvGrpSpPr/>
              <p:nvPr/>
            </p:nvGrpSpPr>
            <p:grpSpPr>
              <a:xfrm>
                <a:off x="10994618" y="5726477"/>
                <a:ext cx="242066" cy="572792"/>
                <a:chOff x="6229350" y="5232400"/>
                <a:chExt cx="539750" cy="1046162"/>
              </a:xfrm>
            </p:grpSpPr>
            <p:sp>
              <p:nvSpPr>
                <p:cNvPr id="31"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2"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3"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0" name="Freeform 19"/>
              <p:cNvSpPr/>
              <p:nvPr/>
            </p:nvSpPr>
            <p:spPr bwMode="auto">
              <a:xfrm>
                <a:off x="881" y="6268853"/>
                <a:ext cx="9187015" cy="725673"/>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93247" tIns="46623" rIns="93247" bIns="46623" numCol="1" anchor="t" anchorCtr="0" compatLnSpc="1">
                <a:prstTxWarp prst="textNoShape">
                  <a:avLst/>
                </a:prstTxWarp>
                <a:noAutofit/>
              </a:bodyPr>
              <a:lstStyle/>
              <a:p>
                <a:pPr defTabSz="950687">
                  <a:defRPr/>
                </a:pPr>
                <a:endParaRPr lang="en-US" sz="1873" kern="0" dirty="0" err="1">
                  <a:solidFill>
                    <a:srgbClr val="000000"/>
                  </a:solidFill>
                  <a:latin typeface="Segoe UI"/>
                </a:endParaRPr>
              </a:p>
            </p:txBody>
          </p:sp>
          <p:grpSp>
            <p:nvGrpSpPr>
              <p:cNvPr id="21" name="Group 20"/>
              <p:cNvGrpSpPr/>
              <p:nvPr/>
            </p:nvGrpSpPr>
            <p:grpSpPr>
              <a:xfrm>
                <a:off x="1410083" y="5981280"/>
                <a:ext cx="262495" cy="621137"/>
                <a:chOff x="6229350" y="5232400"/>
                <a:chExt cx="539750" cy="1046162"/>
              </a:xfrm>
            </p:grpSpPr>
            <p:sp>
              <p:nvSpPr>
                <p:cNvPr id="28"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9"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0"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2" name="Freeform 21"/>
              <p:cNvSpPr/>
              <p:nvPr/>
            </p:nvSpPr>
            <p:spPr bwMode="auto">
              <a:xfrm>
                <a:off x="882" y="6163097"/>
                <a:ext cx="12434711" cy="831426"/>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p:nvPr/>
            </p:nvGrpSpPr>
            <p:grpSpPr>
              <a:xfrm>
                <a:off x="11576651" y="5821811"/>
                <a:ext cx="262495" cy="621137"/>
                <a:chOff x="6229350" y="5232400"/>
                <a:chExt cx="539750" cy="1046162"/>
              </a:xfrm>
            </p:grpSpPr>
            <p:sp>
              <p:nvSpPr>
                <p:cNvPr id="2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4" name="Freeform 23"/>
              <p:cNvSpPr/>
              <p:nvPr/>
            </p:nvSpPr>
            <p:spPr bwMode="auto">
              <a:xfrm>
                <a:off x="2860270" y="6386968"/>
                <a:ext cx="9575322" cy="607557"/>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0 h 685064"/>
                  <a:gd name="connsiteX1" fmla="*/ 12192000 w 12192000"/>
                  <a:gd name="connsiteY1" fmla="*/ 685064 h 685064"/>
                  <a:gd name="connsiteX2" fmla="*/ 0 w 12192000"/>
                  <a:gd name="connsiteY2" fmla="*/ 685064 h 685064"/>
                  <a:gd name="connsiteX3" fmla="*/ 139734 w 12192000"/>
                  <a:gd name="connsiteY3" fmla="*/ 595896 h 685064"/>
                  <a:gd name="connsiteX4" fmla="*/ 2603500 w 12192000"/>
                  <a:gd name="connsiteY4" fmla="*/ 278664 h 685064"/>
                  <a:gd name="connsiteX5" fmla="*/ 7112000 w 12192000"/>
                  <a:gd name="connsiteY5" fmla="*/ 634264 h 685064"/>
                  <a:gd name="connsiteX6" fmla="*/ 12102114 w 12192000"/>
                  <a:gd name="connsiteY6" fmla="*/ 652 h 685064"/>
                  <a:gd name="connsiteX7" fmla="*/ 12192000 w 12192000"/>
                  <a:gd name="connsiteY7"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2603500 w 12192000"/>
                  <a:gd name="connsiteY3" fmla="*/ 278664 h 685064"/>
                  <a:gd name="connsiteX4" fmla="*/ 7112000 w 12192000"/>
                  <a:gd name="connsiteY4" fmla="*/ 634264 h 685064"/>
                  <a:gd name="connsiteX5" fmla="*/ 12102114 w 12192000"/>
                  <a:gd name="connsiteY5" fmla="*/ 652 h 685064"/>
                  <a:gd name="connsiteX6" fmla="*/ 12192000 w 12192000"/>
                  <a:gd name="connsiteY6"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7112000 w 12192000"/>
                  <a:gd name="connsiteY3" fmla="*/ 634264 h 685064"/>
                  <a:gd name="connsiteX4" fmla="*/ 12102114 w 12192000"/>
                  <a:gd name="connsiteY4" fmla="*/ 652 h 685064"/>
                  <a:gd name="connsiteX5" fmla="*/ 12192000 w 12192000"/>
                  <a:gd name="connsiteY5" fmla="*/ 0 h 685064"/>
                  <a:gd name="connsiteX0" fmla="*/ 12102114 w 12192000"/>
                  <a:gd name="connsiteY0" fmla="*/ 0 h 684412"/>
                  <a:gd name="connsiteX1" fmla="*/ 12192000 w 12192000"/>
                  <a:gd name="connsiteY1" fmla="*/ 684412 h 684412"/>
                  <a:gd name="connsiteX2" fmla="*/ 0 w 12192000"/>
                  <a:gd name="connsiteY2" fmla="*/ 684412 h 684412"/>
                  <a:gd name="connsiteX3" fmla="*/ 7112000 w 12192000"/>
                  <a:gd name="connsiteY3" fmla="*/ 633612 h 684412"/>
                  <a:gd name="connsiteX4" fmla="*/ 12102114 w 12192000"/>
                  <a:gd name="connsiteY4" fmla="*/ 0 h 684412"/>
                  <a:gd name="connsiteX0" fmla="*/ 12184576 w 12192000"/>
                  <a:gd name="connsiteY0" fmla="*/ 0 h 354212"/>
                  <a:gd name="connsiteX1" fmla="*/ 12192000 w 12192000"/>
                  <a:gd name="connsiteY1" fmla="*/ 354212 h 354212"/>
                  <a:gd name="connsiteX2" fmla="*/ 0 w 12192000"/>
                  <a:gd name="connsiteY2" fmla="*/ 354212 h 354212"/>
                  <a:gd name="connsiteX3" fmla="*/ 7112000 w 12192000"/>
                  <a:gd name="connsiteY3" fmla="*/ 303412 h 354212"/>
                  <a:gd name="connsiteX4" fmla="*/ 12184576 w 12192000"/>
                  <a:gd name="connsiteY4" fmla="*/ 0 h 354212"/>
                  <a:gd name="connsiteX0" fmla="*/ 12184576 w 12192000"/>
                  <a:gd name="connsiteY0" fmla="*/ 241486 h 595698"/>
                  <a:gd name="connsiteX1" fmla="*/ 12192000 w 12192000"/>
                  <a:gd name="connsiteY1" fmla="*/ 595698 h 595698"/>
                  <a:gd name="connsiteX2" fmla="*/ 0 w 12192000"/>
                  <a:gd name="connsiteY2" fmla="*/ 595698 h 595698"/>
                  <a:gd name="connsiteX3" fmla="*/ 7112000 w 12192000"/>
                  <a:gd name="connsiteY3" fmla="*/ 544898 h 595698"/>
                  <a:gd name="connsiteX4" fmla="*/ 12184576 w 12192000"/>
                  <a:gd name="connsiteY4" fmla="*/ 241486 h 59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95698">
                    <a:moveTo>
                      <a:pt x="12184576" y="241486"/>
                    </a:moveTo>
                    <a:lnTo>
                      <a:pt x="12192000" y="595698"/>
                    </a:lnTo>
                    <a:lnTo>
                      <a:pt x="0" y="595698"/>
                    </a:lnTo>
                    <a:lnTo>
                      <a:pt x="7112000" y="544898"/>
                    </a:lnTo>
                    <a:cubicBezTo>
                      <a:pt x="8626078" y="501242"/>
                      <a:pt x="10703525" y="-427570"/>
                      <a:pt x="12184576" y="241486"/>
                    </a:cubicBezTo>
                    <a:close/>
                  </a:path>
                </a:pathLst>
              </a:custGeom>
              <a:solidFill>
                <a:srgbClr val="A7D971"/>
              </a:solidFill>
              <a:ln>
                <a:noFill/>
              </a:ln>
            </p:spPr>
            <p:txBody>
              <a:bodyPr vert="horz" wrap="square" lIns="93247" tIns="46623" rIns="93247" bIns="46623" numCol="1" anchor="t" anchorCtr="0" compatLnSpc="1">
                <a:prstTxWarp prst="textNoShape">
                  <a:avLst/>
                </a:prstTxWarp>
              </a:bodyPr>
              <a:lstStyle/>
              <a:p>
                <a:pPr defTabSz="950687">
                  <a:defRPr/>
                </a:pPr>
                <a:endParaRPr lang="en-US" sz="1873" kern="0" dirty="0" err="1">
                  <a:solidFill>
                    <a:srgbClr val="000000"/>
                  </a:solidFill>
                  <a:latin typeface="Segoe UI"/>
                </a:endParaRPr>
              </a:p>
            </p:txBody>
          </p:sp>
        </p:grpSp>
      </p:grpSp>
    </p:spTree>
    <p:extLst>
      <p:ext uri="{BB962C8B-B14F-4D97-AF65-F5344CB8AC3E}">
        <p14:creationId xmlns:p14="http://schemas.microsoft.com/office/powerpoint/2010/main" val="538348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altLang="ko-KR" dirty="0" smtClean="0"/>
              <a:t>Azure </a:t>
            </a:r>
            <a:r>
              <a:rPr lang="en-US" altLang="ko-KR" dirty="0" err="1" smtClean="0"/>
              <a:t>IaaS</a:t>
            </a:r>
            <a:endParaRPr lang="en-US" altLang="ko-KR" dirty="0"/>
          </a:p>
        </p:txBody>
      </p:sp>
      <p:sp>
        <p:nvSpPr>
          <p:cNvPr id="8" name="Rectangle 2"/>
          <p:cNvSpPr/>
          <p:nvPr/>
        </p:nvSpPr>
        <p:spPr>
          <a:xfrm>
            <a:off x="319846" y="4389561"/>
            <a:ext cx="11796785" cy="2121025"/>
          </a:xfrm>
          <a:prstGeom prst="rect">
            <a:avLst/>
          </a:prstGeom>
          <a:solidFill>
            <a:srgbClr val="00A1DA"/>
          </a:solidFill>
          <a:ln w="9525" cap="flat" cmpd="sng" algn="ctr">
            <a:noFill/>
            <a:prstDash val="solid"/>
            <a:headEnd type="none" w="med" len="med"/>
            <a:tailEnd type="none" w="med" len="med"/>
          </a:ln>
          <a:effectLst/>
        </p:spPr>
        <p:txBody>
          <a:bodyPr lIns="93243" tIns="46622" rIns="93243" bIns="46622" anchor="b"/>
          <a:lstStyle/>
          <a:p>
            <a:pPr defTabSz="932182">
              <a:spcBef>
                <a:spcPct val="0"/>
              </a:spcBef>
              <a:defRPr/>
            </a:pPr>
            <a:endParaRPr lang="en-US" sz="1122" kern="0" dirty="0">
              <a:gradFill>
                <a:gsLst>
                  <a:gs pos="0">
                    <a:srgbClr val="FFFFFF"/>
                  </a:gs>
                  <a:gs pos="100000">
                    <a:srgbClr val="FFFFFF"/>
                  </a:gs>
                </a:gsLst>
                <a:lin ang="5400000" scaled="0"/>
              </a:gradFill>
            </a:endParaRPr>
          </a:p>
        </p:txBody>
      </p:sp>
      <p:sp>
        <p:nvSpPr>
          <p:cNvPr id="10" name="TextBox 9"/>
          <p:cNvSpPr txBox="1"/>
          <p:nvPr/>
        </p:nvSpPr>
        <p:spPr>
          <a:xfrm>
            <a:off x="562711" y="6209433"/>
            <a:ext cx="4593395" cy="192135"/>
          </a:xfrm>
          <a:prstGeom prst="rect">
            <a:avLst/>
          </a:prstGeom>
          <a:noFill/>
        </p:spPr>
        <p:txBody>
          <a:bodyPr lIns="0" tIns="0" rIns="0" bIns="0">
            <a:spAutoFit/>
          </a:bodyPr>
          <a:lstStyle/>
          <a:p>
            <a:pPr defTabSz="621716">
              <a:buSzPct val="80000"/>
              <a:defRPr/>
            </a:pPr>
            <a:r>
              <a:rPr lang="ko-KR" altLang="en-US" sz="1224" b="1" dirty="0">
                <a:solidFill>
                  <a:srgbClr val="FFFFFF"/>
                </a:solidFill>
                <a:latin typeface="맑은 고딕"/>
              </a:rPr>
              <a:t>북미</a:t>
            </a:r>
            <a:r>
              <a:rPr lang="en-US" altLang="ko-KR" sz="1224" b="1" dirty="0">
                <a:solidFill>
                  <a:srgbClr val="FFFFFF"/>
                </a:solidFill>
                <a:latin typeface="맑은 고딕"/>
              </a:rPr>
              <a:t>, </a:t>
            </a:r>
            <a:r>
              <a:rPr lang="ko-KR" altLang="en-US" sz="1224" b="1">
                <a:solidFill>
                  <a:srgbClr val="FFFFFF"/>
                </a:solidFill>
                <a:latin typeface="맑은 고딕"/>
              </a:rPr>
              <a:t>유럽 및 아시아 </a:t>
            </a:r>
            <a:r>
              <a:rPr lang="en-US" altLang="ko-KR" sz="1224" b="1" dirty="0">
                <a:solidFill>
                  <a:srgbClr val="FFFFFF"/>
                </a:solidFill>
                <a:latin typeface="맑은 고딕"/>
              </a:rPr>
              <a:t>13</a:t>
            </a:r>
            <a:r>
              <a:rPr lang="ko-KR" altLang="en-US" sz="1224" b="1">
                <a:solidFill>
                  <a:srgbClr val="FFFFFF"/>
                </a:solidFill>
                <a:latin typeface="맑은 고딕"/>
              </a:rPr>
              <a:t>개 리전</a:t>
            </a:r>
            <a:r>
              <a:rPr lang="en-US" altLang="ko-KR" sz="1224" b="1" dirty="0">
                <a:solidFill>
                  <a:srgbClr val="FFFFFF"/>
                </a:solidFill>
                <a:latin typeface="맑은 고딕"/>
              </a:rPr>
              <a:t>, 30 CDN </a:t>
            </a:r>
            <a:r>
              <a:rPr lang="ko-KR" altLang="en-US" sz="1224" b="1">
                <a:solidFill>
                  <a:srgbClr val="FFFFFF"/>
                </a:solidFill>
                <a:latin typeface="맑은 고딕"/>
              </a:rPr>
              <a:t>노드</a:t>
            </a:r>
          </a:p>
        </p:txBody>
      </p:sp>
      <p:grpSp>
        <p:nvGrpSpPr>
          <p:cNvPr id="11" name="Group 67"/>
          <p:cNvGrpSpPr>
            <a:grpSpLocks/>
          </p:cNvGrpSpPr>
          <p:nvPr/>
        </p:nvGrpSpPr>
        <p:grpSpPr bwMode="auto">
          <a:xfrm>
            <a:off x="562711" y="5163493"/>
            <a:ext cx="2532277" cy="653312"/>
            <a:chOff x="893149" y="4891541"/>
            <a:chExt cx="1964249" cy="700137"/>
          </a:xfrm>
        </p:grpSpPr>
        <p:sp>
          <p:nvSpPr>
            <p:cNvPr id="12" name="Freeform 123"/>
            <p:cNvSpPr>
              <a:spLocks noEditPoints="1"/>
            </p:cNvSpPr>
            <p:nvPr/>
          </p:nvSpPr>
          <p:spPr bwMode="black">
            <a:xfrm>
              <a:off x="917487" y="4960327"/>
              <a:ext cx="173050" cy="191359"/>
            </a:xfrm>
            <a:custGeom>
              <a:avLst/>
              <a:gdLst>
                <a:gd name="T0" fmla="*/ 156569 w 63"/>
                <a:gd name="T1" fmla="*/ 158975 h 65"/>
                <a:gd name="T2" fmla="*/ 156569 w 63"/>
                <a:gd name="T3" fmla="*/ 161919 h 65"/>
                <a:gd name="T4" fmla="*/ 96139 w 63"/>
                <a:gd name="T5" fmla="*/ 191359 h 65"/>
                <a:gd name="T6" fmla="*/ 90645 w 63"/>
                <a:gd name="T7" fmla="*/ 191359 h 65"/>
                <a:gd name="T8" fmla="*/ 32962 w 63"/>
                <a:gd name="T9" fmla="*/ 167807 h 65"/>
                <a:gd name="T10" fmla="*/ 27468 w 63"/>
                <a:gd name="T11" fmla="*/ 161919 h 65"/>
                <a:gd name="T12" fmla="*/ 5494 w 63"/>
                <a:gd name="T13" fmla="*/ 182527 h 65"/>
                <a:gd name="T14" fmla="*/ 0 w 63"/>
                <a:gd name="T15" fmla="*/ 108927 h 65"/>
                <a:gd name="T16" fmla="*/ 68671 w 63"/>
                <a:gd name="T17" fmla="*/ 123647 h 65"/>
                <a:gd name="T18" fmla="*/ 46696 w 63"/>
                <a:gd name="T19" fmla="*/ 141311 h 65"/>
                <a:gd name="T20" fmla="*/ 54937 w 63"/>
                <a:gd name="T21" fmla="*/ 147199 h 65"/>
                <a:gd name="T22" fmla="*/ 90645 w 63"/>
                <a:gd name="T23" fmla="*/ 161919 h 65"/>
                <a:gd name="T24" fmla="*/ 93392 w 63"/>
                <a:gd name="T25" fmla="*/ 161919 h 65"/>
                <a:gd name="T26" fmla="*/ 134594 w 63"/>
                <a:gd name="T27" fmla="*/ 141311 h 65"/>
                <a:gd name="T28" fmla="*/ 137341 w 63"/>
                <a:gd name="T29" fmla="*/ 141311 h 65"/>
                <a:gd name="T30" fmla="*/ 156569 w 63"/>
                <a:gd name="T31" fmla="*/ 158975 h 65"/>
                <a:gd name="T32" fmla="*/ 173050 w 63"/>
                <a:gd name="T33" fmla="*/ 85376 h 65"/>
                <a:gd name="T34" fmla="*/ 167556 w 63"/>
                <a:gd name="T35" fmla="*/ 11776 h 65"/>
                <a:gd name="T36" fmla="*/ 145582 w 63"/>
                <a:gd name="T37" fmla="*/ 32384 h 65"/>
                <a:gd name="T38" fmla="*/ 145582 w 63"/>
                <a:gd name="T39" fmla="*/ 32384 h 65"/>
                <a:gd name="T40" fmla="*/ 145582 w 63"/>
                <a:gd name="T41" fmla="*/ 29440 h 65"/>
                <a:gd name="T42" fmla="*/ 140088 w 63"/>
                <a:gd name="T43" fmla="*/ 23552 h 65"/>
                <a:gd name="T44" fmla="*/ 79658 w 63"/>
                <a:gd name="T45" fmla="*/ 0 h 65"/>
                <a:gd name="T46" fmla="*/ 76911 w 63"/>
                <a:gd name="T47" fmla="*/ 0 h 65"/>
                <a:gd name="T48" fmla="*/ 16481 w 63"/>
                <a:gd name="T49" fmla="*/ 29440 h 65"/>
                <a:gd name="T50" fmla="*/ 13734 w 63"/>
                <a:gd name="T51" fmla="*/ 29440 h 65"/>
                <a:gd name="T52" fmla="*/ 35709 w 63"/>
                <a:gd name="T53" fmla="*/ 50048 h 65"/>
                <a:gd name="T54" fmla="*/ 35709 w 63"/>
                <a:gd name="T55" fmla="*/ 50048 h 65"/>
                <a:gd name="T56" fmla="*/ 76911 w 63"/>
                <a:gd name="T57" fmla="*/ 29440 h 65"/>
                <a:gd name="T58" fmla="*/ 79658 w 63"/>
                <a:gd name="T59" fmla="*/ 29440 h 65"/>
                <a:gd name="T60" fmla="*/ 118113 w 63"/>
                <a:gd name="T61" fmla="*/ 41216 h 65"/>
                <a:gd name="T62" fmla="*/ 126354 w 63"/>
                <a:gd name="T63" fmla="*/ 50048 h 65"/>
                <a:gd name="T64" fmla="*/ 104379 w 63"/>
                <a:gd name="T65" fmla="*/ 70656 h 65"/>
                <a:gd name="T66" fmla="*/ 173050 w 63"/>
                <a:gd name="T67" fmla="*/ 85376 h 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33158" tIns="66581" rIns="133158" bIns="66581"/>
            <a:lstStyle/>
            <a:p>
              <a:pPr defTabSz="932597" eaLnBrk="0" fontAlgn="base" hangingPunct="0">
                <a:spcBef>
                  <a:spcPct val="0"/>
                </a:spcBef>
                <a:spcAft>
                  <a:spcPct val="0"/>
                </a:spcAft>
              </a:pPr>
              <a:endParaRPr lang="ko-KR" altLang="en-US" sz="1836">
                <a:solidFill>
                  <a:prstClr val="black"/>
                </a:solidFill>
              </a:endParaRPr>
            </a:p>
          </p:txBody>
        </p:sp>
        <p:pic>
          <p:nvPicPr>
            <p:cNvPr id="13" name="Picture 69"/>
            <p:cNvPicPr>
              <a:picLocks noChangeAspect="1"/>
            </p:cNvPicPr>
            <p:nvPr/>
          </p:nvPicPr>
          <p:blipFill>
            <a:blip r:embed="rId2">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893149" y="5226322"/>
              <a:ext cx="238986" cy="35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62"/>
            <p:cNvSpPr txBox="1">
              <a:spLocks noChangeArrowheads="1"/>
            </p:cNvSpPr>
            <p:nvPr/>
          </p:nvSpPr>
          <p:spPr bwMode="auto">
            <a:xfrm>
              <a:off x="1227418" y="4891541"/>
              <a:ext cx="1629980" cy="7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8013">
                <a:defRPr>
                  <a:solidFill>
                    <a:schemeClr val="tx1"/>
                  </a:solidFill>
                  <a:latin typeface="Segoe UI" panose="020B0502040204020203" pitchFamily="34" charset="0"/>
                  <a:ea typeface="맑은 고딕" panose="020B0503020000020004" pitchFamily="50" charset="-127"/>
                </a:defRPr>
              </a:lvl1pPr>
              <a:lvl2pPr marL="742950" indent="-285750" defTabSz="608013">
                <a:defRPr>
                  <a:solidFill>
                    <a:schemeClr val="tx1"/>
                  </a:solidFill>
                  <a:latin typeface="Segoe UI" panose="020B0502040204020203" pitchFamily="34" charset="0"/>
                  <a:ea typeface="맑은 고딕" panose="020B0503020000020004" pitchFamily="50" charset="-127"/>
                </a:defRPr>
              </a:lvl2pPr>
              <a:lvl3pPr marL="1143000" indent="-228600" defTabSz="608013">
                <a:defRPr>
                  <a:solidFill>
                    <a:schemeClr val="tx1"/>
                  </a:solidFill>
                  <a:latin typeface="Segoe UI" panose="020B0502040204020203" pitchFamily="34" charset="0"/>
                  <a:ea typeface="맑은 고딕" panose="020B0503020000020004" pitchFamily="50" charset="-127"/>
                </a:defRPr>
              </a:lvl3pPr>
              <a:lvl4pPr marL="1600200" indent="-228600" defTabSz="608013">
                <a:defRPr>
                  <a:solidFill>
                    <a:schemeClr val="tx1"/>
                  </a:solidFill>
                  <a:latin typeface="Segoe UI" panose="020B0502040204020203" pitchFamily="34" charset="0"/>
                  <a:ea typeface="맑은 고딕" panose="020B0503020000020004" pitchFamily="50" charset="-127"/>
                </a:defRPr>
              </a:lvl4pPr>
              <a:lvl5pPr marL="2057400" indent="-228600" defTabSz="608013">
                <a:defRPr>
                  <a:solidFill>
                    <a:schemeClr val="tx1"/>
                  </a:solidFill>
                  <a:latin typeface="Segoe UI" panose="020B0502040204020203" pitchFamily="34" charset="0"/>
                  <a:ea typeface="맑은 고딕" panose="020B0503020000020004" pitchFamily="50" charset="-127"/>
                </a:defRPr>
              </a:lvl5pPr>
              <a:lvl6pPr marL="25146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fontAlgn="base">
                <a:lnSpc>
                  <a:spcPct val="170000"/>
                </a:lnSpc>
                <a:spcBef>
                  <a:spcPct val="0"/>
                </a:spcBef>
                <a:spcAft>
                  <a:spcPct val="0"/>
                </a:spcAft>
                <a:buSzPct val="80000"/>
              </a:pPr>
              <a:r>
                <a:rPr lang="en-US" altLang="ko-KR" sz="1224">
                  <a:solidFill>
                    <a:srgbClr val="FFFFFF"/>
                  </a:solidFill>
                </a:rPr>
                <a:t>Automated</a:t>
              </a:r>
            </a:p>
            <a:p>
              <a:pPr fontAlgn="base">
                <a:lnSpc>
                  <a:spcPct val="170000"/>
                </a:lnSpc>
                <a:spcBef>
                  <a:spcPct val="0"/>
                </a:spcBef>
                <a:spcAft>
                  <a:spcPct val="0"/>
                </a:spcAft>
                <a:buSzPct val="80000"/>
              </a:pPr>
              <a:r>
                <a:rPr lang="en-US" altLang="ko-KR" sz="1224">
                  <a:solidFill>
                    <a:srgbClr val="FFFFFF"/>
                  </a:solidFill>
                </a:rPr>
                <a:t>Managed Resources</a:t>
              </a:r>
            </a:p>
          </p:txBody>
        </p:sp>
      </p:grpSp>
      <p:grpSp>
        <p:nvGrpSpPr>
          <p:cNvPr id="15" name="Group 71"/>
          <p:cNvGrpSpPr>
            <a:grpSpLocks/>
          </p:cNvGrpSpPr>
          <p:nvPr/>
        </p:nvGrpSpPr>
        <p:grpSpPr bwMode="auto">
          <a:xfrm>
            <a:off x="2651353" y="5022631"/>
            <a:ext cx="2681235" cy="653312"/>
            <a:chOff x="778745" y="4891541"/>
            <a:chExt cx="2078653" cy="698871"/>
          </a:xfrm>
        </p:grpSpPr>
        <p:pic>
          <p:nvPicPr>
            <p:cNvPr id="16" name="Picture 72"/>
            <p:cNvPicPr>
              <a:picLocks noChangeAspect="1"/>
            </p:cNvPicPr>
            <p:nvPr/>
          </p:nvPicPr>
          <p:blipFill>
            <a:blip r:embed="rId3">
              <a:clrChange>
                <a:clrFrom>
                  <a:srgbClr val="4EB1E4"/>
                </a:clrFrom>
                <a:clrTo>
                  <a:srgbClr val="4EB1E4">
                    <a:alpha val="0"/>
                  </a:srgbClr>
                </a:clrTo>
              </a:clrChange>
              <a:extLst>
                <a:ext uri="{28A0092B-C50C-407E-A947-70E740481C1C}">
                  <a14:useLocalDpi xmlns:a14="http://schemas.microsoft.com/office/drawing/2010/main" val="0"/>
                </a:ext>
              </a:extLst>
            </a:blip>
            <a:srcRect l="22861" t="54347" r="65276" b="24478"/>
            <a:stretch>
              <a:fillRect/>
            </a:stretch>
          </p:blipFill>
          <p:spPr bwMode="auto">
            <a:xfrm>
              <a:off x="778745" y="4965737"/>
              <a:ext cx="355312" cy="22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3"/>
            <p:cNvPicPr>
              <a:picLocks noChangeAspect="1"/>
            </p:cNvPicPr>
            <p:nvPr/>
          </p:nvPicPr>
          <p:blipFill>
            <a:blip r:embed="rId4">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797329" y="5261691"/>
              <a:ext cx="299189" cy="32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66"/>
            <p:cNvSpPr txBox="1">
              <a:spLocks noChangeArrowheads="1"/>
            </p:cNvSpPr>
            <p:nvPr/>
          </p:nvSpPr>
          <p:spPr bwMode="auto">
            <a:xfrm>
              <a:off x="1227418" y="4891541"/>
              <a:ext cx="1629980" cy="69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8013">
                <a:defRPr>
                  <a:solidFill>
                    <a:schemeClr val="tx1"/>
                  </a:solidFill>
                  <a:latin typeface="Segoe UI" panose="020B0502040204020203" pitchFamily="34" charset="0"/>
                  <a:ea typeface="맑은 고딕" panose="020B0503020000020004" pitchFamily="50" charset="-127"/>
                </a:defRPr>
              </a:lvl1pPr>
              <a:lvl2pPr marL="742950" indent="-285750" defTabSz="608013">
                <a:defRPr>
                  <a:solidFill>
                    <a:schemeClr val="tx1"/>
                  </a:solidFill>
                  <a:latin typeface="Segoe UI" panose="020B0502040204020203" pitchFamily="34" charset="0"/>
                  <a:ea typeface="맑은 고딕" panose="020B0503020000020004" pitchFamily="50" charset="-127"/>
                </a:defRPr>
              </a:lvl2pPr>
              <a:lvl3pPr marL="1143000" indent="-228600" defTabSz="608013">
                <a:defRPr>
                  <a:solidFill>
                    <a:schemeClr val="tx1"/>
                  </a:solidFill>
                  <a:latin typeface="Segoe UI" panose="020B0502040204020203" pitchFamily="34" charset="0"/>
                  <a:ea typeface="맑은 고딕" panose="020B0503020000020004" pitchFamily="50" charset="-127"/>
                </a:defRPr>
              </a:lvl3pPr>
              <a:lvl4pPr marL="1600200" indent="-228600" defTabSz="608013">
                <a:defRPr>
                  <a:solidFill>
                    <a:schemeClr val="tx1"/>
                  </a:solidFill>
                  <a:latin typeface="Segoe UI" panose="020B0502040204020203" pitchFamily="34" charset="0"/>
                  <a:ea typeface="맑은 고딕" panose="020B0503020000020004" pitchFamily="50" charset="-127"/>
                </a:defRPr>
              </a:lvl4pPr>
              <a:lvl5pPr marL="2057400" indent="-228600" defTabSz="608013">
                <a:defRPr>
                  <a:solidFill>
                    <a:schemeClr val="tx1"/>
                  </a:solidFill>
                  <a:latin typeface="Segoe UI" panose="020B0502040204020203" pitchFamily="34" charset="0"/>
                  <a:ea typeface="맑은 고딕" panose="020B0503020000020004" pitchFamily="50" charset="-127"/>
                </a:defRPr>
              </a:lvl5pPr>
              <a:lvl6pPr marL="25146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fontAlgn="base">
                <a:lnSpc>
                  <a:spcPct val="170000"/>
                </a:lnSpc>
                <a:spcBef>
                  <a:spcPct val="0"/>
                </a:spcBef>
                <a:spcAft>
                  <a:spcPct val="0"/>
                </a:spcAft>
                <a:buSzPct val="80000"/>
              </a:pPr>
              <a:r>
                <a:rPr lang="en-US" altLang="ko-KR" sz="1224">
                  <a:solidFill>
                    <a:srgbClr val="FFFFFF"/>
                  </a:solidFill>
                </a:rPr>
                <a:t>Elastic</a:t>
              </a:r>
            </a:p>
            <a:p>
              <a:pPr fontAlgn="base">
                <a:lnSpc>
                  <a:spcPct val="170000"/>
                </a:lnSpc>
                <a:spcBef>
                  <a:spcPct val="0"/>
                </a:spcBef>
                <a:spcAft>
                  <a:spcPct val="0"/>
                </a:spcAft>
                <a:buSzPct val="80000"/>
              </a:pPr>
              <a:r>
                <a:rPr lang="en-US" altLang="ko-KR" sz="1224">
                  <a:solidFill>
                    <a:srgbClr val="FFFFFF"/>
                  </a:solidFill>
                </a:rPr>
                <a:t>Usage-Based</a:t>
              </a:r>
            </a:p>
          </p:txBody>
        </p:sp>
      </p:grpSp>
      <p:sp>
        <p:nvSpPr>
          <p:cNvPr id="19" name="Rectangle 8"/>
          <p:cNvSpPr>
            <a:spLocks noChangeArrowheads="1"/>
          </p:cNvSpPr>
          <p:nvPr/>
        </p:nvSpPr>
        <p:spPr bwMode="auto">
          <a:xfrm>
            <a:off x="358704" y="4389561"/>
            <a:ext cx="6356598" cy="70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449388">
              <a:defRPr>
                <a:solidFill>
                  <a:schemeClr val="tx1"/>
                </a:solidFill>
                <a:latin typeface="Segoe UI" panose="020B0502040204020203" pitchFamily="34" charset="0"/>
                <a:ea typeface="맑은 고딕" panose="020B0503020000020004" pitchFamily="50" charset="-127"/>
              </a:defRPr>
            </a:lvl1pPr>
            <a:lvl2pPr marL="742950" indent="-285750" defTabSz="1449388">
              <a:defRPr>
                <a:solidFill>
                  <a:schemeClr val="tx1"/>
                </a:solidFill>
                <a:latin typeface="Segoe UI" panose="020B0502040204020203" pitchFamily="34" charset="0"/>
                <a:ea typeface="맑은 고딕" panose="020B0503020000020004" pitchFamily="50" charset="-127"/>
              </a:defRPr>
            </a:lvl2pPr>
            <a:lvl3pPr marL="1143000" indent="-228600" defTabSz="1449388">
              <a:defRPr>
                <a:solidFill>
                  <a:schemeClr val="tx1"/>
                </a:solidFill>
                <a:latin typeface="Segoe UI" panose="020B0502040204020203" pitchFamily="34" charset="0"/>
                <a:ea typeface="맑은 고딕" panose="020B0503020000020004" pitchFamily="50" charset="-127"/>
              </a:defRPr>
            </a:lvl3pPr>
            <a:lvl4pPr marL="1600200" indent="-228600" defTabSz="1449388">
              <a:defRPr>
                <a:solidFill>
                  <a:schemeClr val="tx1"/>
                </a:solidFill>
                <a:latin typeface="Segoe UI" panose="020B0502040204020203" pitchFamily="34" charset="0"/>
                <a:ea typeface="맑은 고딕" panose="020B0503020000020004" pitchFamily="50" charset="-127"/>
              </a:defRPr>
            </a:lvl4pPr>
            <a:lvl5pPr marL="2057400" indent="-228600" defTabSz="1449388">
              <a:defRPr>
                <a:solidFill>
                  <a:schemeClr val="tx1"/>
                </a:solidFill>
                <a:latin typeface="Segoe UI" panose="020B0502040204020203" pitchFamily="34" charset="0"/>
                <a:ea typeface="맑은 고딕" panose="020B0503020000020004" pitchFamily="50" charset="-127"/>
              </a:defRPr>
            </a:lvl5pPr>
            <a:lvl6pPr marL="25146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fontAlgn="base">
              <a:spcBef>
                <a:spcPct val="0"/>
              </a:spcBef>
              <a:spcAft>
                <a:spcPct val="0"/>
              </a:spcAft>
            </a:pPr>
            <a:r>
              <a:rPr lang="en-US" altLang="ko-KR" sz="2448" dirty="0">
                <a:solidFill>
                  <a:srgbClr val="FFFFFF"/>
                </a:solidFill>
                <a:cs typeface="Segoe UI" panose="020B0502040204020203" pitchFamily="34" charset="0"/>
              </a:rPr>
              <a:t>Global Physical Infrastructure</a:t>
            </a:r>
          </a:p>
          <a:p>
            <a:pPr fontAlgn="base">
              <a:spcBef>
                <a:spcPct val="0"/>
              </a:spcBef>
              <a:spcAft>
                <a:spcPct val="0"/>
              </a:spcAft>
            </a:pPr>
            <a:r>
              <a:rPr lang="en-US" altLang="ko-KR" sz="1428" i="1" dirty="0">
                <a:solidFill>
                  <a:srgbClr val="FFFFFF"/>
                </a:solidFill>
                <a:cs typeface="Segoe UI" panose="020B0502040204020203" pitchFamily="34" charset="0"/>
              </a:rPr>
              <a:t>Servers, Network, and Data Centers</a:t>
            </a:r>
          </a:p>
        </p:txBody>
      </p:sp>
      <p:sp>
        <p:nvSpPr>
          <p:cNvPr id="21" name="Rectangle 26"/>
          <p:cNvSpPr/>
          <p:nvPr/>
        </p:nvSpPr>
        <p:spPr bwMode="auto">
          <a:xfrm>
            <a:off x="319846" y="3175235"/>
            <a:ext cx="1687105" cy="1160896"/>
          </a:xfrm>
          <a:prstGeom prst="rect">
            <a:avLst/>
          </a:prstGeom>
          <a:solidFill>
            <a:srgbClr val="DC3C00"/>
          </a:solidFill>
          <a:ln w="3175" cap="flat" cmpd="sng" algn="ctr">
            <a:solidFill>
              <a:srgbClr val="DC3C00"/>
            </a:solid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인프라 구성</a:t>
            </a:r>
            <a:endParaRPr lang="en-US" sz="1224" b="1" kern="0" dirty="0">
              <a:solidFill>
                <a:srgbClr val="FFFFFF"/>
              </a:solidFill>
              <a:latin typeface="Segoe UI Semibold" panose="020B0702040204020203" pitchFamily="34" charset="0"/>
            </a:endParaRPr>
          </a:p>
        </p:txBody>
      </p:sp>
      <p:sp>
        <p:nvSpPr>
          <p:cNvPr id="22" name="Rectangle 27"/>
          <p:cNvSpPr/>
          <p:nvPr/>
        </p:nvSpPr>
        <p:spPr bwMode="auto">
          <a:xfrm>
            <a:off x="319846" y="1211262"/>
            <a:ext cx="1687105" cy="592592"/>
          </a:xfrm>
          <a:prstGeom prst="rect">
            <a:avLst/>
          </a:prstGeom>
          <a:solidFill>
            <a:schemeClr val="tx1">
              <a:lumMod val="75000"/>
            </a:schemeClr>
          </a:solidFill>
          <a:ln w="3175" cap="flat" cmpd="sng" algn="ctr">
            <a:no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개발 </a:t>
            </a:r>
            <a:r>
              <a:rPr lang="en-US" altLang="ko-KR" sz="1224" b="1" kern="0" dirty="0">
                <a:solidFill>
                  <a:srgbClr val="FFFFFF"/>
                </a:solidFill>
                <a:latin typeface="Segoe UI Semibold" panose="020B0702040204020203" pitchFamily="34" charset="0"/>
              </a:rPr>
              <a:t>/ </a:t>
            </a:r>
            <a:r>
              <a:rPr lang="ko-KR" altLang="en-US" sz="1224" b="1" kern="0" dirty="0">
                <a:solidFill>
                  <a:srgbClr val="FFFFFF"/>
                </a:solidFill>
                <a:latin typeface="Segoe UI Semibold" panose="020B0702040204020203" pitchFamily="34" charset="0"/>
              </a:rPr>
              <a:t>관리</a:t>
            </a:r>
          </a:p>
        </p:txBody>
      </p:sp>
      <p:sp>
        <p:nvSpPr>
          <p:cNvPr id="23" name="Rectangle 38"/>
          <p:cNvSpPr/>
          <p:nvPr/>
        </p:nvSpPr>
        <p:spPr bwMode="auto">
          <a:xfrm>
            <a:off x="319846" y="2495211"/>
            <a:ext cx="1687105" cy="631450"/>
          </a:xfrm>
          <a:prstGeom prst="rect">
            <a:avLst/>
          </a:prstGeom>
          <a:solidFill>
            <a:schemeClr val="tx1">
              <a:lumMod val="75000"/>
            </a:schemeClr>
          </a:solidFill>
          <a:ln w="3175" cap="flat" cmpd="sng" algn="ctr">
            <a:no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플랫폼 구성</a:t>
            </a:r>
          </a:p>
        </p:txBody>
      </p:sp>
      <p:sp>
        <p:nvSpPr>
          <p:cNvPr id="24" name="Rectangle 60"/>
          <p:cNvSpPr/>
          <p:nvPr/>
        </p:nvSpPr>
        <p:spPr bwMode="auto">
          <a:xfrm>
            <a:off x="2073334" y="2495211"/>
            <a:ext cx="3294000" cy="1235376"/>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chemeClr val="tx1">
                    <a:lumMod val="75000"/>
                  </a:schemeClr>
                </a:solidFill>
                <a:latin typeface="Segoe UI Semibold" panose="020B0702040204020203" pitchFamily="34" charset="0"/>
              </a:rPr>
              <a:t>컴퓨팅</a:t>
            </a:r>
            <a:endParaRPr lang="en-US" sz="1224" b="1" kern="0" dirty="0">
              <a:solidFill>
                <a:schemeClr val="tx1">
                  <a:lumMod val="75000"/>
                </a:schemeClr>
              </a:solidFill>
              <a:latin typeface="Segoe UI Semibold" panose="020B0702040204020203" pitchFamily="34" charset="0"/>
            </a:endParaRPr>
          </a:p>
          <a:p>
            <a:pPr>
              <a:defRPr/>
            </a:pPr>
            <a:r>
              <a:rPr lang="en-US" sz="1122" kern="0" dirty="0">
                <a:solidFill>
                  <a:schemeClr val="tx1">
                    <a:lumMod val="75000"/>
                  </a:schemeClr>
                </a:solidFill>
              </a:rPr>
              <a:t>Cloud Services(Web/Worker roles)</a:t>
            </a:r>
          </a:p>
          <a:p>
            <a:pPr>
              <a:defRPr/>
            </a:pPr>
            <a:r>
              <a:rPr lang="en-US" sz="1122" kern="0" dirty="0">
                <a:solidFill>
                  <a:schemeClr val="tx1">
                    <a:lumMod val="75000"/>
                  </a:schemeClr>
                </a:solidFill>
              </a:rPr>
              <a:t>Web Site, </a:t>
            </a:r>
            <a:r>
              <a:rPr lang="en-US" sz="1122" kern="0" dirty="0" err="1">
                <a:solidFill>
                  <a:schemeClr val="tx1">
                    <a:lumMod val="75000"/>
                  </a:schemeClr>
                </a:solidFill>
              </a:rPr>
              <a:t>RemoteApp</a:t>
            </a:r>
            <a:endParaRPr lang="en-US" sz="1122" kern="0" dirty="0">
              <a:solidFill>
                <a:schemeClr val="tx1">
                  <a:lumMod val="75000"/>
                </a:schemeClr>
              </a:solidFill>
            </a:endParaRPr>
          </a:p>
          <a:p>
            <a:pPr>
              <a:defRPr/>
            </a:pPr>
            <a:endParaRPr lang="en-US" sz="1122" kern="0" dirty="0" smtClean="0">
              <a:solidFill>
                <a:srgbClr val="505050"/>
              </a:solidFill>
            </a:endParaRPr>
          </a:p>
          <a:p>
            <a:pPr>
              <a:defRPr/>
            </a:pPr>
            <a:r>
              <a:rPr lang="ko-KR" altLang="en-US" sz="1200" b="1" kern="0" dirty="0" smtClean="0">
                <a:solidFill>
                  <a:srgbClr val="DC3C00"/>
                </a:solidFill>
                <a:latin typeface="Segoe UI Semibold" panose="020B0702040204020203" pitchFamily="34" charset="0"/>
              </a:rPr>
              <a:t>컴퓨팅</a:t>
            </a:r>
            <a:endParaRPr lang="en-US" sz="1122" kern="0" dirty="0" smtClean="0">
              <a:solidFill>
                <a:srgbClr val="505050"/>
              </a:solidFill>
            </a:endParaRPr>
          </a:p>
          <a:p>
            <a:pPr>
              <a:defRPr/>
            </a:pPr>
            <a:r>
              <a:rPr lang="en-US" sz="1122" kern="0" dirty="0" smtClean="0">
                <a:solidFill>
                  <a:srgbClr val="505050"/>
                </a:solidFill>
              </a:rPr>
              <a:t>Virtual Machine</a:t>
            </a:r>
            <a:endParaRPr lang="en-US" sz="1122" kern="0" dirty="0">
              <a:solidFill>
                <a:srgbClr val="505050"/>
              </a:solidFill>
            </a:endParaRPr>
          </a:p>
        </p:txBody>
      </p:sp>
      <p:sp>
        <p:nvSpPr>
          <p:cNvPr id="25" name="Rectangle 61"/>
          <p:cNvSpPr/>
          <p:nvPr/>
        </p:nvSpPr>
        <p:spPr bwMode="auto">
          <a:xfrm>
            <a:off x="5456237" y="3175235"/>
            <a:ext cx="3294000" cy="55535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rgbClr val="DC3C00"/>
                </a:solidFill>
                <a:latin typeface="Segoe UI Semibold" panose="020B0702040204020203" pitchFamily="34" charset="0"/>
              </a:rPr>
              <a:t>스토리지</a:t>
            </a:r>
            <a:endParaRPr lang="en-US" sz="1224" b="1" kern="0" dirty="0">
              <a:solidFill>
                <a:srgbClr val="505050"/>
              </a:solidFill>
              <a:latin typeface="Segoe UI Semibold" panose="020B0702040204020203" pitchFamily="34" charset="0"/>
            </a:endParaRPr>
          </a:p>
          <a:p>
            <a:pPr marL="0" lvl="1">
              <a:defRPr/>
            </a:pPr>
            <a:r>
              <a:rPr lang="en-US" sz="1122" kern="0" dirty="0">
                <a:solidFill>
                  <a:srgbClr val="505050"/>
                </a:solidFill>
              </a:rPr>
              <a:t>Blob Storage</a:t>
            </a:r>
            <a:r>
              <a:rPr lang="en-US" sz="1122" kern="0" dirty="0" smtClean="0">
                <a:solidFill>
                  <a:srgbClr val="505050"/>
                </a:solidFill>
              </a:rPr>
              <a:t>, </a:t>
            </a:r>
            <a:r>
              <a:rPr lang="en-US" sz="1122" kern="0" dirty="0">
                <a:solidFill>
                  <a:srgbClr val="505050"/>
                </a:solidFill>
              </a:rPr>
              <a:t>Azure Drive</a:t>
            </a:r>
          </a:p>
        </p:txBody>
      </p:sp>
      <p:sp>
        <p:nvSpPr>
          <p:cNvPr id="26" name="Rectangle 63"/>
          <p:cNvSpPr/>
          <p:nvPr/>
        </p:nvSpPr>
        <p:spPr bwMode="auto">
          <a:xfrm>
            <a:off x="2073334" y="3780779"/>
            <a:ext cx="10043297" cy="555352"/>
          </a:xfrm>
          <a:prstGeom prst="rect">
            <a:avLst/>
          </a:prstGeom>
          <a:noFill/>
          <a:ln w="3175" cap="flat" cmpd="sng" algn="ctr">
            <a:solidFill>
              <a:srgbClr val="FFFFFF">
                <a:lumMod val="75000"/>
              </a:srgbClr>
            </a:solidFill>
            <a:prstDash val="solid"/>
            <a:miter lim="800000"/>
          </a:ln>
          <a:effectLst/>
        </p:spPr>
        <p:txBody>
          <a:bodyPr/>
          <a:lstStyle/>
          <a:p>
            <a:pPr>
              <a:defRPr/>
            </a:pPr>
            <a:r>
              <a:rPr lang="ko-KR" altLang="en-US" sz="1224" b="1" kern="0" dirty="0">
                <a:solidFill>
                  <a:srgbClr val="FF8C00"/>
                </a:solidFill>
                <a:latin typeface="Segoe UI Semibold" panose="020B0702040204020203" pitchFamily="34" charset="0"/>
              </a:rPr>
              <a:t>네트워크</a:t>
            </a:r>
            <a:endParaRPr lang="en-US" sz="1224" b="1" kern="0" dirty="0">
              <a:solidFill>
                <a:srgbClr val="505050"/>
              </a:solidFill>
              <a:latin typeface="Segoe UI Semibold" panose="020B0702040204020203" pitchFamily="34" charset="0"/>
            </a:endParaRPr>
          </a:p>
          <a:p>
            <a:pPr>
              <a:defRPr/>
            </a:pPr>
            <a:r>
              <a:rPr lang="en-US" sz="1122" kern="0" dirty="0">
                <a:solidFill>
                  <a:srgbClr val="505050"/>
                </a:solidFill>
              </a:rPr>
              <a:t>Azure DNS, Virtual network, Traffic </a:t>
            </a:r>
            <a:r>
              <a:rPr lang="en-US" sz="1122" kern="0" dirty="0" smtClean="0">
                <a:solidFill>
                  <a:srgbClr val="505050"/>
                </a:solidFill>
              </a:rPr>
              <a:t>Manager, Express Route</a:t>
            </a:r>
            <a:endParaRPr lang="en-US" sz="1122" kern="0" dirty="0">
              <a:solidFill>
                <a:srgbClr val="505050"/>
              </a:solidFill>
            </a:endParaRPr>
          </a:p>
        </p:txBody>
      </p:sp>
      <p:sp>
        <p:nvSpPr>
          <p:cNvPr id="27" name="Rectangle 25"/>
          <p:cNvSpPr/>
          <p:nvPr/>
        </p:nvSpPr>
        <p:spPr bwMode="auto">
          <a:xfrm>
            <a:off x="319846" y="1854046"/>
            <a:ext cx="1687105" cy="592592"/>
          </a:xfrm>
          <a:prstGeom prst="rect">
            <a:avLst/>
          </a:prstGeom>
          <a:solidFill>
            <a:schemeClr val="tx1">
              <a:lumMod val="75000"/>
            </a:schemeClr>
          </a:solidFill>
          <a:ln w="3175" cap="flat" cmpd="sng" algn="ctr">
            <a:no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서비스 통합</a:t>
            </a:r>
            <a:endParaRPr lang="en-US" sz="1224" b="1" kern="0" dirty="0">
              <a:solidFill>
                <a:srgbClr val="FFFFFF"/>
              </a:solidFill>
              <a:latin typeface="Segoe UI Semibold" panose="020B0702040204020203" pitchFamily="34" charset="0"/>
            </a:endParaRPr>
          </a:p>
        </p:txBody>
      </p:sp>
      <p:grpSp>
        <p:nvGrpSpPr>
          <p:cNvPr id="28" name="Group 104"/>
          <p:cNvGrpSpPr>
            <a:grpSpLocks/>
          </p:cNvGrpSpPr>
          <p:nvPr/>
        </p:nvGrpSpPr>
        <p:grpSpPr bwMode="auto">
          <a:xfrm>
            <a:off x="4599134" y="4389561"/>
            <a:ext cx="7517496" cy="2020641"/>
            <a:chOff x="3483186" y="4320654"/>
            <a:chExt cx="6142903" cy="2268000"/>
          </a:xfrm>
        </p:grpSpPr>
        <p:pic>
          <p:nvPicPr>
            <p:cNvPr id="29" name="Picture 75"/>
            <p:cNvPicPr>
              <a:picLocks noChangeAspect="1"/>
            </p:cNvPicPr>
            <p:nvPr/>
          </p:nvPicPr>
          <p:blipFill>
            <a:blip r:embed="rId5">
              <a:extLst>
                <a:ext uri="{28A0092B-C50C-407E-A947-70E740481C1C}">
                  <a14:useLocalDpi xmlns:a14="http://schemas.microsoft.com/office/drawing/2010/main" val="0"/>
                </a:ext>
              </a:extLst>
            </a:blip>
            <a:srcRect l="1042" t="5708" r="4520" b="16116"/>
            <a:stretch>
              <a:fillRect/>
            </a:stretch>
          </p:blipFill>
          <p:spPr bwMode="auto">
            <a:xfrm>
              <a:off x="3483186" y="4320654"/>
              <a:ext cx="6142903"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06"/>
            <p:cNvGrpSpPr>
              <a:grpSpLocks/>
            </p:cNvGrpSpPr>
            <p:nvPr/>
          </p:nvGrpSpPr>
          <p:grpSpPr bwMode="auto">
            <a:xfrm>
              <a:off x="3872374" y="4584254"/>
              <a:ext cx="5582775" cy="1941090"/>
              <a:chOff x="3872374" y="4584254"/>
              <a:chExt cx="5582775" cy="1941090"/>
            </a:xfrm>
          </p:grpSpPr>
          <p:grpSp>
            <p:nvGrpSpPr>
              <p:cNvPr id="34" name="Group 110"/>
              <p:cNvGrpSpPr>
                <a:grpSpLocks/>
              </p:cNvGrpSpPr>
              <p:nvPr/>
            </p:nvGrpSpPr>
            <p:grpSpPr bwMode="auto">
              <a:xfrm>
                <a:off x="3872374" y="4584254"/>
                <a:ext cx="5582775" cy="1941090"/>
                <a:chOff x="4838037" y="4721438"/>
                <a:chExt cx="5643841" cy="1941090"/>
              </a:xfrm>
            </p:grpSpPr>
            <p:sp>
              <p:nvSpPr>
                <p:cNvPr id="36" name="Oval 76"/>
                <p:cNvSpPr/>
                <p:nvPr/>
              </p:nvSpPr>
              <p:spPr bwMode="auto">
                <a:xfrm>
                  <a:off x="5161501" y="5322877"/>
                  <a:ext cx="121715"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7" name="Oval 78"/>
                <p:cNvSpPr/>
                <p:nvPr/>
              </p:nvSpPr>
              <p:spPr bwMode="auto">
                <a:xfrm>
                  <a:off x="4837822" y="5141146"/>
                  <a:ext cx="121715" cy="119942"/>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8" name="Oval 79"/>
                <p:cNvSpPr/>
                <p:nvPr/>
              </p:nvSpPr>
              <p:spPr bwMode="auto">
                <a:xfrm>
                  <a:off x="6235529" y="6386002"/>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9" name="Oval 80"/>
                <p:cNvSpPr/>
                <p:nvPr/>
              </p:nvSpPr>
              <p:spPr bwMode="auto">
                <a:xfrm>
                  <a:off x="5419643" y="4917617"/>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0" name="Oval 83"/>
                <p:cNvSpPr/>
                <p:nvPr/>
              </p:nvSpPr>
              <p:spPr bwMode="auto">
                <a:xfrm>
                  <a:off x="5708547" y="5006666"/>
                  <a:ext cx="121714"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1" name="Oval 86"/>
                <p:cNvSpPr/>
                <p:nvPr/>
              </p:nvSpPr>
              <p:spPr bwMode="auto">
                <a:xfrm>
                  <a:off x="6988551" y="4721348"/>
                  <a:ext cx="121715"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2" name="Oval 88"/>
                <p:cNvSpPr/>
                <p:nvPr/>
              </p:nvSpPr>
              <p:spPr bwMode="auto">
                <a:xfrm>
                  <a:off x="7326943" y="4786771"/>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3" name="Oval 92"/>
                <p:cNvSpPr/>
                <p:nvPr/>
              </p:nvSpPr>
              <p:spPr bwMode="auto">
                <a:xfrm>
                  <a:off x="9856189" y="5170223"/>
                  <a:ext cx="120377" cy="119942"/>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4" name="Oval 93"/>
                <p:cNvSpPr/>
                <p:nvPr/>
              </p:nvSpPr>
              <p:spPr bwMode="auto">
                <a:xfrm>
                  <a:off x="10304258" y="6229713"/>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5" name="Oval 94"/>
                <p:cNvSpPr/>
                <p:nvPr/>
              </p:nvSpPr>
              <p:spPr bwMode="auto">
                <a:xfrm>
                  <a:off x="10360434" y="6540474"/>
                  <a:ext cx="121714"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6" name="Oval 95"/>
                <p:cNvSpPr/>
                <p:nvPr/>
              </p:nvSpPr>
              <p:spPr bwMode="auto">
                <a:xfrm>
                  <a:off x="9968541" y="4995762"/>
                  <a:ext cx="121715"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7" name="Oval 97"/>
                <p:cNvSpPr/>
                <p:nvPr/>
              </p:nvSpPr>
              <p:spPr bwMode="auto">
                <a:xfrm>
                  <a:off x="9551235" y="5304704"/>
                  <a:ext cx="120377" cy="121759"/>
                </a:xfrm>
                <a:prstGeom prst="ellipse">
                  <a:avLst/>
                </a:prstGeom>
                <a:solidFill>
                  <a:schemeClr val="bg1">
                    <a:lumMod val="85000"/>
                  </a:schemeClr>
                </a:solidFill>
                <a:ln>
                  <a:solidFill>
                    <a:schemeClr val="tx1">
                      <a:lumMod val="50000"/>
                      <a:lumOff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8" name="Oval 98"/>
                <p:cNvSpPr/>
                <p:nvPr/>
              </p:nvSpPr>
              <p:spPr bwMode="auto">
                <a:xfrm>
                  <a:off x="9390733" y="5744493"/>
                  <a:ext cx="121715"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grpSp>
          <p:sp>
            <p:nvSpPr>
              <p:cNvPr id="35" name="Oval 97"/>
              <p:cNvSpPr/>
              <p:nvPr/>
            </p:nvSpPr>
            <p:spPr bwMode="auto">
              <a:xfrm>
                <a:off x="8627189" y="5033039"/>
                <a:ext cx="120398" cy="119942"/>
              </a:xfrm>
              <a:prstGeom prst="ellipse">
                <a:avLst/>
              </a:prstGeom>
              <a:solidFill>
                <a:schemeClr val="bg1">
                  <a:lumMod val="85000"/>
                </a:schemeClr>
              </a:solidFill>
              <a:ln>
                <a:solidFill>
                  <a:schemeClr val="tx1">
                    <a:lumMod val="50000"/>
                    <a:lumOff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grpSp>
        <p:sp>
          <p:nvSpPr>
            <p:cNvPr id="31" name="Oval 80"/>
            <p:cNvSpPr/>
            <p:nvPr/>
          </p:nvSpPr>
          <p:spPr bwMode="auto">
            <a:xfrm>
              <a:off x="4380211" y="4916731"/>
              <a:ext cx="120398"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2" name="Oval 80"/>
            <p:cNvSpPr/>
            <p:nvPr/>
          </p:nvSpPr>
          <p:spPr bwMode="auto">
            <a:xfrm>
              <a:off x="4627621" y="4982154"/>
              <a:ext cx="120397"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3" name="Oval 98"/>
            <p:cNvSpPr/>
            <p:nvPr/>
          </p:nvSpPr>
          <p:spPr bwMode="auto">
            <a:xfrm>
              <a:off x="8648358" y="5252932"/>
              <a:ext cx="120398"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grpSp>
      <p:sp>
        <p:nvSpPr>
          <p:cNvPr id="49" name="Rectangle 44"/>
          <p:cNvSpPr/>
          <p:nvPr/>
        </p:nvSpPr>
        <p:spPr bwMode="auto">
          <a:xfrm>
            <a:off x="2073334" y="1211262"/>
            <a:ext cx="2465895" cy="592592"/>
          </a:xfrm>
          <a:prstGeom prst="rect">
            <a:avLst/>
          </a:prstGeom>
          <a:noFill/>
          <a:ln w="3175" cap="flat" cmpd="sng" algn="ctr">
            <a:solidFill>
              <a:srgbClr val="FFFFFF">
                <a:lumMod val="75000"/>
              </a:srgbClr>
            </a:solidFill>
            <a:prstDash val="solid"/>
            <a:miter lim="800000"/>
          </a:ln>
          <a:effectLst/>
        </p:spPr>
        <p:txBody>
          <a:bodyPr/>
          <a:lstStyle/>
          <a:p>
            <a:pPr>
              <a:defRPr/>
            </a:pPr>
            <a:r>
              <a:rPr lang="ko-KR" altLang="en-US" sz="1224" b="1" kern="0" dirty="0">
                <a:solidFill>
                  <a:schemeClr val="tx1">
                    <a:lumMod val="75000"/>
                  </a:schemeClr>
                </a:solidFill>
                <a:latin typeface="Segoe UI Semibold" panose="020B0702040204020203" pitchFamily="34" charset="0"/>
              </a:rPr>
              <a:t>라이브러리 </a:t>
            </a:r>
            <a:r>
              <a:rPr lang="en-US" sz="1224" b="1" kern="0" dirty="0">
                <a:solidFill>
                  <a:schemeClr val="tx1">
                    <a:lumMod val="75000"/>
                  </a:schemeClr>
                </a:solidFill>
                <a:latin typeface="Segoe UI Semibold" panose="020B0702040204020203" pitchFamily="34" charset="0"/>
              </a:rPr>
              <a:t>&amp; SDK</a:t>
            </a:r>
          </a:p>
          <a:p>
            <a:pPr>
              <a:defRPr/>
            </a:pPr>
            <a:r>
              <a:rPr lang="en-US" sz="1122" kern="0" dirty="0">
                <a:solidFill>
                  <a:schemeClr val="tx1">
                    <a:lumMod val="75000"/>
                  </a:schemeClr>
                </a:solidFill>
              </a:rPr>
              <a:t>Java, .NET, IOS, PHP…</a:t>
            </a:r>
          </a:p>
        </p:txBody>
      </p:sp>
      <p:sp>
        <p:nvSpPr>
          <p:cNvPr id="50" name="Rectangle 51"/>
          <p:cNvSpPr/>
          <p:nvPr/>
        </p:nvSpPr>
        <p:spPr bwMode="auto">
          <a:xfrm>
            <a:off x="4599135" y="1211262"/>
            <a:ext cx="2465895" cy="59259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chemeClr val="tx1">
                    <a:lumMod val="75000"/>
                  </a:schemeClr>
                </a:solidFill>
                <a:latin typeface="Segoe UI Semibold" panose="020B0702040204020203" pitchFamily="34" charset="0"/>
              </a:rPr>
              <a:t>관리도구</a:t>
            </a:r>
            <a:endParaRPr lang="en-US" sz="1224" kern="0" dirty="0">
              <a:solidFill>
                <a:schemeClr val="tx1">
                  <a:lumMod val="75000"/>
                </a:schemeClr>
              </a:solidFill>
              <a:latin typeface="Segoe UI Semibold" panose="020B0702040204020203" pitchFamily="34" charset="0"/>
            </a:endParaRPr>
          </a:p>
          <a:p>
            <a:pPr>
              <a:defRPr/>
            </a:pPr>
            <a:r>
              <a:rPr lang="en-US" sz="1122" kern="0" dirty="0">
                <a:solidFill>
                  <a:schemeClr val="tx1">
                    <a:lumMod val="75000"/>
                  </a:schemeClr>
                </a:solidFill>
              </a:rPr>
              <a:t>Systems Center</a:t>
            </a:r>
          </a:p>
        </p:txBody>
      </p:sp>
      <p:sp>
        <p:nvSpPr>
          <p:cNvPr id="51" name="Rectangle 52"/>
          <p:cNvSpPr/>
          <p:nvPr/>
        </p:nvSpPr>
        <p:spPr bwMode="auto">
          <a:xfrm>
            <a:off x="9650736" y="1211262"/>
            <a:ext cx="2465895" cy="59259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en-US" sz="1224" kern="0" dirty="0">
                <a:solidFill>
                  <a:schemeClr val="tx1">
                    <a:lumMod val="75000"/>
                  </a:schemeClr>
                </a:solidFill>
                <a:latin typeface="Segoe UI Semibold" panose="020B0702040204020203" pitchFamily="34" charset="0"/>
              </a:rPr>
              <a:t>Command Line Interface</a:t>
            </a:r>
          </a:p>
          <a:p>
            <a:pPr marL="0" lvl="1">
              <a:defRPr/>
            </a:pPr>
            <a:r>
              <a:rPr lang="en-US" sz="1224" kern="0" dirty="0">
                <a:solidFill>
                  <a:schemeClr val="tx1">
                    <a:lumMod val="75000"/>
                  </a:schemeClr>
                </a:solidFill>
              </a:rPr>
              <a:t>Windows, MAC, Linux</a:t>
            </a:r>
            <a:endParaRPr lang="en-US" sz="1224" kern="0" dirty="0">
              <a:solidFill>
                <a:schemeClr val="tx1">
                  <a:lumMod val="75000"/>
                </a:schemeClr>
              </a:solidFill>
              <a:latin typeface="Segoe UI Semibold" panose="020B0702040204020203" pitchFamily="34" charset="0"/>
            </a:endParaRPr>
          </a:p>
        </p:txBody>
      </p:sp>
      <p:sp>
        <p:nvSpPr>
          <p:cNvPr id="52" name="Rectangle 53"/>
          <p:cNvSpPr/>
          <p:nvPr/>
        </p:nvSpPr>
        <p:spPr bwMode="auto">
          <a:xfrm>
            <a:off x="7124935" y="1211262"/>
            <a:ext cx="2465895" cy="59259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chemeClr val="tx1">
                    <a:lumMod val="75000"/>
                  </a:schemeClr>
                </a:solidFill>
                <a:latin typeface="Segoe UI Semibold" panose="020B0702040204020203" pitchFamily="34" charset="0"/>
              </a:rPr>
              <a:t>개발도구</a:t>
            </a:r>
            <a:endParaRPr lang="en-US" altLang="ko-KR" sz="1224" b="1" kern="0" dirty="0">
              <a:solidFill>
                <a:schemeClr val="tx1">
                  <a:lumMod val="75000"/>
                </a:schemeClr>
              </a:solidFill>
              <a:latin typeface="Segoe UI Semibold" panose="020B0702040204020203" pitchFamily="34" charset="0"/>
            </a:endParaRPr>
          </a:p>
          <a:p>
            <a:pPr>
              <a:defRPr/>
            </a:pPr>
            <a:r>
              <a:rPr lang="en-US" altLang="ko-KR" sz="1122" kern="0" dirty="0">
                <a:solidFill>
                  <a:schemeClr val="tx1">
                    <a:lumMod val="75000"/>
                  </a:schemeClr>
                </a:solidFill>
              </a:rPr>
              <a:t>Toolkit for Eclipse &amp; Visual Studio</a:t>
            </a:r>
          </a:p>
        </p:txBody>
      </p:sp>
      <p:sp>
        <p:nvSpPr>
          <p:cNvPr id="53" name="Rectangle 54"/>
          <p:cNvSpPr/>
          <p:nvPr/>
        </p:nvSpPr>
        <p:spPr bwMode="auto">
          <a:xfrm>
            <a:off x="2073334" y="1854046"/>
            <a:ext cx="10043297" cy="592592"/>
          </a:xfrm>
          <a:prstGeom prst="rect">
            <a:avLst/>
          </a:prstGeom>
          <a:noFill/>
          <a:ln w="3175" cap="flat" cmpd="sng" algn="ctr">
            <a:solidFill>
              <a:srgbClr val="FFFFFF">
                <a:lumMod val="75000"/>
              </a:srgbClr>
            </a:solidFill>
            <a:prstDash val="solid"/>
            <a:miter lim="800000"/>
          </a:ln>
          <a:effectLst/>
        </p:spPr>
        <p:txBody>
          <a:bodyPr/>
          <a:lstStyle/>
          <a:p>
            <a:pPr>
              <a:defRPr/>
            </a:pPr>
            <a:r>
              <a:rPr lang="en-US" altLang="ko-KR" sz="1224" kern="0" dirty="0">
                <a:solidFill>
                  <a:schemeClr val="tx1">
                    <a:lumMod val="75000"/>
                  </a:schemeClr>
                </a:solidFill>
                <a:latin typeface="Segoe UI Semibold" panose="020B0702040204020203" pitchFamily="34" charset="0"/>
              </a:rPr>
              <a:t>Deployment &amp; Administration </a:t>
            </a:r>
          </a:p>
          <a:p>
            <a:pPr>
              <a:defRPr/>
            </a:pPr>
            <a:r>
              <a:rPr lang="en-US" sz="1122" kern="0" dirty="0">
                <a:solidFill>
                  <a:schemeClr val="tx1">
                    <a:lumMod val="75000"/>
                  </a:schemeClr>
                </a:solidFill>
              </a:rPr>
              <a:t>Active Directory, Diagnostics &amp; Service Management, APIs, SCOM pack </a:t>
            </a:r>
          </a:p>
        </p:txBody>
      </p:sp>
      <p:sp>
        <p:nvSpPr>
          <p:cNvPr id="57" name="Rectangle 58"/>
          <p:cNvSpPr/>
          <p:nvPr/>
        </p:nvSpPr>
        <p:spPr bwMode="auto">
          <a:xfrm>
            <a:off x="5464389" y="2495211"/>
            <a:ext cx="3280480" cy="631450"/>
          </a:xfrm>
          <a:prstGeom prst="rect">
            <a:avLst/>
          </a:prstGeom>
          <a:noFill/>
          <a:ln w="3175" cap="flat" cmpd="sng" algn="ctr">
            <a:solidFill>
              <a:srgbClr val="FFFFFF">
                <a:lumMod val="75000"/>
              </a:srgbClr>
            </a:solidFill>
            <a:prstDash val="solid"/>
            <a:miter lim="800000"/>
          </a:ln>
          <a:effectLst/>
        </p:spPr>
        <p:txBody>
          <a:bodyPr rIns="36717"/>
          <a:lstStyle/>
          <a:p>
            <a:pPr>
              <a:defRPr/>
            </a:pPr>
            <a:r>
              <a:rPr lang="en-US" altLang="ko-KR" sz="1224" b="1" kern="0" dirty="0" smtClean="0">
                <a:solidFill>
                  <a:schemeClr val="tx1">
                    <a:lumMod val="75000"/>
                  </a:schemeClr>
                </a:solidFill>
                <a:latin typeface="Segoe UI Semibold" panose="020B0702040204020203" pitchFamily="34" charset="0"/>
              </a:rPr>
              <a:t>App </a:t>
            </a:r>
            <a:r>
              <a:rPr lang="ko-KR" altLang="en-US" sz="1224" b="1" kern="0" smtClean="0">
                <a:solidFill>
                  <a:schemeClr val="tx1">
                    <a:lumMod val="75000"/>
                  </a:schemeClr>
                </a:solidFill>
                <a:latin typeface="Segoe UI Semibold" panose="020B0702040204020203" pitchFamily="34" charset="0"/>
              </a:rPr>
              <a:t>서비스</a:t>
            </a:r>
            <a:endParaRPr lang="en-US" sz="1224" b="1" kern="0" dirty="0">
              <a:solidFill>
                <a:schemeClr val="tx1">
                  <a:lumMod val="75000"/>
                </a:schemeClr>
              </a:solidFill>
              <a:latin typeface="Segoe UI Semibold" panose="020B0702040204020203" pitchFamily="34" charset="0"/>
            </a:endParaRPr>
          </a:p>
          <a:p>
            <a:pPr>
              <a:defRPr/>
            </a:pPr>
            <a:r>
              <a:rPr lang="en-US" sz="1122" kern="0" dirty="0" smtClean="0">
                <a:solidFill>
                  <a:schemeClr val="tx1">
                    <a:lumMod val="75000"/>
                  </a:schemeClr>
                </a:solidFill>
              </a:rPr>
              <a:t>Media, Notification Hub, Event Hub, Scheduler, Automation, BizTalk, Visual Studio Online, …</a:t>
            </a:r>
            <a:endParaRPr lang="en-US" sz="1224" kern="0" dirty="0">
              <a:solidFill>
                <a:schemeClr val="tx1">
                  <a:lumMod val="75000"/>
                </a:schemeClr>
              </a:solidFill>
            </a:endParaRPr>
          </a:p>
        </p:txBody>
      </p:sp>
      <p:sp>
        <p:nvSpPr>
          <p:cNvPr id="58" name="Rectangle 59"/>
          <p:cNvSpPr/>
          <p:nvPr/>
        </p:nvSpPr>
        <p:spPr bwMode="auto">
          <a:xfrm>
            <a:off x="8824772" y="2495211"/>
            <a:ext cx="3294000" cy="1235376"/>
          </a:xfrm>
          <a:prstGeom prst="rect">
            <a:avLst/>
          </a:prstGeom>
          <a:noFill/>
          <a:ln w="3175" cap="flat" cmpd="sng" algn="ctr">
            <a:solidFill>
              <a:srgbClr val="FFFFFF">
                <a:lumMod val="75000"/>
              </a:srgbClr>
            </a:solidFill>
            <a:prstDash val="solid"/>
            <a:miter lim="800000"/>
          </a:ln>
          <a:effectLst/>
        </p:spPr>
        <p:txBody>
          <a:bodyPr rIns="36717"/>
          <a:lstStyle/>
          <a:p>
            <a:pPr>
              <a:defRPr/>
            </a:pPr>
            <a:r>
              <a:rPr lang="ko-KR" altLang="en-US" sz="1224" b="1" kern="0" dirty="0" smtClean="0">
                <a:solidFill>
                  <a:schemeClr val="tx1">
                    <a:lumMod val="75000"/>
                  </a:schemeClr>
                </a:solidFill>
                <a:latin typeface="Segoe UI Semibold" panose="020B0702040204020203" pitchFamily="34" charset="0"/>
              </a:rPr>
              <a:t>데이터</a:t>
            </a:r>
            <a:r>
              <a:rPr lang="en-US" sz="1122" kern="0" dirty="0" smtClean="0">
                <a:solidFill>
                  <a:schemeClr val="tx1">
                    <a:lumMod val="75000"/>
                  </a:schemeClr>
                </a:solidFill>
              </a:rPr>
              <a:t/>
            </a:r>
            <a:br>
              <a:rPr lang="en-US" sz="1122" kern="0" dirty="0" smtClean="0">
                <a:solidFill>
                  <a:schemeClr val="tx1">
                    <a:lumMod val="75000"/>
                  </a:schemeClr>
                </a:solidFill>
              </a:rPr>
            </a:br>
            <a:r>
              <a:rPr lang="en-US" altLang="ko-KR" sz="1122" kern="0" dirty="0">
                <a:solidFill>
                  <a:schemeClr val="tx1">
                    <a:lumMod val="75000"/>
                  </a:schemeClr>
                </a:solidFill>
              </a:rPr>
              <a:t>SQL Database, </a:t>
            </a:r>
            <a:r>
              <a:rPr lang="en-US" altLang="ko-KR" sz="1122" kern="0" dirty="0" err="1">
                <a:solidFill>
                  <a:schemeClr val="tx1">
                    <a:lumMod val="75000"/>
                  </a:schemeClr>
                </a:solidFill>
              </a:rPr>
              <a:t>DocumentDB</a:t>
            </a:r>
            <a:r>
              <a:rPr lang="en-US" altLang="ko-KR" sz="1122" kern="0" dirty="0">
                <a:solidFill>
                  <a:schemeClr val="tx1">
                    <a:lumMod val="75000"/>
                  </a:schemeClr>
                </a:solidFill>
              </a:rPr>
              <a:t>, Cache, </a:t>
            </a:r>
          </a:p>
          <a:p>
            <a:pPr>
              <a:defRPr/>
            </a:pPr>
            <a:r>
              <a:rPr lang="en-US" altLang="ko-KR" sz="1122" kern="0" dirty="0">
                <a:solidFill>
                  <a:schemeClr val="tx1">
                    <a:lumMod val="75000"/>
                  </a:schemeClr>
                </a:solidFill>
              </a:rPr>
              <a:t>Backup, </a:t>
            </a:r>
            <a:r>
              <a:rPr lang="en-US" altLang="ko-KR" sz="1122" kern="0" dirty="0" err="1">
                <a:solidFill>
                  <a:schemeClr val="tx1">
                    <a:lumMod val="75000"/>
                  </a:schemeClr>
                </a:solidFill>
              </a:rPr>
              <a:t>StoreSimple</a:t>
            </a:r>
            <a:r>
              <a:rPr lang="en-US" altLang="ko-KR" sz="1122" kern="0" dirty="0">
                <a:solidFill>
                  <a:schemeClr val="tx1">
                    <a:lumMod val="75000"/>
                  </a:schemeClr>
                </a:solidFill>
              </a:rPr>
              <a:t>, Site Recovery</a:t>
            </a:r>
          </a:p>
          <a:p>
            <a:pPr>
              <a:defRPr/>
            </a:pPr>
            <a:r>
              <a:rPr lang="en-US" altLang="ko-KR" sz="1122" kern="0" dirty="0" err="1">
                <a:solidFill>
                  <a:schemeClr val="tx1">
                    <a:lumMod val="75000"/>
                  </a:schemeClr>
                </a:solidFill>
              </a:rPr>
              <a:t>HDInsight</a:t>
            </a:r>
            <a:r>
              <a:rPr lang="en-US" altLang="ko-KR" sz="1122" kern="0" dirty="0">
                <a:solidFill>
                  <a:schemeClr val="tx1">
                    <a:lumMod val="75000"/>
                  </a:schemeClr>
                </a:solidFill>
              </a:rPr>
              <a:t>, Machine Learning, Azure Search, CDN</a:t>
            </a:r>
          </a:p>
          <a:p>
            <a:pPr>
              <a:defRPr/>
            </a:pPr>
            <a:endParaRPr lang="en-US" sz="1122" kern="0" dirty="0">
              <a:solidFill>
                <a:srgbClr val="505050"/>
              </a:solidFill>
            </a:endParaRPr>
          </a:p>
          <a:p>
            <a:pPr>
              <a:defRPr/>
            </a:pPr>
            <a:r>
              <a:rPr lang="en-US" sz="1122" kern="0" dirty="0" smtClean="0">
                <a:solidFill>
                  <a:srgbClr val="505050"/>
                </a:solidFill>
              </a:rPr>
              <a:t>Table</a:t>
            </a:r>
            <a:endParaRPr lang="en-US" sz="1122" kern="0" dirty="0">
              <a:solidFill>
                <a:srgbClr val="505050"/>
              </a:solidFill>
            </a:endParaRPr>
          </a:p>
        </p:txBody>
      </p:sp>
    </p:spTree>
    <p:extLst>
      <p:ext uri="{BB962C8B-B14F-4D97-AF65-F5344CB8AC3E}">
        <p14:creationId xmlns:p14="http://schemas.microsoft.com/office/powerpoint/2010/main" val="18411546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altLang="ko-KR" dirty="0" smtClean="0"/>
              <a:t>Virtual Machines</a:t>
            </a:r>
            <a:endParaRPr lang="ko-KR" altLang="en-US" dirty="0"/>
          </a:p>
        </p:txBody>
      </p:sp>
      <p:sp>
        <p:nvSpPr>
          <p:cNvPr id="6" name="Rectangle 17"/>
          <p:cNvSpPr/>
          <p:nvPr/>
        </p:nvSpPr>
        <p:spPr bwMode="auto">
          <a:xfrm>
            <a:off x="8260164" y="1582116"/>
            <a:ext cx="3654214" cy="707098"/>
          </a:xfrm>
          <a:prstGeom prst="rect">
            <a:avLst/>
          </a:prstGeom>
          <a:solidFill>
            <a:srgbClr val="FF8A00"/>
          </a:solidFill>
          <a:ln w="9525" cap="flat" cmpd="sng" algn="ctr">
            <a:noFill/>
            <a:prstDash val="solid"/>
            <a:headEnd type="none" w="med" len="med"/>
            <a:tailEnd type="none" w="med" len="med"/>
          </a:ln>
          <a:effectLst/>
        </p:spPr>
        <p:txBody>
          <a:bodyPr lIns="186521" anchor="ctr"/>
          <a:lstStyle/>
          <a:p>
            <a:pPr defTabSz="932559">
              <a:lnSpc>
                <a:spcPct val="90000"/>
              </a:lnSpc>
              <a:buSzPct val="90000"/>
              <a:defRPr/>
            </a:pPr>
            <a:r>
              <a:rPr lang="ko-KR" altLang="en-US" sz="2958"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안전한 데이터 보호</a:t>
            </a:r>
            <a:endParaRPr lang="en-US" sz="2958"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7" name="Rectangle 18"/>
          <p:cNvSpPr/>
          <p:nvPr/>
        </p:nvSpPr>
        <p:spPr bwMode="auto">
          <a:xfrm>
            <a:off x="8266403" y="2289411"/>
            <a:ext cx="3647839" cy="4248526"/>
          </a:xfrm>
          <a:prstGeom prst="rect">
            <a:avLst/>
          </a:prstGeom>
          <a:solidFill>
            <a:srgbClr val="FF8A00">
              <a:lumMod val="20000"/>
              <a:lumOff val="80000"/>
            </a:srgbClr>
          </a:solidFill>
          <a:ln w="9525" cap="flat" cmpd="sng" algn="ctr">
            <a:noFill/>
            <a:prstDash val="solid"/>
            <a:headEnd type="none" w="med" len="med"/>
            <a:tailEnd type="none" w="med" len="med"/>
          </a:ln>
          <a:effectLst/>
        </p:spPr>
        <p:txBody>
          <a:bodyPr lIns="93256" tIns="46628" rIns="93256" bIns="46628" anchor="ctr"/>
          <a:lstStyle/>
          <a:p>
            <a:pPr algn="ctr" defTabSz="1242835">
              <a:defRPr/>
            </a:pPr>
            <a:endParaRPr lang="en-US" sz="2958" kern="0" dirty="0">
              <a:gradFill>
                <a:gsLst>
                  <a:gs pos="0">
                    <a:srgbClr val="FFFFFF"/>
                  </a:gs>
                  <a:gs pos="100000">
                    <a:srgbClr val="FFFFFF"/>
                  </a:gs>
                </a:gsLst>
                <a:lin ang="5400000" scaled="0"/>
              </a:gradFill>
              <a:latin typeface="Segoe UI"/>
            </a:endParaRPr>
          </a:p>
        </p:txBody>
      </p:sp>
      <p:sp>
        <p:nvSpPr>
          <p:cNvPr id="8" name="Freeform 128"/>
          <p:cNvSpPr>
            <a:spLocks noChangeAspect="1"/>
          </p:cNvSpPr>
          <p:nvPr/>
        </p:nvSpPr>
        <p:spPr bwMode="black">
          <a:xfrm>
            <a:off x="8433171" y="3136203"/>
            <a:ext cx="3314304" cy="183120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a:lstStyle/>
          <a:p>
            <a:pPr defTabSz="932559">
              <a:defRPr/>
            </a:pPr>
            <a:endParaRPr lang="en-US" sz="1836" kern="0" dirty="0">
              <a:solidFill>
                <a:srgbClr val="292929"/>
              </a:solidFill>
            </a:endParaRPr>
          </a:p>
        </p:txBody>
      </p:sp>
      <p:sp>
        <p:nvSpPr>
          <p:cNvPr id="9" name="Can 21"/>
          <p:cNvSpPr/>
          <p:nvPr>
            <p:custDataLst>
              <p:tags r:id="rId1"/>
            </p:custDataLst>
          </p:nvPr>
        </p:nvSpPr>
        <p:spPr>
          <a:xfrm>
            <a:off x="9775495" y="5014168"/>
            <a:ext cx="629094" cy="661966"/>
          </a:xfrm>
          <a:prstGeom prst="can">
            <a:avLst/>
          </a:prstGeom>
          <a:solidFill>
            <a:srgbClr val="FF8A00"/>
          </a:solidFill>
          <a:ln w="12700" cap="flat" cmpd="sng" algn="ctr">
            <a:solidFill>
              <a:srgbClr val="FFFFFF"/>
            </a:solidFill>
            <a:prstDash val="solid"/>
          </a:ln>
          <a:effectLst/>
        </p:spPr>
        <p:txBody>
          <a:bodyPr lIns="69954" tIns="34978" rIns="69954" bIns="34978" anchor="ctr"/>
          <a:lstStyle/>
          <a:p>
            <a:pPr algn="ctr" defTabSz="932559">
              <a:lnSpc>
                <a:spcPct val="90000"/>
              </a:lnSpc>
              <a:buSzPct val="90000"/>
              <a:defRPr/>
            </a:pPr>
            <a:r>
              <a:rPr lang="en-US" sz="1428" kern="0" dirty="0">
                <a:gradFill>
                  <a:gsLst>
                    <a:gs pos="85000">
                      <a:srgbClr val="FFFFFF"/>
                    </a:gs>
                    <a:gs pos="0">
                      <a:srgbClr val="FFFFFF"/>
                    </a:gs>
                  </a:gsLst>
                  <a:lin ang="5400000" scaled="0"/>
                </a:gradFill>
                <a:latin typeface="Segoe UI"/>
                <a:ea typeface="Segoe UI" pitchFamily="34" charset="0"/>
                <a:cs typeface="Segoe UI" pitchFamily="34" charset="0"/>
              </a:rPr>
              <a:t>VHD</a:t>
            </a:r>
          </a:p>
        </p:txBody>
      </p:sp>
      <p:sp>
        <p:nvSpPr>
          <p:cNvPr id="11" name="Rectangle 24"/>
          <p:cNvSpPr/>
          <p:nvPr/>
        </p:nvSpPr>
        <p:spPr bwMode="auto">
          <a:xfrm>
            <a:off x="4395433" y="1582116"/>
            <a:ext cx="3654214" cy="707098"/>
          </a:xfrm>
          <a:prstGeom prst="rect">
            <a:avLst/>
          </a:prstGeom>
          <a:solidFill>
            <a:srgbClr val="00AEEF"/>
          </a:solidFill>
          <a:ln w="9525" cap="flat" cmpd="sng" algn="ctr">
            <a:noFill/>
            <a:prstDash val="solid"/>
            <a:headEnd type="none" w="med" len="med"/>
            <a:tailEnd type="none" w="med" len="med"/>
          </a:ln>
          <a:effectLst/>
        </p:spPr>
        <p:txBody>
          <a:bodyPr lIns="186521" anchor="ctr"/>
          <a:lstStyle/>
          <a:p>
            <a:pPr defTabSz="932559">
              <a:lnSpc>
                <a:spcPct val="90000"/>
              </a:lnSpc>
              <a:buSzPct val="90000"/>
              <a:defRPr/>
            </a:pPr>
            <a:r>
              <a:rPr lang="en-US" altLang="ko-KR" sz="2958"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IMAGE </a:t>
            </a:r>
            <a:r>
              <a:rPr lang="ko-KR" altLang="en-US" sz="2958" kern="0">
                <a:gradFill>
                  <a:gsLst>
                    <a:gs pos="85000">
                      <a:srgbClr val="FFFFFF"/>
                    </a:gs>
                    <a:gs pos="0">
                      <a:srgbClr val="FFFFFF"/>
                    </a:gs>
                  </a:gsLst>
                  <a:lin ang="5400000" scaled="0"/>
                </a:gradFill>
                <a:latin typeface="Segoe UI Light" pitchFamily="34" charset="0"/>
                <a:ea typeface="Segoe UI" pitchFamily="34" charset="0"/>
                <a:cs typeface="Segoe UI" pitchFamily="34" charset="0"/>
              </a:rPr>
              <a:t>제공</a:t>
            </a:r>
            <a:endParaRPr lang="en-US" sz="2958"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2" name="Rectangle 47"/>
          <p:cNvSpPr/>
          <p:nvPr/>
        </p:nvSpPr>
        <p:spPr bwMode="auto">
          <a:xfrm>
            <a:off x="518861" y="1582116"/>
            <a:ext cx="3654214" cy="707098"/>
          </a:xfrm>
          <a:prstGeom prst="rect">
            <a:avLst/>
          </a:prstGeom>
          <a:solidFill>
            <a:srgbClr val="8CC600"/>
          </a:solidFill>
          <a:ln w="9525" cap="flat" cmpd="sng" algn="ctr">
            <a:noFill/>
            <a:prstDash val="solid"/>
            <a:headEnd type="none" w="med" len="med"/>
            <a:tailEnd type="none" w="med" len="med"/>
          </a:ln>
          <a:effectLst/>
        </p:spPr>
        <p:txBody>
          <a:bodyPr lIns="186521" anchor="ctr"/>
          <a:lstStyle/>
          <a:p>
            <a:pPr defTabSz="932559">
              <a:lnSpc>
                <a:spcPct val="90000"/>
              </a:lnSpc>
              <a:buSzPct val="90000"/>
              <a:defRPr/>
            </a:pPr>
            <a:r>
              <a:rPr lang="ko-KR" altLang="en-US" sz="2958"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쉽게 시작</a:t>
            </a:r>
            <a:endParaRPr lang="en-US" sz="2958"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3" name="Rectangle 48"/>
          <p:cNvSpPr/>
          <p:nvPr/>
        </p:nvSpPr>
        <p:spPr bwMode="auto">
          <a:xfrm>
            <a:off x="523853" y="2289411"/>
            <a:ext cx="3649458" cy="4248526"/>
          </a:xfrm>
          <a:prstGeom prst="rect">
            <a:avLst/>
          </a:prstGeom>
          <a:solidFill>
            <a:srgbClr val="8CC600">
              <a:lumMod val="20000"/>
              <a:lumOff val="80000"/>
            </a:srgbClr>
          </a:solidFill>
          <a:ln w="9525" cap="flat" cmpd="sng" algn="ctr">
            <a:noFill/>
            <a:prstDash val="solid"/>
            <a:headEnd type="none" w="med" len="med"/>
            <a:tailEnd type="none" w="med" len="med"/>
          </a:ln>
          <a:effectLst/>
        </p:spPr>
        <p:txBody>
          <a:bodyPr lIns="93256" tIns="46628" rIns="93256" bIns="46628" anchor="ctr"/>
          <a:lstStyle/>
          <a:p>
            <a:pPr algn="ctr" defTabSz="1242835">
              <a:defRPr/>
            </a:pPr>
            <a:endParaRPr lang="en-US" sz="2958" kern="0" dirty="0">
              <a:gradFill>
                <a:gsLst>
                  <a:gs pos="0">
                    <a:srgbClr val="FFFFFF"/>
                  </a:gs>
                  <a:gs pos="100000">
                    <a:srgbClr val="FFFFFF"/>
                  </a:gs>
                </a:gsLst>
                <a:lin ang="5400000" scaled="0"/>
              </a:gradFill>
              <a:latin typeface="Segoe UI"/>
            </a:endParaRPr>
          </a:p>
        </p:txBody>
      </p:sp>
      <p:pic>
        <p:nvPicPr>
          <p:cNvPr id="14" name="Picture 3"/>
          <p:cNvPicPr>
            <a:picLocks noChangeAspect="1" noChangeArrowheads="1"/>
          </p:cNvPicPr>
          <p:nvPr/>
        </p:nvPicPr>
        <p:blipFill rotWithShape="1">
          <a:blip r:embed="rId6">
            <a:duotone>
              <a:srgbClr val="8CC600">
                <a:shade val="45000"/>
                <a:satMod val="135000"/>
              </a:srgbClr>
              <a:prstClr val="white"/>
            </a:duotone>
            <a:extLst>
              <a:ext uri="{28A0092B-C50C-407E-A947-70E740481C1C}">
                <a14:useLocalDpi xmlns:a14="http://schemas.microsoft.com/office/drawing/2010/main" val="0"/>
              </a:ext>
            </a:extLst>
          </a:blip>
          <a:srcRect/>
          <a:stretch/>
        </p:blipFill>
        <p:spPr bwMode="auto">
          <a:xfrm>
            <a:off x="1932060" y="2416916"/>
            <a:ext cx="833355" cy="701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eform 10"/>
          <p:cNvSpPr>
            <a:spLocks noEditPoints="1"/>
          </p:cNvSpPr>
          <p:nvPr/>
        </p:nvSpPr>
        <p:spPr bwMode="black">
          <a:xfrm>
            <a:off x="2094382" y="2556564"/>
            <a:ext cx="510017" cy="304391"/>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8CC600"/>
          </a:solidFill>
          <a:ln>
            <a:noFill/>
          </a:ln>
          <a:extLst/>
        </p:spPr>
        <p:txBody>
          <a:bodyPr/>
          <a:lstStyle/>
          <a:p>
            <a:pPr defTabSz="932559">
              <a:defRPr/>
            </a:pPr>
            <a:endParaRPr lang="en-US" sz="1836" kern="0" dirty="0">
              <a:solidFill>
                <a:srgbClr val="292929"/>
              </a:solidFill>
            </a:endParaRPr>
          </a:p>
        </p:txBody>
      </p:sp>
      <p:sp>
        <p:nvSpPr>
          <p:cNvPr id="29710" name="TextBox 15"/>
          <p:cNvSpPr txBox="1">
            <a:spLocks noChangeArrowheads="1"/>
          </p:cNvSpPr>
          <p:nvPr/>
        </p:nvSpPr>
        <p:spPr bwMode="auto">
          <a:xfrm>
            <a:off x="638808" y="3131345"/>
            <a:ext cx="3419546"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defTabSz="912813">
              <a:defRPr>
                <a:solidFill>
                  <a:schemeClr val="tx1"/>
                </a:solidFill>
                <a:latin typeface="Segoe UI" panose="020B0502040204020203" pitchFamily="34" charset="0"/>
                <a:ea typeface="맑은 고딕" panose="020B0503020000020004" pitchFamily="50" charset="-127"/>
              </a:defRPr>
            </a:lvl1pPr>
            <a:lvl2pPr marL="742950" indent="-285750" defTabSz="912813">
              <a:defRPr>
                <a:solidFill>
                  <a:schemeClr val="tx1"/>
                </a:solidFill>
                <a:latin typeface="Segoe UI" panose="020B0502040204020203" pitchFamily="34" charset="0"/>
                <a:ea typeface="맑은 고딕" panose="020B0503020000020004" pitchFamily="50" charset="-127"/>
              </a:defRPr>
            </a:lvl2pPr>
            <a:lvl3pPr marL="1143000" indent="-228600" defTabSz="912813">
              <a:defRPr>
                <a:solidFill>
                  <a:schemeClr val="tx1"/>
                </a:solidFill>
                <a:latin typeface="Segoe UI" panose="020B0502040204020203" pitchFamily="34" charset="0"/>
                <a:ea typeface="맑은 고딕" panose="020B0503020000020004" pitchFamily="50" charset="-127"/>
              </a:defRPr>
            </a:lvl3pPr>
            <a:lvl4pPr marL="1600200" indent="-228600" defTabSz="912813">
              <a:defRPr>
                <a:solidFill>
                  <a:schemeClr val="tx1"/>
                </a:solidFill>
                <a:latin typeface="Segoe UI" panose="020B0502040204020203" pitchFamily="34" charset="0"/>
                <a:ea typeface="맑은 고딕" panose="020B0503020000020004" pitchFamily="50" charset="-127"/>
              </a:defRPr>
            </a:lvl4pPr>
            <a:lvl5pPr marL="2057400" indent="-228600" defTabSz="912813">
              <a:defRPr>
                <a:solidFill>
                  <a:schemeClr val="tx1"/>
                </a:solidFill>
                <a:latin typeface="Segoe UI" panose="020B0502040204020203" pitchFamily="34" charset="0"/>
                <a:ea typeface="맑은 고딕" panose="020B0503020000020004" pitchFamily="50" charset="-127"/>
              </a:defRPr>
            </a:lvl5pPr>
            <a:lvl6pPr marL="25146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algn="ctr" eaLnBrk="1" hangingPunct="1">
              <a:lnSpc>
                <a:spcPct val="90000"/>
              </a:lnSpc>
              <a:buSzPct val="90000"/>
            </a:pPr>
            <a:r>
              <a:rPr lang="en-US" altLang="ko-KR" sz="2142">
                <a:solidFill>
                  <a:srgbClr val="5F5F5F"/>
                </a:solidFill>
                <a:cs typeface="Segoe UI" panose="020B0502040204020203" pitchFamily="34" charset="0"/>
              </a:rPr>
              <a:t>Management Portal</a:t>
            </a:r>
          </a:p>
        </p:txBody>
      </p:sp>
      <p:sp>
        <p:nvSpPr>
          <p:cNvPr id="17" name="Rectangle 54"/>
          <p:cNvSpPr/>
          <p:nvPr/>
        </p:nvSpPr>
        <p:spPr bwMode="auto">
          <a:xfrm>
            <a:off x="2045809" y="3950611"/>
            <a:ext cx="607163" cy="607164"/>
          </a:xfrm>
          <a:prstGeom prst="rect">
            <a:avLst/>
          </a:prstGeom>
          <a:solidFill>
            <a:srgbClr val="8CC600"/>
          </a:solidFill>
          <a:ln w="9525" cap="flat" cmpd="sng" algn="ctr">
            <a:noFill/>
            <a:prstDash val="solid"/>
            <a:headEnd type="none" w="med" len="med"/>
            <a:tailEnd type="none" w="med" len="med"/>
          </a:ln>
          <a:effectLst/>
        </p:spPr>
        <p:txBody>
          <a:bodyPr lIns="0" tIns="0" rIns="0" bIns="0" anchor="ctr"/>
          <a:lstStyle/>
          <a:p>
            <a:pPr algn="ctr" defTabSz="1242835">
              <a:defRPr/>
            </a:pPr>
            <a:r>
              <a:rPr lang="en-US" sz="3774" kern="0" dirty="0">
                <a:solidFill>
                  <a:srgbClr val="8CC600">
                    <a:lumMod val="20000"/>
                    <a:lumOff val="80000"/>
                  </a:srgbClr>
                </a:solidFill>
                <a:latin typeface="Segoe UI"/>
              </a:rPr>
              <a:t>&gt;_</a:t>
            </a:r>
          </a:p>
        </p:txBody>
      </p:sp>
      <p:sp>
        <p:nvSpPr>
          <p:cNvPr id="29712" name="TextBox 17"/>
          <p:cNvSpPr txBox="1">
            <a:spLocks noChangeArrowheads="1"/>
          </p:cNvSpPr>
          <p:nvPr/>
        </p:nvSpPr>
        <p:spPr bwMode="auto">
          <a:xfrm>
            <a:off x="663095" y="4669493"/>
            <a:ext cx="3417926"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defTabSz="912813">
              <a:defRPr>
                <a:solidFill>
                  <a:schemeClr val="tx1"/>
                </a:solidFill>
                <a:latin typeface="Segoe UI" panose="020B0502040204020203" pitchFamily="34" charset="0"/>
                <a:ea typeface="맑은 고딕" panose="020B0503020000020004" pitchFamily="50" charset="-127"/>
              </a:defRPr>
            </a:lvl1pPr>
            <a:lvl2pPr marL="742950" indent="-285750" defTabSz="912813">
              <a:defRPr>
                <a:solidFill>
                  <a:schemeClr val="tx1"/>
                </a:solidFill>
                <a:latin typeface="Segoe UI" panose="020B0502040204020203" pitchFamily="34" charset="0"/>
                <a:ea typeface="맑은 고딕" panose="020B0503020000020004" pitchFamily="50" charset="-127"/>
              </a:defRPr>
            </a:lvl2pPr>
            <a:lvl3pPr marL="1143000" indent="-228600" defTabSz="912813">
              <a:defRPr>
                <a:solidFill>
                  <a:schemeClr val="tx1"/>
                </a:solidFill>
                <a:latin typeface="Segoe UI" panose="020B0502040204020203" pitchFamily="34" charset="0"/>
                <a:ea typeface="맑은 고딕" panose="020B0503020000020004" pitchFamily="50" charset="-127"/>
              </a:defRPr>
            </a:lvl3pPr>
            <a:lvl4pPr marL="1600200" indent="-228600" defTabSz="912813">
              <a:defRPr>
                <a:solidFill>
                  <a:schemeClr val="tx1"/>
                </a:solidFill>
                <a:latin typeface="Segoe UI" panose="020B0502040204020203" pitchFamily="34" charset="0"/>
                <a:ea typeface="맑은 고딕" panose="020B0503020000020004" pitchFamily="50" charset="-127"/>
              </a:defRPr>
            </a:lvl4pPr>
            <a:lvl5pPr marL="2057400" indent="-228600" defTabSz="912813">
              <a:defRPr>
                <a:solidFill>
                  <a:schemeClr val="tx1"/>
                </a:solidFill>
                <a:latin typeface="Segoe UI" panose="020B0502040204020203" pitchFamily="34" charset="0"/>
                <a:ea typeface="맑은 고딕" panose="020B0503020000020004" pitchFamily="50" charset="-127"/>
              </a:defRPr>
            </a:lvl5pPr>
            <a:lvl6pPr marL="25146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algn="ctr" eaLnBrk="1" hangingPunct="1">
              <a:lnSpc>
                <a:spcPct val="90000"/>
              </a:lnSpc>
              <a:buSzPct val="90000"/>
            </a:pPr>
            <a:r>
              <a:rPr lang="en-US" altLang="ko-KR" sz="2142">
                <a:solidFill>
                  <a:srgbClr val="5F5F5F"/>
                </a:solidFill>
                <a:cs typeface="Segoe UI" panose="020B0502040204020203" pitchFamily="34" charset="0"/>
              </a:rPr>
              <a:t>Scripting </a:t>
            </a:r>
          </a:p>
          <a:p>
            <a:pPr algn="ctr" eaLnBrk="1" hangingPunct="1">
              <a:lnSpc>
                <a:spcPct val="90000"/>
              </a:lnSpc>
              <a:buSzPct val="90000"/>
            </a:pPr>
            <a:r>
              <a:rPr lang="en-US" altLang="ko-KR" sz="1632">
                <a:solidFill>
                  <a:srgbClr val="5F5F5F"/>
                </a:solidFill>
                <a:cs typeface="Segoe UI" panose="020B0502040204020203" pitchFamily="34" charset="0"/>
              </a:rPr>
              <a:t>(Windows, Linux and Mac) </a:t>
            </a:r>
          </a:p>
        </p:txBody>
      </p:sp>
      <p:sp>
        <p:nvSpPr>
          <p:cNvPr id="19" name="Freeform 87"/>
          <p:cNvSpPr>
            <a:spLocks noEditPoints="1"/>
          </p:cNvSpPr>
          <p:nvPr/>
        </p:nvSpPr>
        <p:spPr bwMode="black">
          <a:xfrm>
            <a:off x="2050666" y="5488759"/>
            <a:ext cx="652499" cy="5310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8CC600"/>
          </a:solidFill>
          <a:ln>
            <a:noFill/>
          </a:ln>
          <a:extLst/>
        </p:spPr>
        <p:txBody>
          <a:bodyPr/>
          <a:lstStyle/>
          <a:p>
            <a:pPr defTabSz="932559">
              <a:defRPr/>
            </a:pPr>
            <a:endParaRPr lang="en-US" sz="1836" kern="0" dirty="0">
              <a:solidFill>
                <a:srgbClr val="292929"/>
              </a:solidFill>
            </a:endParaRPr>
          </a:p>
        </p:txBody>
      </p:sp>
      <p:sp>
        <p:nvSpPr>
          <p:cNvPr id="29714" name="TextBox 19"/>
          <p:cNvSpPr txBox="1">
            <a:spLocks noChangeArrowheads="1"/>
          </p:cNvSpPr>
          <p:nvPr/>
        </p:nvSpPr>
        <p:spPr bwMode="auto">
          <a:xfrm>
            <a:off x="667952" y="6074875"/>
            <a:ext cx="3417927" cy="39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defTabSz="912813">
              <a:defRPr>
                <a:solidFill>
                  <a:schemeClr val="tx1"/>
                </a:solidFill>
                <a:latin typeface="Segoe UI" panose="020B0502040204020203" pitchFamily="34" charset="0"/>
                <a:ea typeface="맑은 고딕" panose="020B0503020000020004" pitchFamily="50" charset="-127"/>
              </a:defRPr>
            </a:lvl1pPr>
            <a:lvl2pPr marL="742950" indent="-285750" defTabSz="912813">
              <a:defRPr>
                <a:solidFill>
                  <a:schemeClr val="tx1"/>
                </a:solidFill>
                <a:latin typeface="Segoe UI" panose="020B0502040204020203" pitchFamily="34" charset="0"/>
                <a:ea typeface="맑은 고딕" panose="020B0503020000020004" pitchFamily="50" charset="-127"/>
              </a:defRPr>
            </a:lvl2pPr>
            <a:lvl3pPr marL="1143000" indent="-228600" defTabSz="912813">
              <a:defRPr>
                <a:solidFill>
                  <a:schemeClr val="tx1"/>
                </a:solidFill>
                <a:latin typeface="Segoe UI" panose="020B0502040204020203" pitchFamily="34" charset="0"/>
                <a:ea typeface="맑은 고딕" panose="020B0503020000020004" pitchFamily="50" charset="-127"/>
              </a:defRPr>
            </a:lvl3pPr>
            <a:lvl4pPr marL="1600200" indent="-228600" defTabSz="912813">
              <a:defRPr>
                <a:solidFill>
                  <a:schemeClr val="tx1"/>
                </a:solidFill>
                <a:latin typeface="Segoe UI" panose="020B0502040204020203" pitchFamily="34" charset="0"/>
                <a:ea typeface="맑은 고딕" panose="020B0503020000020004" pitchFamily="50" charset="-127"/>
              </a:defRPr>
            </a:lvl4pPr>
            <a:lvl5pPr marL="2057400" indent="-228600" defTabSz="912813">
              <a:defRPr>
                <a:solidFill>
                  <a:schemeClr val="tx1"/>
                </a:solidFill>
                <a:latin typeface="Segoe UI" panose="020B0502040204020203" pitchFamily="34" charset="0"/>
                <a:ea typeface="맑은 고딕" panose="020B0503020000020004" pitchFamily="50" charset="-127"/>
              </a:defRPr>
            </a:lvl5pPr>
            <a:lvl6pPr marL="25146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algn="ctr" eaLnBrk="1" hangingPunct="1">
              <a:lnSpc>
                <a:spcPct val="90000"/>
              </a:lnSpc>
              <a:buSzPct val="90000"/>
            </a:pPr>
            <a:r>
              <a:rPr lang="en-US" altLang="ko-KR" sz="2142">
                <a:solidFill>
                  <a:srgbClr val="5F5F5F"/>
                </a:solidFill>
                <a:cs typeface="Segoe UI" panose="020B0502040204020203" pitchFamily="34" charset="0"/>
              </a:rPr>
              <a:t>REST API</a:t>
            </a:r>
          </a:p>
        </p:txBody>
      </p:sp>
      <p:sp>
        <p:nvSpPr>
          <p:cNvPr id="22" name="Freeform 24"/>
          <p:cNvSpPr>
            <a:spLocks noEditPoints="1"/>
          </p:cNvSpPr>
          <p:nvPr/>
        </p:nvSpPr>
        <p:spPr bwMode="black">
          <a:xfrm>
            <a:off x="9571400" y="3450309"/>
            <a:ext cx="1036226" cy="80145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8A00"/>
          </a:solidFill>
          <a:ln>
            <a:noFill/>
          </a:ln>
          <a:extLst/>
        </p:spPr>
        <p:txBody>
          <a:bodyPr/>
          <a:lstStyle/>
          <a:p>
            <a:pPr defTabSz="932559">
              <a:defRPr/>
            </a:pPr>
            <a:endParaRPr lang="en-US" sz="1836" kern="0" dirty="0">
              <a:solidFill>
                <a:srgbClr val="292929"/>
              </a:solidFill>
            </a:endParaRPr>
          </a:p>
        </p:txBody>
      </p:sp>
      <p:sp>
        <p:nvSpPr>
          <p:cNvPr id="24" name="Rectangle 65"/>
          <p:cNvSpPr/>
          <p:nvPr/>
        </p:nvSpPr>
        <p:spPr bwMode="auto">
          <a:xfrm>
            <a:off x="4395127" y="2289411"/>
            <a:ext cx="3647840" cy="4248526"/>
          </a:xfrm>
          <a:prstGeom prst="rect">
            <a:avLst/>
          </a:prstGeom>
          <a:solidFill>
            <a:srgbClr val="00AEEF">
              <a:lumMod val="20000"/>
              <a:lumOff val="80000"/>
            </a:srgbClr>
          </a:solidFill>
          <a:ln w="9525" cap="flat" cmpd="sng" algn="ctr">
            <a:noFill/>
            <a:prstDash val="solid"/>
            <a:headEnd type="none" w="med" len="med"/>
            <a:tailEnd type="none" w="med" len="med"/>
          </a:ln>
          <a:effectLst/>
        </p:spPr>
        <p:txBody>
          <a:bodyPr lIns="93256" tIns="46628" rIns="93256" bIns="46628" anchor="ctr"/>
          <a:lstStyle/>
          <a:p>
            <a:pPr algn="ctr" defTabSz="1242835">
              <a:defRPr/>
            </a:pPr>
            <a:endParaRPr lang="en-US" sz="2958" kern="0" dirty="0">
              <a:gradFill>
                <a:gsLst>
                  <a:gs pos="0">
                    <a:srgbClr val="FFFFFF"/>
                  </a:gs>
                  <a:gs pos="100000">
                    <a:srgbClr val="FFFFFF"/>
                  </a:gs>
                </a:gsLst>
                <a:lin ang="5400000" scaled="0"/>
              </a:gradFill>
              <a:latin typeface="Segoe UI"/>
            </a:endParaRPr>
          </a:p>
        </p:txBody>
      </p:sp>
      <p:pic>
        <p:nvPicPr>
          <p:cNvPr id="29717" name="Picture 3"/>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l="-269" r="1352" b="14748"/>
          <a:stretch>
            <a:fillRect/>
          </a:stretch>
        </p:blipFill>
        <p:spPr bwMode="auto">
          <a:xfrm>
            <a:off x="5267824" y="2752475"/>
            <a:ext cx="2545230" cy="52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18" name="Picture 9" descr="http://t3.gstatic.com/images?q=tbn:ANd9GcQtFqt1pk-YGmPWhTtB3AsZDmra-Et1fd8-nPSkBdNd8MPUBbvJulvWio_A4A"/>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7825" y="3497263"/>
            <a:ext cx="1421572" cy="54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14" descr="https://wiki.ubuntu.com/Brand?action=AttachFile&amp;do=get&amp;target=blackeubuntulogo.pn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7824" y="5202178"/>
            <a:ext cx="1580245" cy="41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105" descr="http://t0.gstatic.com/images?q=tbn:ANd9GcQrbLd7LkXlgv-V8XbX4YDBQjR-Ay7-uxppQtQx4M-BKRL8epwumHKvsj_Bj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7824" y="4280908"/>
            <a:ext cx="1037845" cy="66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21" name="Group 71"/>
          <p:cNvGrpSpPr>
            <a:grpSpLocks/>
          </p:cNvGrpSpPr>
          <p:nvPr/>
        </p:nvGrpSpPr>
        <p:grpSpPr bwMode="auto">
          <a:xfrm>
            <a:off x="4526276" y="2789715"/>
            <a:ext cx="500302" cy="480873"/>
            <a:chOff x="2488368" y="1695452"/>
            <a:chExt cx="980990" cy="980990"/>
          </a:xfrm>
        </p:grpSpPr>
        <p:sp>
          <p:nvSpPr>
            <p:cNvPr id="30" name="Oval 72"/>
            <p:cNvSpPr/>
            <p:nvPr/>
          </p:nvSpPr>
          <p:spPr bwMode="auto">
            <a:xfrm>
              <a:off x="2488368" y="1695452"/>
              <a:ext cx="980990" cy="980990"/>
            </a:xfrm>
            <a:prstGeom prst="ellipse">
              <a:avLst/>
            </a:prstGeom>
            <a:solidFill>
              <a:srgbClr val="FFFFFF">
                <a:lumMod val="75000"/>
                <a:alpha val="43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sp>
          <p:nvSpPr>
            <p:cNvPr id="31" name="Oval 73"/>
            <p:cNvSpPr/>
            <p:nvPr/>
          </p:nvSpPr>
          <p:spPr bwMode="auto">
            <a:xfrm>
              <a:off x="2856636" y="2062084"/>
              <a:ext cx="244453" cy="247726"/>
            </a:xfrm>
            <a:prstGeom prst="ellipse">
              <a:avLst/>
            </a:prstGeom>
            <a:solidFill>
              <a:srgbClr val="FFFFFF">
                <a:lumMod val="95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grpSp>
      <p:grpSp>
        <p:nvGrpSpPr>
          <p:cNvPr id="29722" name="Group 77"/>
          <p:cNvGrpSpPr>
            <a:grpSpLocks/>
          </p:cNvGrpSpPr>
          <p:nvPr/>
        </p:nvGrpSpPr>
        <p:grpSpPr bwMode="auto">
          <a:xfrm>
            <a:off x="4526276" y="3536121"/>
            <a:ext cx="500302" cy="479254"/>
            <a:chOff x="2488368" y="1695452"/>
            <a:chExt cx="980990" cy="980990"/>
          </a:xfrm>
        </p:grpSpPr>
        <p:sp>
          <p:nvSpPr>
            <p:cNvPr id="33" name="Oval 78"/>
            <p:cNvSpPr/>
            <p:nvPr/>
          </p:nvSpPr>
          <p:spPr bwMode="auto">
            <a:xfrm>
              <a:off x="2488368" y="1695452"/>
              <a:ext cx="980990" cy="980990"/>
            </a:xfrm>
            <a:prstGeom prst="ellipse">
              <a:avLst/>
            </a:prstGeom>
            <a:solidFill>
              <a:srgbClr val="FFFFFF">
                <a:lumMod val="75000"/>
                <a:alpha val="43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sp>
          <p:nvSpPr>
            <p:cNvPr id="34" name="Oval 79"/>
            <p:cNvSpPr/>
            <p:nvPr/>
          </p:nvSpPr>
          <p:spPr bwMode="auto">
            <a:xfrm>
              <a:off x="2856636" y="2063324"/>
              <a:ext cx="244453" cy="245248"/>
            </a:xfrm>
            <a:prstGeom prst="ellipse">
              <a:avLst/>
            </a:prstGeom>
            <a:solidFill>
              <a:srgbClr val="FFFFFF">
                <a:lumMod val="95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grpSp>
      <p:grpSp>
        <p:nvGrpSpPr>
          <p:cNvPr id="29723" name="Group 80"/>
          <p:cNvGrpSpPr>
            <a:grpSpLocks/>
          </p:cNvGrpSpPr>
          <p:nvPr/>
        </p:nvGrpSpPr>
        <p:grpSpPr bwMode="auto">
          <a:xfrm>
            <a:off x="4526276" y="4386151"/>
            <a:ext cx="500302" cy="480873"/>
            <a:chOff x="2488368" y="1695452"/>
            <a:chExt cx="980990" cy="980990"/>
          </a:xfrm>
        </p:grpSpPr>
        <p:sp>
          <p:nvSpPr>
            <p:cNvPr id="36" name="Oval 81"/>
            <p:cNvSpPr/>
            <p:nvPr/>
          </p:nvSpPr>
          <p:spPr bwMode="auto">
            <a:xfrm>
              <a:off x="2488368" y="1695452"/>
              <a:ext cx="980990" cy="980990"/>
            </a:xfrm>
            <a:prstGeom prst="ellipse">
              <a:avLst/>
            </a:prstGeom>
            <a:solidFill>
              <a:srgbClr val="FFFFFF">
                <a:lumMod val="75000"/>
                <a:alpha val="43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sp>
          <p:nvSpPr>
            <p:cNvPr id="37" name="Oval 82"/>
            <p:cNvSpPr/>
            <p:nvPr/>
          </p:nvSpPr>
          <p:spPr bwMode="auto">
            <a:xfrm>
              <a:off x="2856636" y="2062084"/>
              <a:ext cx="244453" cy="247726"/>
            </a:xfrm>
            <a:prstGeom prst="ellipse">
              <a:avLst/>
            </a:prstGeom>
            <a:solidFill>
              <a:srgbClr val="FFFFFF">
                <a:lumMod val="95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grpSp>
      <p:grpSp>
        <p:nvGrpSpPr>
          <p:cNvPr id="29724" name="Group 83"/>
          <p:cNvGrpSpPr>
            <a:grpSpLocks/>
          </p:cNvGrpSpPr>
          <p:nvPr/>
        </p:nvGrpSpPr>
        <p:grpSpPr bwMode="auto">
          <a:xfrm>
            <a:off x="4526276" y="5169796"/>
            <a:ext cx="500302" cy="480873"/>
            <a:chOff x="2488368" y="1695452"/>
            <a:chExt cx="980990" cy="980990"/>
          </a:xfrm>
        </p:grpSpPr>
        <p:sp>
          <p:nvSpPr>
            <p:cNvPr id="39" name="Oval 84"/>
            <p:cNvSpPr/>
            <p:nvPr/>
          </p:nvSpPr>
          <p:spPr bwMode="auto">
            <a:xfrm>
              <a:off x="2488368" y="1695452"/>
              <a:ext cx="980990" cy="980990"/>
            </a:xfrm>
            <a:prstGeom prst="ellipse">
              <a:avLst/>
            </a:prstGeom>
            <a:solidFill>
              <a:srgbClr val="FFFFFF">
                <a:lumMod val="75000"/>
                <a:alpha val="43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sp>
          <p:nvSpPr>
            <p:cNvPr id="40" name="Oval 85"/>
            <p:cNvSpPr/>
            <p:nvPr/>
          </p:nvSpPr>
          <p:spPr bwMode="auto">
            <a:xfrm>
              <a:off x="2856636" y="2062084"/>
              <a:ext cx="244453" cy="247726"/>
            </a:xfrm>
            <a:prstGeom prst="ellipse">
              <a:avLst/>
            </a:prstGeom>
            <a:solidFill>
              <a:srgbClr val="FFFFFF">
                <a:lumMod val="95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grpSp>
      <p:grpSp>
        <p:nvGrpSpPr>
          <p:cNvPr id="29725" name="Group 83"/>
          <p:cNvGrpSpPr>
            <a:grpSpLocks/>
          </p:cNvGrpSpPr>
          <p:nvPr/>
        </p:nvGrpSpPr>
        <p:grpSpPr bwMode="auto">
          <a:xfrm>
            <a:off x="4526276" y="5893535"/>
            <a:ext cx="500302" cy="479254"/>
            <a:chOff x="2488368" y="1695452"/>
            <a:chExt cx="980990" cy="980990"/>
          </a:xfrm>
        </p:grpSpPr>
        <p:sp>
          <p:nvSpPr>
            <p:cNvPr id="42" name="Oval 84"/>
            <p:cNvSpPr/>
            <p:nvPr/>
          </p:nvSpPr>
          <p:spPr bwMode="auto">
            <a:xfrm>
              <a:off x="2488368" y="1695452"/>
              <a:ext cx="980990" cy="980990"/>
            </a:xfrm>
            <a:prstGeom prst="ellipse">
              <a:avLst/>
            </a:prstGeom>
            <a:solidFill>
              <a:srgbClr val="FFFFFF">
                <a:lumMod val="75000"/>
                <a:alpha val="43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sp>
          <p:nvSpPr>
            <p:cNvPr id="43" name="Oval 85"/>
            <p:cNvSpPr/>
            <p:nvPr/>
          </p:nvSpPr>
          <p:spPr bwMode="auto">
            <a:xfrm>
              <a:off x="2856636" y="2063324"/>
              <a:ext cx="244453" cy="245248"/>
            </a:xfrm>
            <a:prstGeom prst="ellipse">
              <a:avLst/>
            </a:prstGeom>
            <a:solidFill>
              <a:srgbClr val="FFFFFF">
                <a:lumMod val="95000"/>
              </a:srgbClr>
            </a:solidFill>
            <a:ln w="9525" cap="flat" cmpd="sng" algn="ctr">
              <a:noFill/>
              <a:prstDash val="solid"/>
              <a:headEnd type="none" w="med" len="med"/>
              <a:tailEnd type="none" w="med" len="med"/>
            </a:ln>
            <a:effectLst/>
          </p:spPr>
          <p:txBody>
            <a:bodyPr lIns="93256" tIns="46628" rIns="93256" bIns="46628" anchor="ctr"/>
            <a:lstStyle/>
            <a:p>
              <a:pPr algn="ctr" defTabSz="932251">
                <a:spcBef>
                  <a:spcPts val="204"/>
                </a:spcBef>
                <a:defRPr/>
              </a:pPr>
              <a:endParaRPr lang="en-US" sz="2856" kern="0" dirty="0">
                <a:ln>
                  <a:solidFill>
                    <a:srgbClr val="FFFFFF">
                      <a:alpha val="0"/>
                    </a:srgbClr>
                  </a:solidFill>
                </a:ln>
                <a:solidFill>
                  <a:srgbClr val="FFFFFF"/>
                </a:solidFill>
                <a:latin typeface="Segoe UI"/>
              </a:endParaRPr>
            </a:p>
          </p:txBody>
        </p:sp>
      </p:grpSp>
      <p:pic>
        <p:nvPicPr>
          <p:cNvPr id="29726" name="Picture 4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267824" y="5882202"/>
            <a:ext cx="1146325" cy="44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Can 21"/>
          <p:cNvSpPr/>
          <p:nvPr>
            <p:custDataLst>
              <p:tags r:id="rId3"/>
            </p:custDataLst>
          </p:nvPr>
        </p:nvSpPr>
        <p:spPr>
          <a:xfrm>
            <a:off x="9057709" y="5601456"/>
            <a:ext cx="629094" cy="661966"/>
          </a:xfrm>
          <a:prstGeom prst="can">
            <a:avLst/>
          </a:prstGeom>
          <a:solidFill>
            <a:schemeClr val="accent2">
              <a:lumMod val="40000"/>
              <a:lumOff val="60000"/>
            </a:schemeClr>
          </a:solidFill>
          <a:ln w="12700" cap="flat" cmpd="sng" algn="ctr">
            <a:noFill/>
            <a:prstDash val="solid"/>
          </a:ln>
          <a:effectLst>
            <a:glow rad="63500">
              <a:schemeClr val="accent2">
                <a:satMod val="175000"/>
                <a:alpha val="40000"/>
              </a:schemeClr>
            </a:glow>
          </a:effectLst>
        </p:spPr>
        <p:txBody>
          <a:bodyPr lIns="69954" tIns="34978" rIns="69954" bIns="34978" anchor="ctr"/>
          <a:lstStyle/>
          <a:p>
            <a:pPr algn="ctr" defTabSz="932559">
              <a:lnSpc>
                <a:spcPct val="90000"/>
              </a:lnSpc>
              <a:buSzPct val="90000"/>
              <a:defRPr/>
            </a:pPr>
            <a:r>
              <a:rPr lang="en-US" sz="1428" kern="0" dirty="0">
                <a:gradFill>
                  <a:gsLst>
                    <a:gs pos="85000">
                      <a:srgbClr val="FFFFFF"/>
                    </a:gs>
                    <a:gs pos="0">
                      <a:srgbClr val="FFFFFF"/>
                    </a:gs>
                  </a:gsLst>
                  <a:lin ang="5400000" scaled="0"/>
                </a:gradFill>
                <a:latin typeface="Segoe UI"/>
                <a:ea typeface="Segoe UI" pitchFamily="34" charset="0"/>
                <a:cs typeface="Segoe UI" pitchFamily="34" charset="0"/>
              </a:rPr>
              <a:t>VHD</a:t>
            </a:r>
          </a:p>
        </p:txBody>
      </p:sp>
      <p:sp>
        <p:nvSpPr>
          <p:cNvPr id="46" name="Can 21"/>
          <p:cNvSpPr/>
          <p:nvPr>
            <p:custDataLst>
              <p:tags r:id="rId4"/>
            </p:custDataLst>
          </p:nvPr>
        </p:nvSpPr>
        <p:spPr>
          <a:xfrm>
            <a:off x="10568115" y="5601456"/>
            <a:ext cx="629094" cy="661966"/>
          </a:xfrm>
          <a:prstGeom prst="can">
            <a:avLst/>
          </a:prstGeom>
          <a:solidFill>
            <a:schemeClr val="accent2">
              <a:lumMod val="40000"/>
              <a:lumOff val="60000"/>
            </a:schemeClr>
          </a:solidFill>
          <a:ln w="12700" cap="flat" cmpd="sng" algn="ctr">
            <a:noFill/>
            <a:prstDash val="solid"/>
          </a:ln>
          <a:effectLst>
            <a:glow rad="63500">
              <a:schemeClr val="accent2">
                <a:satMod val="175000"/>
                <a:alpha val="40000"/>
              </a:schemeClr>
            </a:glow>
          </a:effectLst>
        </p:spPr>
        <p:txBody>
          <a:bodyPr lIns="69954" tIns="34978" rIns="69954" bIns="34978" anchor="ctr"/>
          <a:lstStyle/>
          <a:p>
            <a:pPr algn="ctr" defTabSz="932559">
              <a:lnSpc>
                <a:spcPct val="90000"/>
              </a:lnSpc>
              <a:buSzPct val="90000"/>
              <a:defRPr/>
            </a:pPr>
            <a:r>
              <a:rPr lang="en-US" sz="1428" kern="0" dirty="0">
                <a:gradFill>
                  <a:gsLst>
                    <a:gs pos="85000">
                      <a:srgbClr val="FFFFFF"/>
                    </a:gs>
                    <a:gs pos="0">
                      <a:srgbClr val="FFFFFF"/>
                    </a:gs>
                  </a:gsLst>
                  <a:lin ang="5400000" scaled="0"/>
                </a:gradFill>
                <a:latin typeface="Segoe UI"/>
                <a:ea typeface="Segoe UI" pitchFamily="34" charset="0"/>
                <a:cs typeface="Segoe UI" pitchFamily="34" charset="0"/>
              </a:rPr>
              <a:t>VHD</a:t>
            </a:r>
          </a:p>
        </p:txBody>
      </p:sp>
      <p:sp>
        <p:nvSpPr>
          <p:cNvPr id="29729" name="TextBox 46"/>
          <p:cNvSpPr txBox="1">
            <a:spLocks noChangeArrowheads="1"/>
          </p:cNvSpPr>
          <p:nvPr/>
        </p:nvSpPr>
        <p:spPr bwMode="auto">
          <a:xfrm>
            <a:off x="9273486" y="4225858"/>
            <a:ext cx="1633674"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defTabSz="912813">
              <a:defRPr>
                <a:solidFill>
                  <a:schemeClr val="tx1"/>
                </a:solidFill>
                <a:latin typeface="Segoe UI" panose="020B0502040204020203" pitchFamily="34" charset="0"/>
                <a:ea typeface="맑은 고딕" panose="020B0503020000020004" pitchFamily="50" charset="-127"/>
              </a:defRPr>
            </a:lvl1pPr>
            <a:lvl2pPr marL="742950" indent="-285750" defTabSz="912813">
              <a:defRPr>
                <a:solidFill>
                  <a:schemeClr val="tx1"/>
                </a:solidFill>
                <a:latin typeface="Segoe UI" panose="020B0502040204020203" pitchFamily="34" charset="0"/>
                <a:ea typeface="맑은 고딕" panose="020B0503020000020004" pitchFamily="50" charset="-127"/>
              </a:defRPr>
            </a:lvl2pPr>
            <a:lvl3pPr marL="1143000" indent="-228600" defTabSz="912813">
              <a:defRPr>
                <a:solidFill>
                  <a:schemeClr val="tx1"/>
                </a:solidFill>
                <a:latin typeface="Segoe UI" panose="020B0502040204020203" pitchFamily="34" charset="0"/>
                <a:ea typeface="맑은 고딕" panose="020B0503020000020004" pitchFamily="50" charset="-127"/>
              </a:defRPr>
            </a:lvl3pPr>
            <a:lvl4pPr marL="1600200" indent="-228600" defTabSz="912813">
              <a:defRPr>
                <a:solidFill>
                  <a:schemeClr val="tx1"/>
                </a:solidFill>
                <a:latin typeface="Segoe UI" panose="020B0502040204020203" pitchFamily="34" charset="0"/>
                <a:ea typeface="맑은 고딕" panose="020B0503020000020004" pitchFamily="50" charset="-127"/>
              </a:defRPr>
            </a:lvl4pPr>
            <a:lvl5pPr marL="2057400" indent="-228600" defTabSz="912813">
              <a:defRPr>
                <a:solidFill>
                  <a:schemeClr val="tx1"/>
                </a:solidFill>
                <a:latin typeface="Segoe UI" panose="020B0502040204020203" pitchFamily="34" charset="0"/>
                <a:ea typeface="맑은 고딕" panose="020B0503020000020004" pitchFamily="50" charset="-127"/>
              </a:defRPr>
            </a:lvl5pPr>
            <a:lvl6pPr marL="25146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9128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algn="ctr" eaLnBrk="1" hangingPunct="1">
              <a:lnSpc>
                <a:spcPct val="90000"/>
              </a:lnSpc>
              <a:buSzPct val="90000"/>
            </a:pPr>
            <a:r>
              <a:rPr lang="en-US" altLang="ko-KR" sz="1020">
                <a:solidFill>
                  <a:srgbClr val="0071BC"/>
                </a:solidFill>
                <a:cs typeface="Segoe UI" panose="020B0502040204020203" pitchFamily="34" charset="0"/>
              </a:rPr>
              <a:t>Virtual Machine Instance</a:t>
            </a:r>
          </a:p>
        </p:txBody>
      </p:sp>
      <p:cxnSp>
        <p:nvCxnSpPr>
          <p:cNvPr id="49" name="Curved Connector 48"/>
          <p:cNvCxnSpPr>
            <a:stCxn id="9" idx="3"/>
            <a:endCxn id="45" idx="4"/>
          </p:cNvCxnSpPr>
          <p:nvPr/>
        </p:nvCxnSpPr>
        <p:spPr>
          <a:xfrm rot="5400000">
            <a:off x="9760025" y="5602906"/>
            <a:ext cx="255818" cy="403157"/>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0" name="Curved Connector 49"/>
          <p:cNvCxnSpPr>
            <a:stCxn id="9" idx="3"/>
            <a:endCxn id="46" idx="2"/>
          </p:cNvCxnSpPr>
          <p:nvPr/>
        </p:nvCxnSpPr>
        <p:spPr>
          <a:xfrm rot="16200000" flipH="1">
            <a:off x="10201231" y="5564857"/>
            <a:ext cx="255818" cy="47925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62" name="Up-Down Arrow 61"/>
          <p:cNvSpPr/>
          <p:nvPr/>
        </p:nvSpPr>
        <p:spPr>
          <a:xfrm>
            <a:off x="9913031" y="4473582"/>
            <a:ext cx="354584" cy="633069"/>
          </a:xfrm>
          <a:prstGeom prst="upDownArrow">
            <a:avLst/>
          </a:prstGeom>
          <a:solidFill>
            <a:srgbClr val="FF8A00">
              <a:lumMod val="20000"/>
              <a:lumOff val="80000"/>
            </a:srgbClr>
          </a:solidFill>
          <a:ln w="9525" cap="flat" cmpd="sng" algn="ctr">
            <a:noFill/>
            <a:prstDash val="solid"/>
            <a:headEnd type="none" w="med" len="med"/>
            <a:tailEnd type="none" w="med" len="med"/>
          </a:ln>
          <a:effectLst/>
        </p:spPr>
        <p:txBody>
          <a:bodyPr lIns="69951" tIns="34976" rIns="69951" bIns="34976" anchor="ctr"/>
          <a:lstStyle/>
          <a:p>
            <a:pPr algn="ctr" defTabSz="932251">
              <a:spcBef>
                <a:spcPts val="204"/>
              </a:spcBef>
              <a:defRPr/>
            </a:pPr>
            <a:endParaRPr lang="ko-KR" altLang="en-US" sz="2856" kern="0">
              <a:ln>
                <a:solidFill>
                  <a:srgbClr val="FFFFFF">
                    <a:alpha val="0"/>
                  </a:srgbClr>
                </a:solidFill>
              </a:ln>
              <a:solidFill>
                <a:srgbClr val="FFFFFF"/>
              </a:solidFill>
              <a:latin typeface="Segoe UI"/>
            </a:endParaRPr>
          </a:p>
        </p:txBody>
      </p:sp>
      <p:sp>
        <p:nvSpPr>
          <p:cNvPr id="29733" name="Rectangle 62"/>
          <p:cNvSpPr>
            <a:spLocks noChangeArrowheads="1"/>
          </p:cNvSpPr>
          <p:nvPr/>
        </p:nvSpPr>
        <p:spPr bwMode="auto">
          <a:xfrm>
            <a:off x="8803945" y="-3239"/>
            <a:ext cx="3631648" cy="80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Segoe UI" panose="020B0502040204020203" pitchFamily="34" charset="0"/>
                <a:ea typeface="맑은 고딕" panose="020B0503020000020004" pitchFamily="50" charset="-127"/>
              </a:defRPr>
            </a:lvl1pPr>
            <a:lvl2pPr marL="742950" indent="-285750">
              <a:defRPr>
                <a:solidFill>
                  <a:schemeClr val="tx1"/>
                </a:solidFill>
                <a:latin typeface="Segoe UI" panose="020B0502040204020203" pitchFamily="34" charset="0"/>
                <a:ea typeface="맑은 고딕" panose="020B0503020000020004" pitchFamily="50" charset="-127"/>
              </a:defRPr>
            </a:lvl2pPr>
            <a:lvl3pPr marL="1143000" indent="-228600">
              <a:defRPr>
                <a:solidFill>
                  <a:schemeClr val="tx1"/>
                </a:solidFill>
                <a:latin typeface="Segoe UI" panose="020B0502040204020203" pitchFamily="34" charset="0"/>
                <a:ea typeface="맑은 고딕" panose="020B0503020000020004" pitchFamily="50" charset="-127"/>
              </a:defRPr>
            </a:lvl3pPr>
            <a:lvl4pPr marL="1600200" indent="-228600">
              <a:defRPr>
                <a:solidFill>
                  <a:schemeClr val="tx1"/>
                </a:solidFill>
                <a:latin typeface="Segoe UI" panose="020B0502040204020203" pitchFamily="34" charset="0"/>
                <a:ea typeface="맑은 고딕" panose="020B0503020000020004" pitchFamily="50" charset="-127"/>
              </a:defRPr>
            </a:lvl4pPr>
            <a:lvl5pPr marL="2057400" indent="-228600">
              <a:defRPr>
                <a:solidFill>
                  <a:schemeClr val="tx1"/>
                </a:solidFill>
                <a:latin typeface="Segoe UI" panose="020B0502040204020203" pitchFamily="34" charset="0"/>
                <a:ea typeface="맑은 고딕" panose="020B0503020000020004" pitchFamily="50" charset="-127"/>
              </a:defRPr>
            </a:lvl5pPr>
            <a:lvl6pPr marL="25146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algn="ctr" eaLnBrk="1" hangingPunct="1"/>
            <a:r>
              <a:rPr lang="en-US" altLang="ko-KR" sz="1836" i="1"/>
              <a:t>Infrastructure Services</a:t>
            </a:r>
            <a:endParaRPr lang="ko-KR" altLang="en-US" sz="1836" i="1"/>
          </a:p>
        </p:txBody>
      </p:sp>
      <p:sp>
        <p:nvSpPr>
          <p:cNvPr id="48" name="Title 11"/>
          <p:cNvSpPr txBox="1">
            <a:spLocks/>
          </p:cNvSpPr>
          <p:nvPr/>
        </p:nvSpPr>
        <p:spPr>
          <a:xfrm>
            <a:off x="309918" y="958459"/>
            <a:ext cx="11737090" cy="443937"/>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smtClean="0">
                <a:solidFill>
                  <a:srgbClr val="0076C6"/>
                </a:solidFill>
                <a:latin typeface="맑은 고딕" panose="020B0503020000020004" pitchFamily="50" charset="-127"/>
                <a:ea typeface="맑은 고딕" panose="020B0503020000020004" pitchFamily="50" charset="-127"/>
              </a:rPr>
              <a:t>Windows</a:t>
            </a:r>
            <a:r>
              <a:rPr lang="ko-KR" altLang="en-US" sz="1836" spc="-104" smtClean="0">
                <a:solidFill>
                  <a:srgbClr val="0076C6"/>
                </a:solidFill>
                <a:latin typeface="맑은 고딕" panose="020B0503020000020004" pitchFamily="50" charset="-127"/>
                <a:ea typeface="맑은 고딕" panose="020B0503020000020004" pitchFamily="50" charset="-127"/>
              </a:rPr>
              <a:t>와</a:t>
            </a:r>
            <a:r>
              <a:rPr lang="en-US" altLang="ko-KR" sz="1836" spc="-104" dirty="0" smtClean="0">
                <a:solidFill>
                  <a:srgbClr val="0076C6"/>
                </a:solidFill>
                <a:latin typeface="맑은 고딕" panose="020B0503020000020004" pitchFamily="50" charset="-127"/>
                <a:ea typeface="맑은 고딕" panose="020B0503020000020004" pitchFamily="50" charset="-127"/>
              </a:rPr>
              <a:t> Linux</a:t>
            </a:r>
            <a:r>
              <a:rPr lang="ko-KR" altLang="en-US" sz="1836" spc="-104" smtClean="0">
                <a:solidFill>
                  <a:srgbClr val="0076C6"/>
                </a:solidFill>
                <a:latin typeface="맑은 고딕" panose="020B0503020000020004" pitchFamily="50" charset="-127"/>
                <a:ea typeface="맑은 고딕" panose="020B0503020000020004" pitchFamily="50" charset="-127"/>
              </a:rPr>
              <a:t>를 지원하며</a:t>
            </a:r>
            <a:r>
              <a:rPr lang="en-US" altLang="ko-KR" sz="1836" spc="-104" dirty="0" smtClean="0">
                <a:solidFill>
                  <a:srgbClr val="0076C6"/>
                </a:solidFill>
                <a:latin typeface="맑은 고딕" panose="020B0503020000020004" pitchFamily="50" charset="-127"/>
                <a:ea typeface="맑은 고딕" panose="020B0503020000020004" pitchFamily="50" charset="-127"/>
              </a:rPr>
              <a:t>, </a:t>
            </a:r>
            <a:r>
              <a:rPr lang="ko-KR" altLang="en-US" sz="1836" spc="-104" smtClean="0">
                <a:solidFill>
                  <a:srgbClr val="0076C6"/>
                </a:solidFill>
                <a:latin typeface="맑은 고딕" panose="020B0503020000020004" pitchFamily="50" charset="-127"/>
                <a:ea typeface="맑은 고딕" panose="020B0503020000020004" pitchFamily="50" charset="-127"/>
              </a:rPr>
              <a:t>다양한 관리 도구</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r>
              <a:rPr lang="ko-KR" altLang="en-US" sz="1836" spc="-104" smtClean="0">
                <a:solidFill>
                  <a:srgbClr val="0076C6"/>
                </a:solidFill>
                <a:latin typeface="맑은 고딕" panose="020B0503020000020004" pitchFamily="50" charset="-127"/>
                <a:ea typeface="맑은 고딕" panose="020B0503020000020004" pitchFamily="50" charset="-127"/>
              </a:rPr>
              <a:t>방안 제공</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2148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Open Source Support</a:t>
            </a:r>
            <a:endParaRPr lang="en-US" sz="3200" dirty="0">
              <a:gradFill>
                <a:gsLst>
                  <a:gs pos="1250">
                    <a:schemeClr val="tx2"/>
                  </a:gs>
                  <a:gs pos="99000">
                    <a:schemeClr val="tx2"/>
                  </a:gs>
                </a:gsLst>
                <a:lin ang="5400000" scaled="0"/>
              </a:gradFill>
            </a:endParaRPr>
          </a:p>
        </p:txBody>
      </p:sp>
      <p:grpSp>
        <p:nvGrpSpPr>
          <p:cNvPr id="7" name="Group 6"/>
          <p:cNvGrpSpPr/>
          <p:nvPr/>
        </p:nvGrpSpPr>
        <p:grpSpPr>
          <a:xfrm>
            <a:off x="372740" y="1363662"/>
            <a:ext cx="7172242" cy="1935947"/>
            <a:chOff x="666155" y="2270689"/>
            <a:chExt cx="7172242" cy="1935947"/>
          </a:xfrm>
          <a:solidFill>
            <a:schemeClr val="accent2"/>
          </a:solidFill>
        </p:grpSpPr>
        <p:sp>
          <p:nvSpPr>
            <p:cNvPr id="5" name="Rectangle 4"/>
            <p:cNvSpPr/>
            <p:nvPr/>
          </p:nvSpPr>
          <p:spPr>
            <a:xfrm>
              <a:off x="666155" y="2314516"/>
              <a:ext cx="7172242" cy="1892120"/>
            </a:xfrm>
            <a:prstGeom prst="rect">
              <a:avLst/>
            </a:prstGeom>
            <a:grpFill/>
            <a:ln>
              <a:tailEnd type="stealth" w="lg" len="lg"/>
            </a:ln>
          </p:spPr>
          <p:style>
            <a:lnRef idx="1">
              <a:schemeClr val="accent5"/>
            </a:lnRef>
            <a:fillRef idx="3">
              <a:schemeClr val="accent5"/>
            </a:fillRef>
            <a:effectRef idx="2">
              <a:schemeClr val="accent5"/>
            </a:effectRef>
            <a:fontRef idx="minor">
              <a:schemeClr val="lt1"/>
            </a:fontRef>
          </p:style>
          <p:txBody>
            <a:bodyPr lIns="1678686" rIns="466302" rtlCol="0" anchor="ctr"/>
            <a:lstStyle/>
            <a:p>
              <a:pPr defTabSz="932597">
                <a:lnSpc>
                  <a:spcPct val="90000"/>
                </a:lnSpc>
              </a:pPr>
              <a:r>
                <a:rPr lang="en-US" sz="2856" kern="0" dirty="0"/>
                <a:t>Is Microsoft really serious about supporting open source on </a:t>
              </a:r>
              <a:r>
                <a:rPr lang="en-US" sz="2856" kern="0" dirty="0" smtClean="0"/>
                <a:t>Azure?</a:t>
              </a:r>
              <a:endParaRPr lang="en-US" sz="2856" kern="0" dirty="0"/>
            </a:p>
          </p:txBody>
        </p:sp>
        <p:sp>
          <p:nvSpPr>
            <p:cNvPr id="21" name="TextBox 20"/>
            <p:cNvSpPr txBox="1"/>
            <p:nvPr/>
          </p:nvSpPr>
          <p:spPr>
            <a:xfrm>
              <a:off x="1178390" y="2270689"/>
              <a:ext cx="932603" cy="932603"/>
            </a:xfrm>
            <a:prstGeom prst="rect">
              <a:avLst/>
            </a:prstGeom>
            <a:noFill/>
          </p:spPr>
          <p:txBody>
            <a:bodyPr wrap="none" rtlCol="0">
              <a:noAutofit/>
            </a:bodyPr>
            <a:lstStyle>
              <a:defPPr>
                <a:defRPr lang="en-US"/>
              </a:defPPr>
              <a:lvl1pPr algn="ctr">
                <a:buClr>
                  <a:schemeClr val="tx1"/>
                </a:buClr>
                <a:defRPr sz="11729" b="1">
                  <a:solidFill>
                    <a:schemeClr val="accent6"/>
                  </a:solidFill>
                  <a:effectLst>
                    <a:outerShdw blurRad="60007" dist="310007" dir="7680000" sy="30000" kx="1300200" algn="ctr" rotWithShape="0">
                      <a:prstClr val="black">
                        <a:alpha val="32000"/>
                      </a:prstClr>
                    </a:outerShdw>
                  </a:effectLst>
                </a:defRPr>
              </a:lvl1pPr>
            </a:lstStyle>
            <a:p>
              <a:r>
                <a:rPr lang="en-US" dirty="0">
                  <a:solidFill>
                    <a:schemeClr val="tx1"/>
                  </a:solidFill>
                </a:rPr>
                <a:t>?</a:t>
              </a:r>
            </a:p>
          </p:txBody>
        </p:sp>
      </p:grpSp>
      <p:sp>
        <p:nvSpPr>
          <p:cNvPr id="6" name="Rectangular Callout 5"/>
          <p:cNvSpPr/>
          <p:nvPr/>
        </p:nvSpPr>
        <p:spPr>
          <a:xfrm>
            <a:off x="7788267" y="1407489"/>
            <a:ext cx="4373482" cy="1892120"/>
          </a:xfrm>
          <a:prstGeom prst="wedgeRectCallout">
            <a:avLst>
              <a:gd name="adj1" fmla="val -60889"/>
              <a:gd name="adj2" fmla="val -8046"/>
            </a:avLst>
          </a:prstGeom>
          <a:solidFill>
            <a:schemeClr val="accent2"/>
          </a:solidFill>
          <a:ln>
            <a:tailEnd type="stealth" w="lg" len="lg"/>
          </a:ln>
        </p:spPr>
        <p:style>
          <a:lnRef idx="0">
            <a:schemeClr val="accent6"/>
          </a:lnRef>
          <a:fillRef idx="3">
            <a:schemeClr val="accent6"/>
          </a:fillRef>
          <a:effectRef idx="3">
            <a:schemeClr val="accent6"/>
          </a:effectRef>
          <a:fontRef idx="minor">
            <a:schemeClr val="lt1"/>
          </a:fontRef>
        </p:style>
        <p:txBody>
          <a:bodyPr lIns="186521" tIns="93260" rtlCol="0" anchor="t"/>
          <a:lstStyle/>
          <a:p>
            <a:r>
              <a:rPr lang="en-US" sz="1600" dirty="0">
                <a:solidFill>
                  <a:schemeClr val="tx1"/>
                </a:solidFill>
              </a:rPr>
              <a:t>ANSWER</a:t>
            </a:r>
          </a:p>
          <a:p>
            <a:r>
              <a:rPr lang="en-US" sz="1600" dirty="0"/>
              <a:t>Yes:</a:t>
            </a:r>
          </a:p>
          <a:p>
            <a:r>
              <a:rPr lang="en-US" sz="1600" dirty="0" smtClean="0"/>
              <a:t>- </a:t>
            </a:r>
            <a:r>
              <a:rPr lang="ko-KR" altLang="en-US" sz="1600" smtClean="0"/>
              <a:t>경쟁자가 오픈 소스를 고객에게 제공하고 있습니다</a:t>
            </a:r>
            <a:r>
              <a:rPr lang="en-US" altLang="ko-KR" sz="1600" dirty="0" smtClean="0"/>
              <a:t>.</a:t>
            </a:r>
            <a:endParaRPr lang="en-US" sz="1600" dirty="0"/>
          </a:p>
          <a:p>
            <a:r>
              <a:rPr lang="en-US" sz="1600" dirty="0" smtClean="0"/>
              <a:t>- </a:t>
            </a:r>
            <a:r>
              <a:rPr lang="ko-KR" altLang="en-US" sz="1600" smtClean="0"/>
              <a:t>클라우드 플랫폼은 사이클</a:t>
            </a:r>
            <a:r>
              <a:rPr lang="en-US" altLang="ko-KR" sz="1600" dirty="0" smtClean="0"/>
              <a:t>, </a:t>
            </a:r>
            <a:r>
              <a:rPr lang="ko-KR" altLang="en-US" sz="1600" smtClean="0"/>
              <a:t>스토리지</a:t>
            </a:r>
            <a:r>
              <a:rPr lang="en-US" altLang="ko-KR" sz="1600" dirty="0" smtClean="0"/>
              <a:t>, </a:t>
            </a:r>
            <a:r>
              <a:rPr lang="ko-KR" altLang="en-US" sz="1600" smtClean="0"/>
              <a:t>네트워크 대역을 판매하여 수익을 남김</a:t>
            </a:r>
            <a:r>
              <a:rPr lang="en-US" altLang="ko-KR" sz="1600" dirty="0" smtClean="0"/>
              <a:t>. </a:t>
            </a:r>
            <a:r>
              <a:rPr lang="ko-KR" altLang="en-US" sz="1600" smtClean="0"/>
              <a:t>어떤 소프트웨어를 사용하는가는 중요하지 않음</a:t>
            </a:r>
            <a:endParaRPr lang="en-US" sz="1600" dirty="0"/>
          </a:p>
        </p:txBody>
      </p:sp>
      <p:sp>
        <p:nvSpPr>
          <p:cNvPr id="8" name="Rectangle 7"/>
          <p:cNvSpPr/>
          <p:nvPr/>
        </p:nvSpPr>
        <p:spPr>
          <a:xfrm>
            <a:off x="274639" y="3421062"/>
            <a:ext cx="11963399" cy="615553"/>
          </a:xfrm>
          <a:prstGeom prst="rect">
            <a:avLst/>
          </a:prstGeom>
        </p:spPr>
        <p:txBody>
          <a:bodyPr wrap="square">
            <a:spAutoFit/>
          </a:bodyPr>
          <a:lstStyle/>
          <a:p>
            <a:r>
              <a:rPr lang="ko-KR" altLang="ko-KR" b="1" dirty="0">
                <a:solidFill>
                  <a:schemeClr val="bg1"/>
                </a:solidFill>
                <a:ea typeface="나눔고딕" panose="020D0604000000000000" pitchFamily="50" charset="-127"/>
              </a:rPr>
              <a:t>Why Microsoft is serious about Open </a:t>
            </a:r>
            <a:r>
              <a:rPr lang="ko-KR" altLang="ko-KR" b="1" dirty="0" smtClean="0">
                <a:solidFill>
                  <a:schemeClr val="bg1"/>
                </a:solidFill>
                <a:ea typeface="나눔고딕" panose="020D0604000000000000" pitchFamily="50" charset="-127"/>
              </a:rPr>
              <a:t>Source</a:t>
            </a:r>
            <a:r>
              <a:rPr lang="ko-KR" altLang="ko-KR" sz="1600" dirty="0">
                <a:solidFill>
                  <a:schemeClr val="bg1"/>
                </a:solidFill>
                <a:ea typeface="나눔고딕" panose="020D0604000000000000" pitchFamily="50" charset="-127"/>
              </a:rPr>
              <a:t> </a:t>
            </a:r>
          </a:p>
          <a:p>
            <a:r>
              <a:rPr lang="ko-KR" altLang="ko-KR" sz="1600" dirty="0">
                <a:solidFill>
                  <a:schemeClr val="bg1"/>
                </a:solidFill>
                <a:ea typeface="Calibri" panose="020F0502020204030204" pitchFamily="34" charset="0"/>
              </a:rPr>
              <a:t>From &lt;</a:t>
            </a:r>
            <a:r>
              <a:rPr lang="ko-KR" altLang="ko-KR" sz="1600" dirty="0">
                <a:solidFill>
                  <a:schemeClr val="bg1"/>
                </a:solidFill>
                <a:ea typeface="Calibri" panose="020F0502020204030204" pitchFamily="34" charset="0"/>
                <a:hlinkClick r:id="rId3"/>
              </a:rPr>
              <a:t>http://www.computerworld.com/article/2477755/internet/why-microsoft-is-serious-about-open-source.html</a:t>
            </a:r>
            <a:r>
              <a:rPr lang="ko-KR" altLang="ko-KR" sz="1600" dirty="0">
                <a:solidFill>
                  <a:schemeClr val="bg1"/>
                </a:solidFill>
                <a:ea typeface="Calibri" panose="020F0502020204030204" pitchFamily="34" charset="0"/>
              </a:rPr>
              <a:t>&gt; </a:t>
            </a:r>
            <a:endParaRPr lang="ko-KR" altLang="ko-KR" sz="1600" dirty="0">
              <a:solidFill>
                <a:schemeClr val="bg1"/>
              </a:solidFill>
              <a:effectLst/>
              <a:ea typeface="Calibri" panose="020F0502020204030204" pitchFamily="34" charset="0"/>
            </a:endParaRPr>
          </a:p>
        </p:txBody>
      </p:sp>
      <p:sp>
        <p:nvSpPr>
          <p:cNvPr id="3" name="Rectangle 2"/>
          <p:cNvSpPr/>
          <p:nvPr/>
        </p:nvSpPr>
        <p:spPr>
          <a:xfrm>
            <a:off x="274639" y="4080311"/>
            <a:ext cx="10531922" cy="615553"/>
          </a:xfrm>
          <a:prstGeom prst="rect">
            <a:avLst/>
          </a:prstGeom>
        </p:spPr>
        <p:txBody>
          <a:bodyPr wrap="none">
            <a:spAutoFit/>
          </a:bodyPr>
          <a:lstStyle/>
          <a:p>
            <a:r>
              <a:rPr lang="en-US" altLang="ko-KR" b="1" dirty="0">
                <a:solidFill>
                  <a:schemeClr val="bg1"/>
                </a:solidFill>
              </a:rPr>
              <a:t>Microsoft is serious about open source: 10 proof </a:t>
            </a:r>
            <a:r>
              <a:rPr lang="en-US" altLang="ko-KR" b="1" dirty="0" smtClean="0">
                <a:solidFill>
                  <a:schemeClr val="bg1"/>
                </a:solidFill>
              </a:rPr>
              <a:t>points</a:t>
            </a:r>
          </a:p>
          <a:p>
            <a:r>
              <a:rPr lang="en-US" altLang="ko-KR" sz="1600" dirty="0">
                <a:solidFill>
                  <a:schemeClr val="bg1"/>
                </a:solidFill>
                <a:ea typeface="Calibri" panose="020F0502020204030204" pitchFamily="34" charset="0"/>
              </a:rPr>
              <a:t>From </a:t>
            </a:r>
            <a:r>
              <a:rPr lang="en-US" altLang="ko-KR" sz="1600" dirty="0" smtClean="0">
                <a:solidFill>
                  <a:schemeClr val="bg1"/>
                </a:solidFill>
                <a:ea typeface="Calibri" panose="020F0502020204030204" pitchFamily="34" charset="0"/>
              </a:rPr>
              <a:t>&lt;</a:t>
            </a:r>
            <a:r>
              <a:rPr lang="en-US" altLang="ko-KR" sz="1600" dirty="0" smtClean="0">
                <a:solidFill>
                  <a:schemeClr val="bg1"/>
                </a:solidFill>
                <a:hlinkClick r:id="rId4"/>
              </a:rPr>
              <a:t>http</a:t>
            </a:r>
            <a:r>
              <a:rPr lang="en-US" altLang="ko-KR" sz="1600" dirty="0">
                <a:solidFill>
                  <a:schemeClr val="bg1"/>
                </a:solidFill>
                <a:hlinkClick r:id="rId4"/>
              </a:rPr>
              <a:t>://</a:t>
            </a:r>
            <a:r>
              <a:rPr lang="en-US" altLang="ko-KR" sz="1600" dirty="0" smtClean="0">
                <a:solidFill>
                  <a:schemeClr val="bg1"/>
                </a:solidFill>
                <a:hlinkClick r:id="rId4"/>
              </a:rPr>
              <a:t>www.zdnet.com/blog/microsoft/microsoft-is-serious-about-open-source-10-proof-points/12784</a:t>
            </a:r>
            <a:r>
              <a:rPr lang="en-US" altLang="ko-KR" sz="1600" dirty="0" smtClean="0">
                <a:solidFill>
                  <a:schemeClr val="bg1"/>
                </a:solidFill>
                <a:ea typeface="Calibri" panose="020F0502020204030204" pitchFamily="34" charset="0"/>
              </a:rPr>
              <a:t>&gt;</a:t>
            </a:r>
            <a:endParaRPr lang="ko-KR" altLang="en-US" sz="1600">
              <a:solidFill>
                <a:schemeClr val="bg1"/>
              </a:solidFill>
              <a:ea typeface="Calibri" panose="020F0502020204030204" pitchFamily="34" charset="0"/>
            </a:endParaRPr>
          </a:p>
        </p:txBody>
      </p:sp>
      <p:sp>
        <p:nvSpPr>
          <p:cNvPr id="9" name="Rectangle 8"/>
          <p:cNvSpPr/>
          <p:nvPr/>
        </p:nvSpPr>
        <p:spPr>
          <a:xfrm>
            <a:off x="650867" y="4613711"/>
            <a:ext cx="6216650" cy="1169551"/>
          </a:xfrm>
          <a:prstGeom prst="rect">
            <a:avLst/>
          </a:prstGeom>
        </p:spPr>
        <p:txBody>
          <a:bodyPr>
            <a:spAutoFit/>
          </a:bodyPr>
          <a:lstStyle/>
          <a:p>
            <a:r>
              <a:rPr lang="en-US" altLang="ko-KR" sz="1400" b="1" dirty="0">
                <a:solidFill>
                  <a:schemeClr val="bg1"/>
                </a:solidFill>
                <a:latin typeface="+mj-ea"/>
                <a:ea typeface="+mj-ea"/>
              </a:rPr>
              <a:t>10: Encouraging the Open Source Ecosystem</a:t>
            </a:r>
            <a:r>
              <a:rPr lang="en-US" altLang="ko-KR" sz="1400" dirty="0">
                <a:solidFill>
                  <a:schemeClr val="bg1"/>
                </a:solidFill>
                <a:latin typeface="+mj-ea"/>
                <a:ea typeface="+mj-ea"/>
              </a:rPr>
              <a:t> </a:t>
            </a:r>
          </a:p>
          <a:p>
            <a:r>
              <a:rPr lang="en-US" altLang="ko-KR" sz="1400" b="1" dirty="0" smtClean="0">
                <a:solidFill>
                  <a:schemeClr val="bg1"/>
                </a:solidFill>
                <a:latin typeface="+mj-ea"/>
                <a:ea typeface="+mj-ea"/>
              </a:rPr>
              <a:t>9</a:t>
            </a:r>
            <a:r>
              <a:rPr lang="en-US" altLang="ko-KR" sz="1400" b="1" dirty="0">
                <a:solidFill>
                  <a:schemeClr val="bg1"/>
                </a:solidFill>
                <a:latin typeface="+mj-ea"/>
                <a:ea typeface="+mj-ea"/>
              </a:rPr>
              <a:t>: Wheel-Reinventing Reduced </a:t>
            </a:r>
            <a:endParaRPr lang="en-US" altLang="ko-KR" sz="1400" dirty="0">
              <a:solidFill>
                <a:schemeClr val="bg1"/>
              </a:solidFill>
              <a:latin typeface="+mj-ea"/>
              <a:ea typeface="+mj-ea"/>
            </a:endParaRPr>
          </a:p>
          <a:p>
            <a:r>
              <a:rPr lang="en-US" altLang="ko-KR" sz="1400" b="1" dirty="0" smtClean="0">
                <a:solidFill>
                  <a:schemeClr val="bg1"/>
                </a:solidFill>
                <a:latin typeface="+mj-ea"/>
                <a:ea typeface="+mj-ea"/>
              </a:rPr>
              <a:t>8</a:t>
            </a:r>
            <a:r>
              <a:rPr lang="en-US" altLang="ko-KR" sz="1400" b="1" dirty="0">
                <a:solidFill>
                  <a:schemeClr val="bg1"/>
                </a:solidFill>
                <a:latin typeface="+mj-ea"/>
                <a:ea typeface="+mj-ea"/>
              </a:rPr>
              <a:t>: Facilitating With </a:t>
            </a:r>
            <a:r>
              <a:rPr lang="en-US" altLang="ko-KR" sz="1400" b="1" dirty="0" err="1">
                <a:solidFill>
                  <a:schemeClr val="bg1"/>
                </a:solidFill>
                <a:latin typeface="+mj-ea"/>
                <a:ea typeface="+mj-ea"/>
              </a:rPr>
              <a:t>NuGet</a:t>
            </a:r>
            <a:r>
              <a:rPr lang="en-US" altLang="ko-KR" sz="1400" b="1" dirty="0">
                <a:solidFill>
                  <a:schemeClr val="bg1"/>
                </a:solidFill>
                <a:latin typeface="+mj-ea"/>
                <a:ea typeface="+mj-ea"/>
              </a:rPr>
              <a:t> Package Manager</a:t>
            </a:r>
            <a:r>
              <a:rPr lang="en-US" altLang="ko-KR" sz="1400" dirty="0">
                <a:solidFill>
                  <a:schemeClr val="bg1"/>
                </a:solidFill>
                <a:latin typeface="+mj-ea"/>
                <a:ea typeface="+mj-ea"/>
              </a:rPr>
              <a:t> </a:t>
            </a:r>
          </a:p>
          <a:p>
            <a:r>
              <a:rPr lang="en-US" altLang="ko-KR" sz="1400" b="1" dirty="0" smtClean="0">
                <a:solidFill>
                  <a:schemeClr val="bg1"/>
                </a:solidFill>
                <a:latin typeface="+mj-ea"/>
                <a:ea typeface="+mj-ea"/>
              </a:rPr>
              <a:t>7</a:t>
            </a:r>
            <a:r>
              <a:rPr lang="en-US" altLang="ko-KR" sz="1400" b="1" dirty="0">
                <a:solidFill>
                  <a:schemeClr val="bg1"/>
                </a:solidFill>
                <a:latin typeface="+mj-ea"/>
                <a:ea typeface="+mj-ea"/>
              </a:rPr>
              <a:t>: Making Windows a great platform for open-source</a:t>
            </a:r>
            <a:r>
              <a:rPr lang="en-US" altLang="ko-KR" sz="1400" dirty="0">
                <a:solidFill>
                  <a:schemeClr val="bg1"/>
                </a:solidFill>
                <a:latin typeface="+mj-ea"/>
                <a:ea typeface="+mj-ea"/>
              </a:rPr>
              <a:t> </a:t>
            </a:r>
          </a:p>
          <a:p>
            <a:r>
              <a:rPr lang="en-US" altLang="ko-KR" sz="1400" b="1" dirty="0" smtClean="0">
                <a:solidFill>
                  <a:schemeClr val="bg1"/>
                </a:solidFill>
                <a:latin typeface="+mj-ea"/>
                <a:ea typeface="+mj-ea"/>
              </a:rPr>
              <a:t>6</a:t>
            </a:r>
            <a:r>
              <a:rPr lang="en-US" altLang="ko-KR" sz="1400" b="1" dirty="0">
                <a:solidFill>
                  <a:schemeClr val="bg1"/>
                </a:solidFill>
                <a:latin typeface="+mj-ea"/>
                <a:ea typeface="+mj-ea"/>
              </a:rPr>
              <a:t>: Forking and Maintaining Ports</a:t>
            </a:r>
            <a:r>
              <a:rPr lang="en-US" altLang="ko-KR" sz="1400" dirty="0">
                <a:solidFill>
                  <a:schemeClr val="bg1"/>
                </a:solidFill>
                <a:latin typeface="+mj-ea"/>
                <a:ea typeface="+mj-ea"/>
              </a:rPr>
              <a:t> </a:t>
            </a:r>
          </a:p>
        </p:txBody>
      </p:sp>
      <p:sp>
        <p:nvSpPr>
          <p:cNvPr id="10" name="Rectangle 9"/>
          <p:cNvSpPr/>
          <p:nvPr/>
        </p:nvSpPr>
        <p:spPr>
          <a:xfrm>
            <a:off x="5535685" y="4613711"/>
            <a:ext cx="6216650" cy="1169551"/>
          </a:xfrm>
          <a:prstGeom prst="rect">
            <a:avLst/>
          </a:prstGeom>
        </p:spPr>
        <p:txBody>
          <a:bodyPr>
            <a:spAutoFit/>
          </a:bodyPr>
          <a:lstStyle/>
          <a:p>
            <a:r>
              <a:rPr lang="en-US" altLang="ko-KR" sz="1400" b="1" dirty="0">
                <a:solidFill>
                  <a:schemeClr val="bg1"/>
                </a:solidFill>
                <a:latin typeface="+mj-ea"/>
                <a:ea typeface="+mj-ea"/>
              </a:rPr>
              <a:t>5: Supporting Apache, PHP and Ruby on Windows </a:t>
            </a:r>
            <a:endParaRPr lang="en-US" altLang="ko-KR" sz="1400" dirty="0">
              <a:solidFill>
                <a:schemeClr val="bg1"/>
              </a:solidFill>
              <a:latin typeface="+mj-ea"/>
              <a:ea typeface="+mj-ea"/>
            </a:endParaRPr>
          </a:p>
          <a:p>
            <a:r>
              <a:rPr lang="en-US" altLang="ko-KR" sz="1400" b="1" dirty="0">
                <a:solidFill>
                  <a:schemeClr val="bg1"/>
                </a:solidFill>
                <a:latin typeface="+mj-ea"/>
                <a:ea typeface="+mj-ea"/>
              </a:rPr>
              <a:t>4: Supporting open-source platforms in Azure</a:t>
            </a:r>
            <a:r>
              <a:rPr lang="en-US" altLang="ko-KR" sz="1400" dirty="0">
                <a:solidFill>
                  <a:schemeClr val="bg1"/>
                </a:solidFill>
                <a:latin typeface="+mj-ea"/>
                <a:ea typeface="+mj-ea"/>
              </a:rPr>
              <a:t> </a:t>
            </a:r>
          </a:p>
          <a:p>
            <a:r>
              <a:rPr lang="en-US" altLang="ko-KR" sz="1400" b="1" dirty="0">
                <a:solidFill>
                  <a:schemeClr val="bg1"/>
                </a:solidFill>
                <a:latin typeface="+mj-ea"/>
                <a:ea typeface="+mj-ea"/>
              </a:rPr>
              <a:t>3: Backing Hadoop</a:t>
            </a:r>
            <a:r>
              <a:rPr lang="en-US" altLang="ko-KR" sz="1400" dirty="0">
                <a:solidFill>
                  <a:schemeClr val="bg1"/>
                </a:solidFill>
                <a:latin typeface="+mj-ea"/>
                <a:ea typeface="+mj-ea"/>
              </a:rPr>
              <a:t> </a:t>
            </a:r>
          </a:p>
          <a:p>
            <a:r>
              <a:rPr lang="en-US" altLang="ko-KR" sz="1400" b="1" dirty="0">
                <a:solidFill>
                  <a:schemeClr val="bg1"/>
                </a:solidFill>
                <a:latin typeface="+mj-ea"/>
                <a:ea typeface="+mj-ea"/>
              </a:rPr>
              <a:t>2: Becoming A Top-20 Contributor To The Linux Kernel</a:t>
            </a:r>
            <a:r>
              <a:rPr lang="en-US" altLang="ko-KR" sz="1400" dirty="0">
                <a:solidFill>
                  <a:schemeClr val="bg1"/>
                </a:solidFill>
                <a:latin typeface="+mj-ea"/>
                <a:ea typeface="+mj-ea"/>
              </a:rPr>
              <a:t> </a:t>
            </a:r>
          </a:p>
          <a:p>
            <a:r>
              <a:rPr lang="en-US" altLang="ko-KR" sz="1400" b="1" dirty="0">
                <a:solidFill>
                  <a:schemeClr val="bg1"/>
                </a:solidFill>
                <a:latin typeface="+mj-ea"/>
                <a:ea typeface="+mj-ea"/>
              </a:rPr>
              <a:t>1: Open Sourcing ASP.NET MVC4.0, </a:t>
            </a:r>
            <a:r>
              <a:rPr lang="en-US" altLang="ko-KR" sz="1400" b="1" dirty="0" err="1">
                <a:solidFill>
                  <a:schemeClr val="bg1"/>
                </a:solidFill>
                <a:latin typeface="+mj-ea"/>
                <a:ea typeface="+mj-ea"/>
              </a:rPr>
              <a:t>WebAPI</a:t>
            </a:r>
            <a:r>
              <a:rPr lang="en-US" altLang="ko-KR" sz="1400" b="1" dirty="0">
                <a:solidFill>
                  <a:schemeClr val="bg1"/>
                </a:solidFill>
                <a:latin typeface="+mj-ea"/>
                <a:ea typeface="+mj-ea"/>
              </a:rPr>
              <a:t> and Razor View Engine</a:t>
            </a:r>
            <a:r>
              <a:rPr lang="en-US" altLang="ko-KR" sz="1400" dirty="0">
                <a:solidFill>
                  <a:schemeClr val="bg1"/>
                </a:solidFill>
                <a:latin typeface="+mj-ea"/>
                <a:ea typeface="+mj-ea"/>
              </a:rPr>
              <a:t> </a:t>
            </a:r>
          </a:p>
        </p:txBody>
      </p:sp>
      <p:pic>
        <p:nvPicPr>
          <p:cNvPr id="13" name="Picture 12"/>
          <p:cNvPicPr>
            <a:picLocks noChangeAspect="1"/>
          </p:cNvPicPr>
          <p:nvPr/>
        </p:nvPicPr>
        <p:blipFill>
          <a:blip r:embed="rId5"/>
          <a:stretch>
            <a:fillRect/>
          </a:stretch>
        </p:blipFill>
        <p:spPr>
          <a:xfrm>
            <a:off x="266397" y="5917596"/>
            <a:ext cx="3124198" cy="545711"/>
          </a:xfrm>
          <a:prstGeom prst="rect">
            <a:avLst/>
          </a:prstGeom>
        </p:spPr>
      </p:pic>
      <p:sp>
        <p:nvSpPr>
          <p:cNvPr id="14" name="Rectangle 13"/>
          <p:cNvSpPr/>
          <p:nvPr/>
        </p:nvSpPr>
        <p:spPr>
          <a:xfrm>
            <a:off x="3588707" y="6093975"/>
            <a:ext cx="2731645" cy="369332"/>
          </a:xfrm>
          <a:prstGeom prst="rect">
            <a:avLst/>
          </a:prstGeom>
        </p:spPr>
        <p:txBody>
          <a:bodyPr wrap="none">
            <a:spAutoFit/>
          </a:bodyPr>
          <a:lstStyle/>
          <a:p>
            <a:r>
              <a:rPr lang="en-US" altLang="ko-KR" dirty="0">
                <a:solidFill>
                  <a:schemeClr val="bg1"/>
                </a:solidFill>
                <a:hlinkClick r:id="rId6"/>
              </a:rPr>
              <a:t>http://msopentech.com</a:t>
            </a:r>
            <a:r>
              <a:rPr lang="en-US" altLang="ko-KR" dirty="0" smtClean="0">
                <a:solidFill>
                  <a:schemeClr val="bg1"/>
                </a:solidFill>
                <a:hlinkClick r:id="rId6"/>
              </a:rPr>
              <a:t>/</a:t>
            </a:r>
            <a:r>
              <a:rPr lang="en-US" altLang="ko-KR" dirty="0" smtClean="0">
                <a:solidFill>
                  <a:schemeClr val="bg1"/>
                </a:solidFill>
              </a:rPr>
              <a:t> </a:t>
            </a:r>
            <a:endParaRPr lang="ko-KR" altLang="en-US">
              <a:solidFill>
                <a:schemeClr val="bg1"/>
              </a:solidFill>
            </a:endParaRPr>
          </a:p>
        </p:txBody>
      </p:sp>
      <p:sp>
        <p:nvSpPr>
          <p:cNvPr id="15" name="Title 11"/>
          <p:cNvSpPr txBox="1">
            <a:spLocks/>
          </p:cNvSpPr>
          <p:nvPr/>
        </p:nvSpPr>
        <p:spPr>
          <a:xfrm>
            <a:off x="309918" y="958459"/>
            <a:ext cx="11737090" cy="443937"/>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smtClean="0">
                <a:solidFill>
                  <a:srgbClr val="0076C6"/>
                </a:solidFill>
                <a:latin typeface="맑은 고딕" panose="020B0503020000020004" pitchFamily="50" charset="-127"/>
                <a:ea typeface="맑은 고딕" panose="020B0503020000020004" pitchFamily="50" charset="-127"/>
              </a:rPr>
              <a:t>Microsoft</a:t>
            </a:r>
            <a:r>
              <a:rPr lang="ko-KR" altLang="en-US" sz="1836" spc="-104" smtClean="0">
                <a:solidFill>
                  <a:srgbClr val="0076C6"/>
                </a:solidFill>
                <a:latin typeface="맑은 고딕" panose="020B0503020000020004" pitchFamily="50" charset="-127"/>
                <a:ea typeface="맑은 고딕" panose="020B0503020000020004" pitchFamily="50" charset="-127"/>
              </a:rPr>
              <a:t>는 오픈소스에 대한 지원을 확실하고 약속하고 있습니다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32931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par>
                          <p:cTn id="33" fill="hold">
                            <p:stCondLst>
                              <p:cond delay="10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childTnLst>
                          </p:cTn>
                        </p:par>
                        <p:par>
                          <p:cTn id="41" fill="hold">
                            <p:stCondLst>
                              <p:cond delay="2000"/>
                            </p:stCondLst>
                            <p:childTnLst>
                              <p:par>
                                <p:cTn id="42" presetID="22" presetClass="entr" presetSubtype="1"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childTnLst>
                          </p:cTn>
                        </p:par>
                        <p:par>
                          <p:cTn id="45" fill="hold">
                            <p:stCondLst>
                              <p:cond delay="2500"/>
                            </p:stCondLst>
                            <p:childTnLst>
                              <p:par>
                                <p:cTn id="46" presetID="22" presetClass="entr" presetSubtype="1"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3" grpId="0"/>
      <p:bldP spid="9" grpId="0"/>
      <p:bldP spid="10"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Virtual Machines – High Availability</a:t>
            </a:r>
            <a:endParaRPr lang="ko-KR" altLang="en-US" dirty="0"/>
          </a:p>
        </p:txBody>
      </p:sp>
      <p:sp>
        <p:nvSpPr>
          <p:cNvPr id="8" name="Title 11"/>
          <p:cNvSpPr txBox="1">
            <a:spLocks/>
          </p:cNvSpPr>
          <p:nvPr/>
        </p:nvSpPr>
        <p:spPr>
          <a:xfrm>
            <a:off x="309918" y="958459"/>
            <a:ext cx="11737090" cy="443937"/>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업데이트 및 장애시 가용성 보장을 위한 가용성 집합 구성 제공</a:t>
            </a:r>
          </a:p>
        </p:txBody>
      </p:sp>
      <p:sp>
        <p:nvSpPr>
          <p:cNvPr id="97" name="Content Placeholder 27"/>
          <p:cNvSpPr txBox="1">
            <a:spLocks/>
          </p:cNvSpPr>
          <p:nvPr/>
        </p:nvSpPr>
        <p:spPr>
          <a:xfrm>
            <a:off x="966581" y="4941801"/>
            <a:ext cx="7729559" cy="1161344"/>
          </a:xfrm>
          <a:prstGeom prst="rect">
            <a:avLst/>
          </a:prstGeom>
        </p:spPr>
        <p:txBody>
          <a:bodyPr vert="horz" lIns="182880" tIns="146304" rIns="182880" bIns="146304" rtlCol="0">
            <a:spAutoFit/>
          </a:bodyPr>
          <a:lstStyle>
            <a:lvl1pPr marL="346553" marR="0" indent="-346553" algn="l" defTabSz="932742" rtl="0" eaLnBrk="1" fontAlgn="auto" latinLnBrk="0" hangingPunct="1">
              <a:lnSpc>
                <a:spcPct val="90000"/>
              </a:lnSpc>
              <a:spcBef>
                <a:spcPct val="20000"/>
              </a:spcBef>
              <a:spcAft>
                <a:spcPts val="432"/>
              </a:spcAft>
              <a:buClrTx/>
              <a:buSzPct val="90000"/>
              <a:buFont typeface="Wingdings" panose="05000000000000000000" pitchFamily="2" charset="2"/>
              <a:buChar char="l"/>
              <a:tabLst/>
              <a:defRPr sz="2400" kern="1200" spc="-71"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1pPr>
            <a:lvl2pPr marL="584607" marR="0" indent="-238054" algn="l" defTabSz="932742" rtl="0" eaLnBrk="1" fontAlgn="auto" latinLnBrk="0" hangingPunct="1">
              <a:lnSpc>
                <a:spcPct val="90000"/>
              </a:lnSpc>
              <a:spcBef>
                <a:spcPct val="20000"/>
              </a:spcBef>
              <a:spcAft>
                <a:spcPts val="384"/>
              </a:spcAft>
              <a:buClrTx/>
              <a:buSzPct val="90000"/>
              <a:buFont typeface="맑은 고딕" panose="020B0503020000020004" pitchFamily="50" charset="-127"/>
              <a:buChar char="-"/>
              <a:tabLst/>
              <a:defRPr sz="1800" kern="1200" spc="0"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2pPr>
            <a:lvl3pPr marL="814563" marR="0" indent="-229956" algn="l" defTabSz="932742" rtl="0" eaLnBrk="1" fontAlgn="auto" latinLnBrk="0" hangingPunct="1">
              <a:lnSpc>
                <a:spcPct val="90000"/>
              </a:lnSpc>
              <a:spcBef>
                <a:spcPct val="20000"/>
              </a:spcBef>
              <a:spcAft>
                <a:spcPts val="336"/>
              </a:spcAft>
              <a:buClrTx/>
              <a:buSzPct val="90000"/>
              <a:buFont typeface="Arial" panose="020B0604020202020204" pitchFamily="34" charset="0"/>
              <a:buChar char="•"/>
              <a:tabLst>
                <a:tab pos="814563" algn="l"/>
              </a:tabLst>
              <a:defRPr sz="1800" kern="1200" spc="0"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3pPr>
            <a:lvl4pPr marL="1050997" marR="0" indent="-236434" algn="l" defTabSz="932742" rtl="0" eaLnBrk="1" fontAlgn="auto" latinLnBrk="0" hangingPunct="1">
              <a:lnSpc>
                <a:spcPct val="90000"/>
              </a:lnSpc>
              <a:spcBef>
                <a:spcPct val="20000"/>
              </a:spcBef>
              <a:spcAft>
                <a:spcPts val="288"/>
              </a:spcAft>
              <a:buClrTx/>
              <a:buSzPct val="90000"/>
              <a:buFont typeface="Wingdings" panose="05000000000000000000" pitchFamily="2" charset="2"/>
              <a:buChar char="Ø"/>
              <a:tabLst/>
              <a:defRPr sz="1600" kern="1200" spc="0"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4pPr>
            <a:lvl5pPr marL="1280953" marR="0" indent="-229956" algn="l" defTabSz="932742" rtl="0" eaLnBrk="1" fontAlgn="auto" latinLnBrk="0" hangingPunct="1">
              <a:lnSpc>
                <a:spcPct val="90000"/>
              </a:lnSpc>
              <a:spcBef>
                <a:spcPct val="20000"/>
              </a:spcBef>
              <a:spcAft>
                <a:spcPts val="48"/>
              </a:spcAft>
              <a:buClrTx/>
              <a:buSzPct val="90000"/>
              <a:buFont typeface="Wingdings" pitchFamily="2" charset="2"/>
              <a:buChar char=""/>
              <a:tabLst>
                <a:tab pos="1280953" algn="l"/>
              </a:tabLst>
              <a:defRPr sz="1600" kern="1200" spc="0" baseline="0">
                <a:gradFill>
                  <a:gsLst>
                    <a:gs pos="1250">
                      <a:schemeClr val="tx1"/>
                    </a:gs>
                    <a:gs pos="100000">
                      <a:schemeClr val="tx1"/>
                    </a:gs>
                  </a:gsLst>
                  <a:lin ang="5400000" scaled="0"/>
                </a:gradFill>
                <a:latin typeface="맑은 고딕" panose="020B0503020000020004" pitchFamily="50" charset="-127"/>
                <a:ea typeface="맑은 고딕" panose="020B0503020000020004" pitchFamily="50" charset="-127"/>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553" marR="0" lvl="0" indent="-346553" algn="l" defTabSz="932742" rtl="0" eaLnBrk="1" fontAlgn="auto" latinLnBrk="0" hangingPunct="1">
              <a:lnSpc>
                <a:spcPct val="90000"/>
              </a:lnSpc>
              <a:spcBef>
                <a:spcPct val="20000"/>
              </a:spcBef>
              <a:spcAft>
                <a:spcPts val="432"/>
              </a:spcAft>
              <a:buClrTx/>
              <a:buSzPct val="90000"/>
              <a:buFont typeface="Wingdings" panose="05000000000000000000" pitchFamily="2" charset="2"/>
              <a:buChar char="l"/>
              <a:tabLst/>
              <a:defRPr/>
            </a:pPr>
            <a:r>
              <a:rPr kumimoji="0" lang="ko-KR" altLang="en-US"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rPr>
              <a:t>표준 사양의 가상 컴퓨터에서 기본 제공되는 가상 네트워크</a:t>
            </a:r>
            <a:r>
              <a:rPr kumimoji="0" lang="en-US" altLang="ko-KR"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rPr>
              <a:t> </a:t>
            </a:r>
            <a:r>
              <a:rPr kumimoji="0" lang="ko-KR" altLang="en-US"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rPr>
              <a:t>및 부하 분산 기능</a:t>
            </a:r>
            <a:endParaRPr kumimoji="0" lang="en-US" altLang="ko-KR"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endParaRPr>
          </a:p>
          <a:p>
            <a:pPr marL="346553" marR="0" lvl="0" indent="-346553" algn="l" defTabSz="932742" rtl="0" eaLnBrk="1" fontAlgn="auto" latinLnBrk="0" hangingPunct="1">
              <a:lnSpc>
                <a:spcPct val="90000"/>
              </a:lnSpc>
              <a:spcBef>
                <a:spcPct val="20000"/>
              </a:spcBef>
              <a:spcAft>
                <a:spcPts val="432"/>
              </a:spcAft>
              <a:buClrTx/>
              <a:buSzPct val="90000"/>
              <a:buFont typeface="Wingdings" panose="05000000000000000000" pitchFamily="2" charset="2"/>
              <a:buChar char="l"/>
              <a:tabLst/>
              <a:defRPr/>
            </a:pPr>
            <a:r>
              <a:rPr kumimoji="0" lang="ko-KR" altLang="en-US"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rPr>
              <a:t>하드웨어 오류에 대한 보호를 위해 단일 지역 내에서 </a:t>
            </a:r>
            <a:r>
              <a:rPr kumimoji="0" lang="en-US" altLang="ko-KR"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rPr>
              <a:t>3</a:t>
            </a:r>
            <a:r>
              <a:rPr kumimoji="0" lang="ko-KR" altLang="en-US"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rPr>
              <a:t>개의 복사본을 자동 유지</a:t>
            </a:r>
            <a:endParaRPr kumimoji="0" lang="en-US" altLang="ko-KR"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endParaRPr>
          </a:p>
          <a:p>
            <a:pPr marL="346553" marR="0" lvl="0" indent="-346553" algn="l" defTabSz="932742" rtl="0" eaLnBrk="1" fontAlgn="auto" latinLnBrk="0" hangingPunct="1">
              <a:lnSpc>
                <a:spcPct val="90000"/>
              </a:lnSpc>
              <a:spcBef>
                <a:spcPct val="20000"/>
              </a:spcBef>
              <a:spcAft>
                <a:spcPts val="432"/>
              </a:spcAft>
              <a:buClrTx/>
              <a:buSzPct val="90000"/>
              <a:buFont typeface="Wingdings" panose="05000000000000000000" pitchFamily="2" charset="2"/>
              <a:buChar char="l"/>
              <a:tabLst/>
              <a:defRPr/>
            </a:pPr>
            <a:r>
              <a:rPr kumimoji="0" lang="ko-KR" altLang="en-US"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rPr>
              <a:t>재해 복구를 위해 수백 킬로미터 떨어진 곳에 </a:t>
            </a:r>
            <a:r>
              <a:rPr kumimoji="0" lang="en-US" altLang="ko-KR"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rPr>
              <a:t>3</a:t>
            </a:r>
            <a:r>
              <a:rPr kumimoji="0" lang="ko-KR" altLang="en-US" sz="1600" b="0" i="0" u="none" strike="noStrike" kern="1200" cap="none" spc="-71" normalizeH="0" baseline="0" noProof="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rPr>
              <a:t>개의 추가 복사본을 생성</a:t>
            </a:r>
            <a:endParaRPr kumimoji="0" lang="en-US" altLang="ko-KR" sz="1600" b="0" i="0" u="none" strike="noStrike" kern="1200" cap="none" spc="-71" normalizeH="0" baseline="0" noProof="0" dirty="0" smtClean="0">
              <a:ln>
                <a:noFill/>
              </a:ln>
              <a:gradFill>
                <a:gsLst>
                  <a:gs pos="1250">
                    <a:srgbClr val="505050"/>
                  </a:gs>
                  <a:gs pos="100000">
                    <a:srgbClr val="505050"/>
                  </a:gs>
                </a:gsLst>
                <a:lin ang="5400000" scaled="0"/>
              </a:gradFill>
              <a:effectLst/>
              <a:uLnTx/>
              <a:uFillTx/>
              <a:latin typeface="맑은 고딕" panose="020B0503020000020004" pitchFamily="50" charset="-127"/>
              <a:ea typeface="맑은 고딕" panose="020B0503020000020004" pitchFamily="50" charset="-127"/>
              <a:cs typeface="+mn-cs"/>
            </a:endParaRPr>
          </a:p>
        </p:txBody>
      </p:sp>
      <p:grpSp>
        <p:nvGrpSpPr>
          <p:cNvPr id="98" name="Group 97"/>
          <p:cNvGrpSpPr>
            <a:grpSpLocks noChangeAspect="1"/>
          </p:cNvGrpSpPr>
          <p:nvPr/>
        </p:nvGrpSpPr>
        <p:grpSpPr>
          <a:xfrm>
            <a:off x="1266206" y="1974375"/>
            <a:ext cx="3978014" cy="2458134"/>
            <a:chOff x="2250736" y="1905923"/>
            <a:chExt cx="7650031" cy="4727181"/>
          </a:xfrm>
        </p:grpSpPr>
        <p:sp>
          <p:nvSpPr>
            <p:cNvPr id="99" name="Rectangle 98"/>
            <p:cNvSpPr/>
            <p:nvPr>
              <p:custDataLst>
                <p:tags r:id="rId1"/>
              </p:custDataLst>
            </p:nvPr>
          </p:nvSpPr>
          <p:spPr bwMode="auto">
            <a:xfrm>
              <a:off x="2250736" y="1905923"/>
              <a:ext cx="2664373" cy="4727181"/>
            </a:xfrm>
            <a:prstGeom prst="rect">
              <a:avLst/>
            </a:prstGeom>
            <a:solidFill>
              <a:srgbClr val="FFFFFF"/>
            </a:solidFill>
            <a:ln w="12700" cap="flat" cmpd="sng" algn="ctr">
              <a:solidFill>
                <a:srgbClr val="00188F"/>
              </a:solidFill>
              <a:prstDash val="dash"/>
              <a:headEnd type="none" w="med" len="med"/>
              <a:tailEnd type="none" w="med" len="med"/>
            </a:ln>
            <a:effectLst/>
          </p:spPr>
          <p:txBody>
            <a:bodyPr vert="horz" wrap="square" lIns="91396" tIns="45699" rIns="91396" bIns="45699" numCol="1" rtlCol="0" anchor="t" anchorCtr="0" compatLnSpc="1">
              <a:prstTxWarp prst="textNoShape">
                <a:avLst/>
              </a:prstTxWarp>
            </a:bodyPr>
            <a:lstStyle/>
            <a:p>
              <a:pPr marL="0" marR="0" lvl="0" indent="0" algn="ctr" defTabSz="121868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solidFill>
                      <a:srgbClr val="FFFFFF">
                        <a:alpha val="0"/>
                      </a:srgbClr>
                    </a:solidFill>
                  </a:ln>
                  <a:solidFill>
                    <a:srgbClr val="595959"/>
                  </a:solidFill>
                  <a:effectLst/>
                  <a:uLnTx/>
                  <a:uFillTx/>
                  <a:latin typeface="Segoe UI Light" pitchFamily="34" charset="0"/>
                </a:rPr>
                <a:t>Fault Domain</a:t>
              </a:r>
            </a:p>
          </p:txBody>
        </p:sp>
        <p:sp>
          <p:nvSpPr>
            <p:cNvPr id="100" name="Rectangle 99"/>
            <p:cNvSpPr/>
            <p:nvPr>
              <p:custDataLst>
                <p:tags r:id="rId2"/>
              </p:custDataLst>
            </p:nvPr>
          </p:nvSpPr>
          <p:spPr bwMode="auto">
            <a:xfrm>
              <a:off x="2409443" y="2379045"/>
              <a:ext cx="2377439" cy="4160715"/>
            </a:xfrm>
            <a:prstGeom prst="rect">
              <a:avLst/>
            </a:prstGeom>
            <a:solidFill>
              <a:srgbClr val="D2D2D2"/>
            </a:solidFill>
            <a:ln w="9525" cap="flat" cmpd="sng" algn="ctr">
              <a:noFill/>
              <a:prstDash val="solid"/>
              <a:headEnd type="none" w="med" len="med"/>
              <a:tailEnd type="none" w="med" len="med"/>
            </a:ln>
            <a:effectLst/>
          </p:spPr>
          <p:txBody>
            <a:bodyPr vert="horz" wrap="square" lIns="91364" tIns="45701" rIns="91364" bIns="45683" numCol="1" spcCol="0" rtlCol="0" anchor="t" anchorCtr="0" compatLnSpc="1">
              <a:prstTxWarp prst="textNoShape">
                <a:avLst/>
              </a:prstTxWarp>
            </a:bodyPr>
            <a:lstStyle/>
            <a:p>
              <a:pPr marL="0" marR="0" lvl="0" indent="0" algn="ctr" defTabSz="913414" eaLnBrk="1" fontAlgn="base" latinLnBrk="0" hangingPunct="1">
                <a:lnSpc>
                  <a:spcPct val="100000"/>
                </a:lnSpc>
                <a:spcBef>
                  <a:spcPts val="1200"/>
                </a:spcBef>
                <a:spcAft>
                  <a:spcPct val="0"/>
                </a:spcAft>
                <a:buClrTx/>
                <a:buSzTx/>
                <a:buFontTx/>
                <a:buNone/>
                <a:tabLst/>
                <a:defRPr/>
              </a:pPr>
              <a:r>
                <a:rPr kumimoji="0" lang="en-US" altLang="ko-KR" sz="1200" b="0" i="0" u="none" strike="noStrike" kern="0" cap="none" spc="0" normalizeH="0" baseline="0" noProof="0" dirty="0" smtClean="0">
                  <a:ln>
                    <a:solidFill>
                      <a:srgbClr val="FFFFFF">
                        <a:alpha val="0"/>
                      </a:srgbClr>
                    </a:solidFill>
                  </a:ln>
                  <a:solidFill>
                    <a:srgbClr val="595959"/>
                  </a:solidFill>
                  <a:effectLst/>
                  <a:uLnTx/>
                  <a:uFillTx/>
                  <a:ea typeface="맑은 고딕" panose="020B0503020000020004" pitchFamily="50" charset="-127"/>
                </a:rPr>
                <a:t>Rack</a:t>
              </a:r>
              <a:endParaRPr kumimoji="0" lang="en-US" sz="800" b="0" i="0" u="none" strike="noStrike" kern="0" cap="none" spc="0" normalizeH="0" baseline="0" noProof="0" dirty="0" smtClean="0">
                <a:ln>
                  <a:solidFill>
                    <a:srgbClr val="FFFFFF">
                      <a:alpha val="0"/>
                    </a:srgbClr>
                  </a:solidFill>
                </a:ln>
                <a:solidFill>
                  <a:srgbClr val="595959"/>
                </a:solidFill>
                <a:effectLst/>
                <a:uLnTx/>
                <a:uFillTx/>
              </a:endParaRPr>
            </a:p>
          </p:txBody>
        </p:sp>
        <p:sp>
          <p:nvSpPr>
            <p:cNvPr id="101" name="Rectangle 100"/>
            <p:cNvSpPr/>
            <p:nvPr>
              <p:custDataLst>
                <p:tags r:id="rId3"/>
              </p:custDataLst>
            </p:nvPr>
          </p:nvSpPr>
          <p:spPr bwMode="auto">
            <a:xfrm>
              <a:off x="7236394" y="1905923"/>
              <a:ext cx="2664373" cy="4727181"/>
            </a:xfrm>
            <a:prstGeom prst="rect">
              <a:avLst/>
            </a:prstGeom>
            <a:solidFill>
              <a:srgbClr val="FFFFFF"/>
            </a:solidFill>
            <a:ln w="12700" cap="flat" cmpd="sng" algn="ctr">
              <a:solidFill>
                <a:srgbClr val="00188F"/>
              </a:solidFill>
              <a:prstDash val="dash"/>
              <a:headEnd type="none" w="med" len="med"/>
              <a:tailEnd type="none" w="med" len="med"/>
            </a:ln>
            <a:effectLst/>
          </p:spPr>
          <p:txBody>
            <a:bodyPr vert="horz" wrap="square" lIns="91396" tIns="45699" rIns="91396" bIns="45699" numCol="1" rtlCol="0" anchor="t" anchorCtr="0" compatLnSpc="1">
              <a:prstTxWarp prst="textNoShape">
                <a:avLst/>
              </a:prstTxWarp>
            </a:bodyPr>
            <a:lstStyle/>
            <a:p>
              <a:pPr marL="0" marR="0" lvl="0" indent="0" algn="ctr" defTabSz="121868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solidFill>
                      <a:srgbClr val="FFFFFF">
                        <a:alpha val="0"/>
                      </a:srgbClr>
                    </a:solidFill>
                  </a:ln>
                  <a:solidFill>
                    <a:srgbClr val="595959"/>
                  </a:solidFill>
                  <a:effectLst/>
                  <a:uLnTx/>
                  <a:uFillTx/>
                  <a:latin typeface="Segoe UI Light" pitchFamily="34" charset="0"/>
                </a:rPr>
                <a:t>Fault Domain</a:t>
              </a:r>
            </a:p>
          </p:txBody>
        </p:sp>
        <p:sp>
          <p:nvSpPr>
            <p:cNvPr id="102" name="Rectangle 101"/>
            <p:cNvSpPr/>
            <p:nvPr>
              <p:custDataLst>
                <p:tags r:id="rId4"/>
              </p:custDataLst>
            </p:nvPr>
          </p:nvSpPr>
          <p:spPr bwMode="auto">
            <a:xfrm>
              <a:off x="7395101" y="2379045"/>
              <a:ext cx="2377439" cy="4160715"/>
            </a:xfrm>
            <a:prstGeom prst="rect">
              <a:avLst/>
            </a:prstGeom>
            <a:solidFill>
              <a:srgbClr val="D2D2D2"/>
            </a:solidFill>
            <a:ln w="9525" cap="flat" cmpd="sng" algn="ctr">
              <a:noFill/>
              <a:prstDash val="solid"/>
              <a:headEnd type="none" w="med" len="med"/>
              <a:tailEnd type="none" w="med" len="med"/>
            </a:ln>
            <a:effectLst/>
          </p:spPr>
          <p:txBody>
            <a:bodyPr vert="horz" wrap="square" lIns="91364" tIns="45701" rIns="91364" bIns="45683" numCol="1" spcCol="0" rtlCol="0" anchor="t" anchorCtr="0" compatLnSpc="1">
              <a:prstTxWarp prst="textNoShape">
                <a:avLst/>
              </a:prstTxWarp>
            </a:bodyPr>
            <a:lstStyle/>
            <a:p>
              <a:pPr marL="0" marR="0" lvl="0" indent="0" algn="ctr" defTabSz="913414" eaLnBrk="1" fontAlgn="base" latinLnBrk="0" hangingPunct="1">
                <a:lnSpc>
                  <a:spcPct val="100000"/>
                </a:lnSpc>
                <a:spcBef>
                  <a:spcPts val="1200"/>
                </a:spcBef>
                <a:spcAft>
                  <a:spcPct val="0"/>
                </a:spcAft>
                <a:buClrTx/>
                <a:buSzTx/>
                <a:buFontTx/>
                <a:buNone/>
                <a:tabLst/>
                <a:defRPr/>
              </a:pPr>
              <a:r>
                <a:rPr kumimoji="0" lang="en-US" altLang="ko-KR" sz="1200" b="0" i="0" u="none" strike="noStrike" kern="0" cap="none" spc="0" normalizeH="0" baseline="0" noProof="0" dirty="0" smtClean="0">
                  <a:ln>
                    <a:solidFill>
                      <a:srgbClr val="FFFFFF">
                        <a:alpha val="0"/>
                      </a:srgbClr>
                    </a:solidFill>
                  </a:ln>
                  <a:solidFill>
                    <a:srgbClr val="595959"/>
                  </a:solidFill>
                  <a:effectLst/>
                  <a:uLnTx/>
                  <a:uFillTx/>
                  <a:ea typeface="맑은 고딕" panose="020B0503020000020004" pitchFamily="50" charset="-127"/>
                </a:rPr>
                <a:t>Rack</a:t>
              </a:r>
              <a:endParaRPr kumimoji="0" lang="en-US" sz="800" b="0" i="0" u="none" strike="noStrike" kern="0" cap="none" spc="0" normalizeH="0" baseline="0" noProof="0" dirty="0" smtClean="0">
                <a:ln>
                  <a:solidFill>
                    <a:srgbClr val="FFFFFF">
                      <a:alpha val="0"/>
                    </a:srgbClr>
                  </a:solidFill>
                </a:ln>
                <a:solidFill>
                  <a:srgbClr val="595959"/>
                </a:solidFill>
                <a:effectLst/>
                <a:uLnTx/>
                <a:uFillTx/>
              </a:endParaRPr>
            </a:p>
          </p:txBody>
        </p:sp>
        <p:sp>
          <p:nvSpPr>
            <p:cNvPr id="103" name="Rectangle 102"/>
            <p:cNvSpPr/>
            <p:nvPr>
              <p:custDataLst>
                <p:tags r:id="rId5"/>
              </p:custDataLst>
            </p:nvPr>
          </p:nvSpPr>
          <p:spPr bwMode="auto">
            <a:xfrm>
              <a:off x="2332323" y="2860304"/>
              <a:ext cx="7502142" cy="1599098"/>
            </a:xfrm>
            <a:prstGeom prst="rect">
              <a:avLst/>
            </a:prstGeom>
            <a:solidFill>
              <a:srgbClr val="00D8CC">
                <a:lumMod val="60000"/>
                <a:lumOff val="40000"/>
              </a:srgbClr>
            </a:solidFill>
            <a:ln w="19050" cap="flat" cmpd="sng" algn="ctr">
              <a:solidFill>
                <a:srgbClr val="969696">
                  <a:lumMod val="75000"/>
                </a:srgbClr>
              </a:solidFill>
              <a:prstDash val="dash"/>
              <a:headEnd type="none" w="med" len="med"/>
              <a:tailEnd type="none" w="med" len="med"/>
            </a:ln>
            <a:effectLst/>
          </p:spPr>
          <p:txBody>
            <a:bodyPr vert="horz" wrap="square" lIns="91396" tIns="45699" rIns="91396" bIns="45699" numCol="1" rtlCol="0" anchor="ctr"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ko-KR" altLang="en-US" sz="1000" b="0" i="0" u="none" strike="noStrike" kern="0" cap="none" spc="0" normalizeH="0" baseline="0" noProof="0" dirty="0" smtClean="0">
                  <a:ln>
                    <a:solidFill>
                      <a:srgbClr val="FFFFFF">
                        <a:alpha val="0"/>
                      </a:srgbClr>
                    </a:solidFill>
                  </a:ln>
                  <a:solidFill>
                    <a:srgbClr val="FFFFFF"/>
                  </a:solidFill>
                  <a:effectLst/>
                  <a:uLnTx/>
                  <a:uFillTx/>
                  <a:ea typeface="맑은 고딕" panose="020B0503020000020004" pitchFamily="50" charset="-127"/>
                </a:rPr>
                <a:t>가용성 집합</a:t>
              </a:r>
              <a:endParaRPr kumimoji="0" lang="en-US" sz="1000" b="0" i="0" u="none" strike="noStrike" kern="0" cap="none" spc="0" normalizeH="0" baseline="0" noProof="0" dirty="0" smtClean="0">
                <a:ln>
                  <a:solidFill>
                    <a:srgbClr val="FFFFFF">
                      <a:alpha val="0"/>
                    </a:srgbClr>
                  </a:solidFill>
                </a:ln>
                <a:solidFill>
                  <a:srgbClr val="FFFFFF"/>
                </a:solidFill>
                <a:effectLst/>
                <a:uLnTx/>
                <a:uFillTx/>
              </a:endParaRPr>
            </a:p>
          </p:txBody>
        </p:sp>
        <p:sp>
          <p:nvSpPr>
            <p:cNvPr id="104" name="Rectangle 103"/>
            <p:cNvSpPr/>
            <p:nvPr>
              <p:custDataLst>
                <p:tags r:id="rId6"/>
              </p:custDataLst>
            </p:nvPr>
          </p:nvSpPr>
          <p:spPr bwMode="auto">
            <a:xfrm>
              <a:off x="2332323" y="4716808"/>
              <a:ext cx="7502142" cy="1646950"/>
            </a:xfrm>
            <a:prstGeom prst="rect">
              <a:avLst/>
            </a:prstGeom>
            <a:solidFill>
              <a:srgbClr val="BAD80A">
                <a:lumMod val="75000"/>
              </a:srgbClr>
            </a:solidFill>
            <a:ln w="19050" cap="flat" cmpd="sng" algn="ctr">
              <a:solidFill>
                <a:srgbClr val="969696">
                  <a:lumMod val="75000"/>
                </a:srgbClr>
              </a:solidFill>
              <a:prstDash val="dash"/>
              <a:headEnd type="none" w="med" len="med"/>
              <a:tailEnd type="none" w="med" len="med"/>
            </a:ln>
            <a:effectLst/>
          </p:spPr>
          <p:txBody>
            <a:bodyPr vert="horz" wrap="square" lIns="91396" tIns="45699" rIns="91396" bIns="45699" numCol="1" rtlCol="0" anchor="ctr"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ko-KR" altLang="en-US" sz="1000" b="0" i="0" u="none" strike="noStrike" kern="0" cap="none" spc="0" normalizeH="0" baseline="0" noProof="0" dirty="0" smtClean="0">
                  <a:ln>
                    <a:solidFill>
                      <a:srgbClr val="FFFFFF">
                        <a:alpha val="0"/>
                      </a:srgbClr>
                    </a:solidFill>
                  </a:ln>
                  <a:solidFill>
                    <a:srgbClr val="FFFFFF"/>
                  </a:solidFill>
                  <a:effectLst/>
                  <a:uLnTx/>
                  <a:uFillTx/>
                  <a:ea typeface="맑은 고딕" panose="020B0503020000020004" pitchFamily="50" charset="-127"/>
                </a:rPr>
                <a:t>가용성 집합</a:t>
              </a:r>
              <a:endParaRPr kumimoji="0" lang="en-US" sz="1000" b="0" i="0" u="none" strike="noStrike" kern="0" cap="none" spc="0" normalizeH="0" baseline="0" noProof="0" dirty="0" smtClean="0">
                <a:ln>
                  <a:solidFill>
                    <a:srgbClr val="FFFFFF">
                      <a:alpha val="0"/>
                    </a:srgbClr>
                  </a:solidFill>
                </a:ln>
                <a:solidFill>
                  <a:srgbClr val="FFFFFF"/>
                </a:solidFill>
                <a:effectLst/>
                <a:uLnTx/>
                <a:uFillTx/>
              </a:endParaRPr>
            </a:p>
          </p:txBody>
        </p:sp>
        <p:sp>
          <p:nvSpPr>
            <p:cNvPr id="105" name="Rectangle 104"/>
            <p:cNvSpPr/>
            <p:nvPr>
              <p:custDataLst>
                <p:tags r:id="rId7"/>
              </p:custDataLst>
            </p:nvPr>
          </p:nvSpPr>
          <p:spPr bwMode="auto">
            <a:xfrm>
              <a:off x="2577084" y="2860300"/>
              <a:ext cx="2011680" cy="1646950"/>
            </a:xfrm>
            <a:prstGeom prst="rect">
              <a:avLst/>
            </a:prstGeom>
            <a:solidFill>
              <a:srgbClr val="00D8CC"/>
            </a:solidFill>
            <a:ln w="9525" cap="flat" cmpd="sng" algn="ctr">
              <a:noFill/>
              <a:prstDash val="solid"/>
              <a:headEnd type="none" w="med" len="med"/>
              <a:tailEnd type="none" w="med" len="med"/>
            </a:ln>
            <a:effectLst/>
          </p:spPr>
          <p:txBody>
            <a:bodyPr vert="horz" wrap="square" lIns="91396" tIns="45699" rIns="91396" bIns="45699" numCol="1" rtlCol="0" anchor="t"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ko-KR" altLang="en-US" sz="1000" b="0" i="0" u="none" strike="noStrike" kern="0" cap="none" spc="0" normalizeH="0" baseline="0" noProof="0" dirty="0" smtClean="0">
                  <a:ln>
                    <a:solidFill>
                      <a:srgbClr val="FFFFFF">
                        <a:alpha val="0"/>
                      </a:srgbClr>
                    </a:solidFill>
                  </a:ln>
                  <a:solidFill>
                    <a:srgbClr val="FFFFFF"/>
                  </a:solidFill>
                  <a:effectLst/>
                  <a:uLnTx/>
                  <a:uFillTx/>
                  <a:ea typeface="맑은 고딕" panose="020B0503020000020004" pitchFamily="50" charset="-127"/>
                </a:rPr>
                <a:t>가상 컴퓨터</a:t>
              </a:r>
              <a:endParaRPr kumimoji="0" lang="en-US" sz="1000" b="0" i="0" u="none" strike="noStrike" kern="0" cap="none" spc="0" normalizeH="0" baseline="0" noProof="0" dirty="0" smtClean="0">
                <a:ln>
                  <a:solidFill>
                    <a:srgbClr val="FFFFFF">
                      <a:alpha val="0"/>
                    </a:srgbClr>
                  </a:solidFill>
                </a:ln>
                <a:solidFill>
                  <a:srgbClr val="FFFFFF"/>
                </a:solidFill>
                <a:effectLst/>
                <a:uLnTx/>
                <a:uFillTx/>
              </a:endParaRPr>
            </a:p>
          </p:txBody>
        </p:sp>
        <p:sp>
          <p:nvSpPr>
            <p:cNvPr id="106" name="Rectangle 105"/>
            <p:cNvSpPr/>
            <p:nvPr>
              <p:custDataLst>
                <p:tags r:id="rId8"/>
              </p:custDataLst>
            </p:nvPr>
          </p:nvSpPr>
          <p:spPr bwMode="auto">
            <a:xfrm>
              <a:off x="2577084" y="4716808"/>
              <a:ext cx="2011680" cy="1646950"/>
            </a:xfrm>
            <a:prstGeom prst="rect">
              <a:avLst/>
            </a:prstGeom>
            <a:solidFill>
              <a:srgbClr val="BAD80A"/>
            </a:solidFill>
            <a:ln w="9525" cap="flat" cmpd="sng" algn="ctr">
              <a:noFill/>
              <a:prstDash val="solid"/>
              <a:headEnd type="none" w="med" len="med"/>
              <a:tailEnd type="none" w="med" len="med"/>
            </a:ln>
            <a:effectLst/>
          </p:spPr>
          <p:txBody>
            <a:bodyPr vert="horz" wrap="square" lIns="91396" tIns="45699" rIns="91396" bIns="45699" numCol="1" rtlCol="0" anchor="t"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ko-KR" altLang="en-US" sz="1000" b="0" i="0" u="none" strike="noStrike" kern="0" cap="none" spc="0" normalizeH="0" baseline="0" noProof="0" dirty="0" smtClean="0">
                  <a:ln>
                    <a:solidFill>
                      <a:srgbClr val="FFFFFF">
                        <a:alpha val="0"/>
                      </a:srgbClr>
                    </a:solidFill>
                  </a:ln>
                  <a:solidFill>
                    <a:srgbClr val="FFFFFF"/>
                  </a:solidFill>
                  <a:effectLst/>
                  <a:uLnTx/>
                  <a:uFillTx/>
                  <a:ea typeface="맑은 고딕" panose="020B0503020000020004" pitchFamily="50" charset="-127"/>
                </a:rPr>
                <a:t>가상 컴퓨터</a:t>
              </a:r>
              <a:endParaRPr kumimoji="0" lang="en-US" sz="1000" b="0" i="0" u="none" strike="noStrike" kern="0" cap="none" spc="0" normalizeH="0" baseline="0" noProof="0" dirty="0" smtClean="0">
                <a:ln>
                  <a:solidFill>
                    <a:srgbClr val="FFFFFF">
                      <a:alpha val="0"/>
                    </a:srgbClr>
                  </a:solidFill>
                </a:ln>
                <a:solidFill>
                  <a:srgbClr val="FFFFFF"/>
                </a:solidFill>
                <a:effectLst/>
                <a:uLnTx/>
                <a:uFillTx/>
              </a:endParaRPr>
            </a:p>
          </p:txBody>
        </p:sp>
        <p:sp>
          <p:nvSpPr>
            <p:cNvPr id="107" name="Rectangle 106"/>
            <p:cNvSpPr/>
            <p:nvPr>
              <p:custDataLst>
                <p:tags r:id="rId9"/>
              </p:custDataLst>
            </p:nvPr>
          </p:nvSpPr>
          <p:spPr bwMode="auto">
            <a:xfrm>
              <a:off x="7562740" y="2860300"/>
              <a:ext cx="2011680" cy="1646950"/>
            </a:xfrm>
            <a:prstGeom prst="rect">
              <a:avLst/>
            </a:prstGeom>
            <a:solidFill>
              <a:srgbClr val="00D8CC"/>
            </a:solidFill>
            <a:ln w="9525" cap="flat" cmpd="sng" algn="ctr">
              <a:noFill/>
              <a:prstDash val="solid"/>
              <a:headEnd type="none" w="med" len="med"/>
              <a:tailEnd type="none" w="med" len="med"/>
            </a:ln>
            <a:effectLst/>
          </p:spPr>
          <p:txBody>
            <a:bodyPr vert="horz" wrap="square" lIns="91396" tIns="45699" rIns="91396" bIns="45699" numCol="1" rtlCol="0" anchor="t"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ko-KR" altLang="en-US" sz="1000" b="0" i="0" u="none" strike="noStrike" kern="0" cap="none" spc="0" normalizeH="0" baseline="0" noProof="0" dirty="0" smtClean="0">
                  <a:ln>
                    <a:solidFill>
                      <a:srgbClr val="FFFFFF">
                        <a:alpha val="0"/>
                      </a:srgbClr>
                    </a:solidFill>
                  </a:ln>
                  <a:solidFill>
                    <a:srgbClr val="FFFFFF"/>
                  </a:solidFill>
                  <a:effectLst/>
                  <a:uLnTx/>
                  <a:uFillTx/>
                  <a:ea typeface="맑은 고딕" panose="020B0503020000020004" pitchFamily="50" charset="-127"/>
                </a:rPr>
                <a:t>가상 컴퓨터</a:t>
              </a:r>
              <a:endParaRPr kumimoji="0" lang="en-US" sz="1000" b="0" i="0" u="none" strike="noStrike" kern="0" cap="none" spc="0" normalizeH="0" baseline="0" noProof="0" dirty="0" smtClean="0">
                <a:ln>
                  <a:solidFill>
                    <a:srgbClr val="FFFFFF">
                      <a:alpha val="0"/>
                    </a:srgbClr>
                  </a:solidFill>
                </a:ln>
                <a:solidFill>
                  <a:srgbClr val="FFFFFF"/>
                </a:solidFill>
                <a:effectLst/>
                <a:uLnTx/>
                <a:uFillTx/>
              </a:endParaRPr>
            </a:p>
          </p:txBody>
        </p:sp>
        <p:sp>
          <p:nvSpPr>
            <p:cNvPr id="108" name="Rectangle 107"/>
            <p:cNvSpPr/>
            <p:nvPr>
              <p:custDataLst>
                <p:tags r:id="rId10"/>
              </p:custDataLst>
            </p:nvPr>
          </p:nvSpPr>
          <p:spPr bwMode="auto">
            <a:xfrm>
              <a:off x="7562740" y="4716808"/>
              <a:ext cx="2011680" cy="1646950"/>
            </a:xfrm>
            <a:prstGeom prst="rect">
              <a:avLst/>
            </a:prstGeom>
            <a:solidFill>
              <a:srgbClr val="BAD80A"/>
            </a:solidFill>
            <a:ln w="9525" cap="flat" cmpd="sng" algn="ctr">
              <a:noFill/>
              <a:prstDash val="solid"/>
              <a:headEnd type="none" w="med" len="med"/>
              <a:tailEnd type="none" w="med" len="med"/>
            </a:ln>
            <a:effectLst/>
          </p:spPr>
          <p:txBody>
            <a:bodyPr vert="horz" wrap="square" lIns="91396" tIns="45699" rIns="91396" bIns="45699" numCol="1" rtlCol="0" anchor="t"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ko-KR" altLang="en-US" sz="1000" b="0" i="0" u="none" strike="noStrike" kern="0" cap="none" spc="0" normalizeH="0" baseline="0" noProof="0" dirty="0" smtClean="0">
                  <a:ln>
                    <a:solidFill>
                      <a:srgbClr val="FFFFFF">
                        <a:alpha val="0"/>
                      </a:srgbClr>
                    </a:solidFill>
                  </a:ln>
                  <a:solidFill>
                    <a:srgbClr val="FFFFFF"/>
                  </a:solidFill>
                  <a:effectLst/>
                  <a:uLnTx/>
                  <a:uFillTx/>
                  <a:ea typeface="맑은 고딕" panose="020B0503020000020004" pitchFamily="50" charset="-127"/>
                </a:rPr>
                <a:t>가상 컴퓨터</a:t>
              </a:r>
              <a:endParaRPr kumimoji="0" lang="en-US" sz="1000" b="0" i="0" u="none" strike="noStrike" kern="0" cap="none" spc="0" normalizeH="0" baseline="0" noProof="0" dirty="0" smtClean="0">
                <a:ln>
                  <a:solidFill>
                    <a:srgbClr val="FFFFFF">
                      <a:alpha val="0"/>
                    </a:srgbClr>
                  </a:solidFill>
                </a:ln>
                <a:solidFill>
                  <a:srgbClr val="FFFFFF"/>
                </a:solidFill>
                <a:effectLst/>
                <a:uLnTx/>
                <a:uFillTx/>
              </a:endParaRPr>
            </a:p>
          </p:txBody>
        </p:sp>
        <p:sp>
          <p:nvSpPr>
            <p:cNvPr id="109" name="Rectangle 108"/>
            <p:cNvSpPr/>
            <p:nvPr>
              <p:custDataLst>
                <p:tags r:id="rId11"/>
              </p:custDataLst>
            </p:nvPr>
          </p:nvSpPr>
          <p:spPr bwMode="auto">
            <a:xfrm>
              <a:off x="2851402" y="3311024"/>
              <a:ext cx="1463040" cy="1005707"/>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365714" tIns="91428" rIns="91396" bIns="45699" numCol="1" rtlCol="0" anchor="ctr"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ko-KR" altLang="en-US" sz="1000" b="0" i="0" u="none" strike="noStrike" kern="0" cap="none" spc="0" normalizeH="0" baseline="0" noProof="0">
                  <a:ln>
                    <a:solidFill>
                      <a:srgbClr val="FFFFFF">
                        <a:alpha val="0"/>
                      </a:srgbClr>
                    </a:solidFill>
                  </a:ln>
                  <a:solidFill>
                    <a:srgbClr val="595959"/>
                  </a:solidFill>
                  <a:effectLst/>
                  <a:uLnTx/>
                  <a:uFillTx/>
                  <a:ea typeface="맑은 고딕" panose="020B0503020000020004" pitchFamily="50" charset="-127"/>
                </a:rPr>
                <a:t>웹</a:t>
              </a:r>
              <a:r>
                <a:rPr kumimoji="0" lang="en-NZ" sz="1000" b="0" i="0" u="none" strike="noStrike" kern="0" cap="none" spc="0" normalizeH="0" baseline="0" noProof="0" dirty="0" smtClean="0">
                  <a:ln>
                    <a:solidFill>
                      <a:srgbClr val="FFFFFF">
                        <a:alpha val="0"/>
                      </a:srgbClr>
                    </a:solidFill>
                  </a:ln>
                  <a:solidFill>
                    <a:srgbClr val="595959"/>
                  </a:solidFill>
                  <a:effectLst/>
                  <a:uLnTx/>
                  <a:uFillTx/>
                </a:rPr>
                <a:t>1</a:t>
              </a:r>
            </a:p>
            <a:p>
              <a:pPr marL="0" marR="0" lvl="0" indent="0" algn="ctr" defTabSz="913726" eaLnBrk="1" fontAlgn="base" latinLnBrk="0" hangingPunct="1">
                <a:lnSpc>
                  <a:spcPct val="100000"/>
                </a:lnSpc>
                <a:spcBef>
                  <a:spcPct val="0"/>
                </a:spcBef>
                <a:spcAft>
                  <a:spcPct val="0"/>
                </a:spcAft>
                <a:buClrTx/>
                <a:buSzTx/>
                <a:buFontTx/>
                <a:buNone/>
                <a:tabLst/>
                <a:defRPr/>
              </a:pPr>
              <a:endParaRPr kumimoji="0" lang="en-NZ" sz="1000" b="0" i="0" u="none" strike="noStrike" kern="0" cap="none" spc="0" normalizeH="0" baseline="0" noProof="0" dirty="0" smtClean="0">
                <a:ln>
                  <a:solidFill>
                    <a:srgbClr val="FFFFFF">
                      <a:alpha val="0"/>
                    </a:srgbClr>
                  </a:solidFill>
                </a:ln>
                <a:solidFill>
                  <a:srgbClr val="595959"/>
                </a:solidFill>
                <a:effectLst/>
                <a:uLnTx/>
                <a:uFillTx/>
              </a:endParaRPr>
            </a:p>
          </p:txBody>
        </p:sp>
        <p:sp>
          <p:nvSpPr>
            <p:cNvPr id="110" name="Rectangle 109"/>
            <p:cNvSpPr/>
            <p:nvPr>
              <p:custDataLst>
                <p:tags r:id="rId12"/>
              </p:custDataLst>
            </p:nvPr>
          </p:nvSpPr>
          <p:spPr bwMode="auto">
            <a:xfrm>
              <a:off x="2851402" y="5167530"/>
              <a:ext cx="1463040" cy="1058483"/>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365714" tIns="91428" rIns="91396" bIns="45699" numCol="1" rtlCol="0" anchor="ctr"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en-NZ" sz="1000" b="0" i="0" u="none" strike="noStrike" kern="0" cap="none" spc="0" normalizeH="0" baseline="0" noProof="0" dirty="0" smtClean="0">
                  <a:ln>
                    <a:solidFill>
                      <a:srgbClr val="FFFFFF">
                        <a:alpha val="0"/>
                      </a:srgbClr>
                    </a:solidFill>
                  </a:ln>
                  <a:solidFill>
                    <a:srgbClr val="595959"/>
                  </a:solidFill>
                  <a:effectLst/>
                  <a:uLnTx/>
                  <a:uFillTx/>
                </a:rPr>
                <a:t>SQL1</a:t>
              </a:r>
            </a:p>
            <a:p>
              <a:pPr marL="0" marR="0" lvl="0" indent="0" algn="ctr" defTabSz="913726" eaLnBrk="1" fontAlgn="base" latinLnBrk="0" hangingPunct="1">
                <a:lnSpc>
                  <a:spcPct val="100000"/>
                </a:lnSpc>
                <a:spcBef>
                  <a:spcPct val="0"/>
                </a:spcBef>
                <a:spcAft>
                  <a:spcPct val="0"/>
                </a:spcAft>
                <a:buClrTx/>
                <a:buSzTx/>
                <a:buFontTx/>
                <a:buNone/>
                <a:tabLst/>
                <a:defRPr/>
              </a:pPr>
              <a:endParaRPr kumimoji="0" lang="en-NZ" sz="1000" b="0" i="0" u="none" strike="noStrike" kern="0" cap="none" spc="0" normalizeH="0" baseline="0" noProof="0" dirty="0" smtClean="0">
                <a:ln>
                  <a:solidFill>
                    <a:srgbClr val="FFFFFF">
                      <a:alpha val="0"/>
                    </a:srgbClr>
                  </a:solidFill>
                </a:ln>
                <a:solidFill>
                  <a:srgbClr val="595959"/>
                </a:solidFill>
                <a:effectLst/>
                <a:uLnTx/>
                <a:uFillTx/>
              </a:endParaRPr>
            </a:p>
          </p:txBody>
        </p:sp>
        <p:sp>
          <p:nvSpPr>
            <p:cNvPr id="111" name="Rectangle 110"/>
            <p:cNvSpPr/>
            <p:nvPr>
              <p:custDataLst>
                <p:tags r:id="rId13"/>
              </p:custDataLst>
            </p:nvPr>
          </p:nvSpPr>
          <p:spPr bwMode="auto">
            <a:xfrm>
              <a:off x="7837060" y="3300305"/>
              <a:ext cx="1463040" cy="1016418"/>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365714" tIns="91428" rIns="91396" bIns="45699" numCol="1" rtlCol="0" anchor="ctr"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ko-KR" altLang="en-US" sz="1000" b="0" i="0" u="none" strike="noStrike" kern="0" cap="none" spc="0" normalizeH="0" baseline="0" noProof="0" smtClean="0">
                  <a:ln>
                    <a:solidFill>
                      <a:srgbClr val="FFFFFF">
                        <a:alpha val="0"/>
                      </a:srgbClr>
                    </a:solidFill>
                  </a:ln>
                  <a:solidFill>
                    <a:srgbClr val="595959"/>
                  </a:solidFill>
                  <a:effectLst/>
                  <a:uLnTx/>
                  <a:uFillTx/>
                  <a:ea typeface="맑은 고딕" panose="020B0503020000020004" pitchFamily="50" charset="-127"/>
                </a:rPr>
                <a:t>웹</a:t>
              </a:r>
              <a:r>
                <a:rPr kumimoji="0" lang="en-NZ" sz="1000" b="0" i="0" u="none" strike="noStrike" kern="0" cap="none" spc="0" normalizeH="0" baseline="0" noProof="0" dirty="0" smtClean="0">
                  <a:ln>
                    <a:solidFill>
                      <a:srgbClr val="FFFFFF">
                        <a:alpha val="0"/>
                      </a:srgbClr>
                    </a:solidFill>
                  </a:ln>
                  <a:solidFill>
                    <a:srgbClr val="595959"/>
                  </a:solidFill>
                  <a:effectLst/>
                  <a:uLnTx/>
                  <a:uFillTx/>
                </a:rPr>
                <a:t>2</a:t>
              </a:r>
            </a:p>
            <a:p>
              <a:pPr marL="0" marR="0" lvl="0" indent="0" algn="ctr" defTabSz="913726" eaLnBrk="1" fontAlgn="base" latinLnBrk="0" hangingPunct="1">
                <a:lnSpc>
                  <a:spcPct val="100000"/>
                </a:lnSpc>
                <a:spcBef>
                  <a:spcPct val="0"/>
                </a:spcBef>
                <a:spcAft>
                  <a:spcPct val="0"/>
                </a:spcAft>
                <a:buClrTx/>
                <a:buSzTx/>
                <a:buFontTx/>
                <a:buNone/>
                <a:tabLst/>
                <a:defRPr/>
              </a:pPr>
              <a:endParaRPr kumimoji="0" lang="en-NZ" sz="1000" b="0" i="0" u="none" strike="noStrike" kern="0" cap="none" spc="0" normalizeH="0" baseline="0" noProof="0" dirty="0" smtClean="0">
                <a:ln>
                  <a:solidFill>
                    <a:srgbClr val="FFFFFF">
                      <a:alpha val="0"/>
                    </a:srgbClr>
                  </a:solidFill>
                </a:ln>
                <a:solidFill>
                  <a:srgbClr val="595959"/>
                </a:solidFill>
                <a:effectLst/>
                <a:uLnTx/>
                <a:uFillTx/>
              </a:endParaRPr>
            </a:p>
          </p:txBody>
        </p:sp>
        <p:sp>
          <p:nvSpPr>
            <p:cNvPr id="112" name="Rectangle 111"/>
            <p:cNvSpPr/>
            <p:nvPr>
              <p:custDataLst>
                <p:tags r:id="rId14"/>
              </p:custDataLst>
            </p:nvPr>
          </p:nvSpPr>
          <p:spPr bwMode="auto">
            <a:xfrm>
              <a:off x="7837060" y="5167530"/>
              <a:ext cx="1463040" cy="1058483"/>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365714" tIns="91428" rIns="91396" bIns="45699" numCol="1" rtlCol="0" anchor="ctr" anchorCtr="0" compatLnSpc="1">
              <a:prstTxWarp prst="textNoShape">
                <a:avLst/>
              </a:prstTxWarp>
            </a:bodyPr>
            <a:lstStyle/>
            <a:p>
              <a:pPr marL="0" marR="0" lvl="0" indent="0" algn="ctr" defTabSz="913726" eaLnBrk="1" fontAlgn="base" latinLnBrk="0" hangingPunct="1">
                <a:lnSpc>
                  <a:spcPct val="100000"/>
                </a:lnSpc>
                <a:spcBef>
                  <a:spcPct val="0"/>
                </a:spcBef>
                <a:spcAft>
                  <a:spcPct val="0"/>
                </a:spcAft>
                <a:buClrTx/>
                <a:buSzTx/>
                <a:buFontTx/>
                <a:buNone/>
                <a:tabLst/>
                <a:defRPr/>
              </a:pPr>
              <a:r>
                <a:rPr kumimoji="0" lang="en-NZ" sz="1000" b="0" i="0" u="none" strike="noStrike" kern="0" cap="none" spc="0" normalizeH="0" baseline="0" noProof="0" dirty="0" smtClean="0">
                  <a:ln>
                    <a:solidFill>
                      <a:srgbClr val="FFFFFF">
                        <a:alpha val="0"/>
                      </a:srgbClr>
                    </a:solidFill>
                  </a:ln>
                  <a:solidFill>
                    <a:srgbClr val="595959"/>
                  </a:solidFill>
                  <a:effectLst/>
                  <a:uLnTx/>
                  <a:uFillTx/>
                </a:rPr>
                <a:t>SQL2</a:t>
              </a:r>
            </a:p>
            <a:p>
              <a:pPr marL="0" marR="0" lvl="0" indent="0" algn="ctr" defTabSz="913726" eaLnBrk="1" fontAlgn="base" latinLnBrk="0" hangingPunct="1">
                <a:lnSpc>
                  <a:spcPct val="100000"/>
                </a:lnSpc>
                <a:spcBef>
                  <a:spcPct val="0"/>
                </a:spcBef>
                <a:spcAft>
                  <a:spcPct val="0"/>
                </a:spcAft>
                <a:buClrTx/>
                <a:buSzTx/>
                <a:buFontTx/>
                <a:buNone/>
                <a:tabLst/>
                <a:defRPr/>
              </a:pPr>
              <a:endParaRPr kumimoji="0" lang="en-NZ" sz="1000" b="0" i="0" u="none" strike="noStrike" kern="0" cap="none" spc="0" normalizeH="0" baseline="0" noProof="0" dirty="0" smtClean="0">
                <a:ln>
                  <a:solidFill>
                    <a:srgbClr val="FFFFFF">
                      <a:alpha val="0"/>
                    </a:srgbClr>
                  </a:solidFill>
                </a:ln>
                <a:solidFill>
                  <a:srgbClr val="595959"/>
                </a:solidFill>
                <a:effectLst/>
                <a:uLnTx/>
                <a:uFillTx/>
              </a:endParaRPr>
            </a:p>
          </p:txBody>
        </p:sp>
        <p:sp>
          <p:nvSpPr>
            <p:cNvPr id="113" name="Rectangle 112"/>
            <p:cNvSpPr/>
            <p:nvPr/>
          </p:nvSpPr>
          <p:spPr>
            <a:xfrm>
              <a:off x="8045591" y="3951620"/>
              <a:ext cx="1076458" cy="493915"/>
            </a:xfrm>
            <a:prstGeom prst="rect">
              <a:avLst/>
            </a:prstGeom>
          </p:spPr>
          <p:txBody>
            <a:bodyPr wrap="none" lIns="121862" tIns="60931" rIns="121862" bIns="60931">
              <a:spAutoFit/>
            </a:bodyPr>
            <a:lstStyle/>
            <a:p>
              <a:pPr marL="0" marR="0" lvl="0" indent="0" algn="ctr" defTabSz="91380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smtClean="0">
                  <a:ln>
                    <a:solidFill>
                      <a:srgbClr val="FFFFFF">
                        <a:alpha val="0"/>
                      </a:srgbClr>
                    </a:solidFill>
                  </a:ln>
                  <a:solidFill>
                    <a:srgbClr val="595959"/>
                  </a:solidFill>
                  <a:effectLst/>
                  <a:uLnTx/>
                  <a:uFillTx/>
                </a:rPr>
                <a:t>UD #2</a:t>
              </a:r>
            </a:p>
          </p:txBody>
        </p:sp>
        <p:sp>
          <p:nvSpPr>
            <p:cNvPr id="114" name="Rectangle 113"/>
            <p:cNvSpPr/>
            <p:nvPr/>
          </p:nvSpPr>
          <p:spPr>
            <a:xfrm>
              <a:off x="8030348" y="5762086"/>
              <a:ext cx="1076458" cy="493915"/>
            </a:xfrm>
            <a:prstGeom prst="rect">
              <a:avLst/>
            </a:prstGeom>
          </p:spPr>
          <p:txBody>
            <a:bodyPr wrap="none" lIns="121862" tIns="60931" rIns="121862" bIns="60931">
              <a:spAutoFit/>
            </a:bodyPr>
            <a:lstStyle/>
            <a:p>
              <a:pPr marL="0" marR="0" lvl="0" indent="0" algn="ctr" defTabSz="91380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smtClean="0">
                  <a:ln>
                    <a:solidFill>
                      <a:srgbClr val="FFFFFF">
                        <a:alpha val="0"/>
                      </a:srgbClr>
                    </a:solidFill>
                  </a:ln>
                  <a:solidFill>
                    <a:srgbClr val="595959"/>
                  </a:solidFill>
                  <a:effectLst/>
                  <a:uLnTx/>
                  <a:uFillTx/>
                </a:rPr>
                <a:t>UD #2</a:t>
              </a:r>
            </a:p>
          </p:txBody>
        </p:sp>
        <p:sp>
          <p:nvSpPr>
            <p:cNvPr id="115" name="TextBox 114"/>
            <p:cNvSpPr txBox="1"/>
            <p:nvPr/>
          </p:nvSpPr>
          <p:spPr>
            <a:xfrm>
              <a:off x="3200444" y="4027764"/>
              <a:ext cx="637538" cy="247009"/>
            </a:xfrm>
            <a:prstGeom prst="rect">
              <a:avLst/>
            </a:prstGeom>
            <a:noFill/>
          </p:spPr>
          <p:txBody>
            <a:bodyPr wrap="none" lIns="0" tIns="0" rIns="0" bIns="0" rtlCol="0">
              <a:spAutoFit/>
            </a:bodyPr>
            <a:lstStyle/>
            <a:p>
              <a:pPr marL="0" marR="0" lvl="0" indent="0" defTabSz="1218683" eaLnBrk="1" fontAlgn="auto" latinLnBrk="0" hangingPunct="1">
                <a:lnSpc>
                  <a:spcPct val="90000"/>
                </a:lnSpc>
                <a:spcBef>
                  <a:spcPct val="20000"/>
                </a:spcBef>
                <a:spcAft>
                  <a:spcPts val="0"/>
                </a:spcAft>
                <a:buClrTx/>
                <a:buSzPct val="80000"/>
                <a:buFontTx/>
                <a:buNone/>
                <a:tabLst/>
                <a:defRPr/>
              </a:pPr>
              <a:r>
                <a:rPr kumimoji="0" lang="en-US" sz="1000" b="0" i="0" u="none" strike="noStrike" kern="0" cap="none" spc="0" normalizeH="0" baseline="0" noProof="0" dirty="0" smtClean="0">
                  <a:ln>
                    <a:solidFill>
                      <a:srgbClr val="FFFFFF">
                        <a:alpha val="0"/>
                      </a:srgbClr>
                    </a:solidFill>
                  </a:ln>
                  <a:solidFill>
                    <a:srgbClr val="595959"/>
                  </a:solidFill>
                  <a:effectLst/>
                  <a:uLnTx/>
                  <a:uFillTx/>
                </a:rPr>
                <a:t>UD #1</a:t>
              </a:r>
              <a:endParaRPr kumimoji="0" lang="en-US" sz="1000" b="0" i="0" u="none" strike="noStrike" kern="0" cap="none" spc="0" normalizeH="0" baseline="0" noProof="0" dirty="0" smtClean="0">
                <a:ln>
                  <a:noFill/>
                </a:ln>
                <a:gradFill>
                  <a:gsLst>
                    <a:gs pos="0">
                      <a:srgbClr val="292929">
                        <a:lumMod val="90000"/>
                        <a:lumOff val="10000"/>
                      </a:srgbClr>
                    </a:gs>
                    <a:gs pos="86000">
                      <a:srgbClr val="292929">
                        <a:lumMod val="90000"/>
                        <a:lumOff val="10000"/>
                      </a:srgbClr>
                    </a:gs>
                  </a:gsLst>
                  <a:lin ang="5400000" scaled="0"/>
                </a:gradFill>
                <a:effectLst/>
                <a:uLnTx/>
                <a:uFillTx/>
              </a:endParaRPr>
            </a:p>
          </p:txBody>
        </p:sp>
        <p:sp>
          <p:nvSpPr>
            <p:cNvPr id="116" name="Rectangle 115"/>
            <p:cNvSpPr/>
            <p:nvPr/>
          </p:nvSpPr>
          <p:spPr>
            <a:xfrm>
              <a:off x="3059932" y="5741193"/>
              <a:ext cx="1076458" cy="493915"/>
            </a:xfrm>
            <a:prstGeom prst="rect">
              <a:avLst/>
            </a:prstGeom>
          </p:spPr>
          <p:txBody>
            <a:bodyPr wrap="none" lIns="121862" tIns="60931" rIns="121862" bIns="60931">
              <a:spAutoFit/>
            </a:bodyPr>
            <a:lstStyle/>
            <a:p>
              <a:pPr marL="0" marR="0" lvl="0" indent="0" algn="ctr" defTabSz="91380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smtClean="0">
                  <a:ln>
                    <a:solidFill>
                      <a:srgbClr val="FFFFFF">
                        <a:alpha val="0"/>
                      </a:srgbClr>
                    </a:solidFill>
                  </a:ln>
                  <a:solidFill>
                    <a:srgbClr val="595959"/>
                  </a:solidFill>
                  <a:effectLst/>
                  <a:uLnTx/>
                  <a:uFillTx/>
                </a:rPr>
                <a:t>UD #1</a:t>
              </a:r>
            </a:p>
          </p:txBody>
        </p:sp>
        <p:sp>
          <p:nvSpPr>
            <p:cNvPr id="117" name="Freeform 62"/>
            <p:cNvSpPr>
              <a:spLocks noEditPoints="1"/>
            </p:cNvSpPr>
            <p:nvPr/>
          </p:nvSpPr>
          <p:spPr bwMode="black">
            <a:xfrm>
              <a:off x="2949757"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505050"/>
            </a:solidFill>
            <a:ln>
              <a:noFill/>
            </a:ln>
          </p:spPr>
          <p:txBody>
            <a:bodyPr vert="horz" wrap="square" lIns="82295" tIns="41148" rIns="82295" bIns="41148" numCol="1" anchor="t" anchorCtr="0" compatLnSpc="1">
              <a:prstTxWarp prst="textNoShape">
                <a:avLst/>
              </a:prstTxWarp>
            </a:bodyPr>
            <a:lstStyle/>
            <a:p>
              <a:pPr marL="0" marR="0" lvl="0" indent="0" defTabSz="1218683"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505050"/>
                </a:solidFill>
                <a:effectLst/>
                <a:uLnTx/>
                <a:uFillTx/>
              </a:endParaRPr>
            </a:p>
          </p:txBody>
        </p:sp>
        <p:sp>
          <p:nvSpPr>
            <p:cNvPr id="118" name="Freeform 62"/>
            <p:cNvSpPr>
              <a:spLocks noEditPoints="1"/>
            </p:cNvSpPr>
            <p:nvPr/>
          </p:nvSpPr>
          <p:spPr bwMode="black">
            <a:xfrm>
              <a:off x="7922428"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505050"/>
            </a:solidFill>
            <a:ln>
              <a:noFill/>
            </a:ln>
          </p:spPr>
          <p:txBody>
            <a:bodyPr vert="horz" wrap="square" lIns="82295" tIns="41148" rIns="82295" bIns="41148" numCol="1" anchor="t" anchorCtr="0" compatLnSpc="1">
              <a:prstTxWarp prst="textNoShape">
                <a:avLst/>
              </a:prstTxWarp>
            </a:bodyPr>
            <a:lstStyle/>
            <a:p>
              <a:pPr marL="0" marR="0" lvl="0" indent="0" defTabSz="1218683"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505050"/>
                </a:solidFill>
                <a:effectLst/>
                <a:uLnTx/>
                <a:uFillTx/>
              </a:endParaRPr>
            </a:p>
          </p:txBody>
        </p:sp>
        <p:sp>
          <p:nvSpPr>
            <p:cNvPr id="119" name="Freeform 34"/>
            <p:cNvSpPr>
              <a:spLocks noEditPoints="1"/>
            </p:cNvSpPr>
            <p:nvPr/>
          </p:nvSpPr>
          <p:spPr bwMode="auto">
            <a:xfrm>
              <a:off x="2961047"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505050"/>
            </a:solidFill>
            <a:ln w="10795" cap="flat" cmpd="sng" algn="ctr">
              <a:noFill/>
              <a:prstDash val="solid"/>
              <a:headEnd type="none" w="med" len="med"/>
              <a:tailEnd type="none" w="med" len="med"/>
            </a:ln>
            <a:effectLst/>
          </p:spPr>
          <p:txBody>
            <a:bodyPr vert="horz" wrap="square" lIns="82292" tIns="41145" rIns="82292" bIns="41145" numCol="1" rtlCol="0" anchor="ctr" anchorCtr="0" compatLnSpc="1">
              <a:prstTxWarp prst="textNoShape">
                <a:avLst/>
              </a:prstTxWarp>
            </a:bodyPr>
            <a:lstStyle/>
            <a:p>
              <a:pPr marL="0" marR="0" lvl="0" indent="0" defTabSz="740439" eaLnBrk="1" fontAlgn="auto" latinLnBrk="0" hangingPunct="1">
                <a:lnSpc>
                  <a:spcPct val="100000"/>
                </a:lnSpc>
                <a:spcBef>
                  <a:spcPts val="0"/>
                </a:spcBef>
                <a:spcAft>
                  <a:spcPts val="0"/>
                </a:spcAft>
                <a:buClrTx/>
                <a:buSzTx/>
                <a:buFontTx/>
                <a:buNone/>
                <a:tabLst/>
                <a:defRPr/>
              </a:pPr>
              <a:endParaRPr kumimoji="0" lang="en-US" sz="1200" b="0" i="0" u="none" strike="noStrike" kern="0" cap="none" spc="-123" normalizeH="0" baseline="0" noProof="0" dirty="0" smtClean="0">
                <a:ln>
                  <a:noFill/>
                </a:ln>
                <a:solidFill>
                  <a:srgbClr val="505050">
                    <a:lumMod val="50000"/>
                  </a:srgbClr>
                </a:solidFill>
                <a:effectLst/>
                <a:uLnTx/>
                <a:uFillTx/>
                <a:latin typeface="Segoe Light" pitchFamily="34" charset="0"/>
              </a:endParaRPr>
            </a:p>
          </p:txBody>
        </p:sp>
        <p:sp>
          <p:nvSpPr>
            <p:cNvPr id="120" name="Freeform 34"/>
            <p:cNvSpPr>
              <a:spLocks noEditPoints="1"/>
            </p:cNvSpPr>
            <p:nvPr/>
          </p:nvSpPr>
          <p:spPr bwMode="auto">
            <a:xfrm>
              <a:off x="7945010"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505050"/>
            </a:solidFill>
            <a:ln w="10795" cap="flat" cmpd="sng" algn="ctr">
              <a:noFill/>
              <a:prstDash val="solid"/>
              <a:headEnd type="none" w="med" len="med"/>
              <a:tailEnd type="none" w="med" len="med"/>
            </a:ln>
            <a:effectLst/>
          </p:spPr>
          <p:txBody>
            <a:bodyPr vert="horz" wrap="square" lIns="82292" tIns="41145" rIns="82292" bIns="41145" numCol="1" rtlCol="0" anchor="ctr" anchorCtr="0" compatLnSpc="1">
              <a:prstTxWarp prst="textNoShape">
                <a:avLst/>
              </a:prstTxWarp>
            </a:bodyPr>
            <a:lstStyle/>
            <a:p>
              <a:pPr marL="0" marR="0" lvl="0" indent="0" defTabSz="740439" eaLnBrk="1" fontAlgn="auto" latinLnBrk="0" hangingPunct="1">
                <a:lnSpc>
                  <a:spcPct val="100000"/>
                </a:lnSpc>
                <a:spcBef>
                  <a:spcPts val="0"/>
                </a:spcBef>
                <a:spcAft>
                  <a:spcPts val="0"/>
                </a:spcAft>
                <a:buClrTx/>
                <a:buSzTx/>
                <a:buFontTx/>
                <a:buNone/>
                <a:tabLst/>
                <a:defRPr/>
              </a:pPr>
              <a:endParaRPr kumimoji="0" lang="en-US" sz="1200" b="0" i="0" u="none" strike="noStrike" kern="0" cap="none" spc="-123" normalizeH="0" baseline="0" noProof="0" dirty="0" smtClean="0">
                <a:ln>
                  <a:noFill/>
                </a:ln>
                <a:solidFill>
                  <a:srgbClr val="505050">
                    <a:lumMod val="50000"/>
                  </a:srgbClr>
                </a:solidFill>
                <a:effectLst/>
                <a:uLnTx/>
                <a:uFillTx/>
                <a:latin typeface="Segoe Light" pitchFamily="34" charset="0"/>
              </a:endParaRPr>
            </a:p>
          </p:txBody>
        </p:sp>
      </p:grpSp>
      <p:sp>
        <p:nvSpPr>
          <p:cNvPr id="121" name="Freeform 128"/>
          <p:cNvSpPr>
            <a:spLocks noChangeAspect="1"/>
          </p:cNvSpPr>
          <p:nvPr/>
        </p:nvSpPr>
        <p:spPr bwMode="black">
          <a:xfrm>
            <a:off x="7933348" y="2047914"/>
            <a:ext cx="3780832" cy="208196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smtClean="0">
              <a:ln>
                <a:noFill/>
              </a:ln>
              <a:solidFill>
                <a:srgbClr val="000000"/>
              </a:solidFill>
              <a:effectLst/>
              <a:uLnTx/>
              <a:uFillTx/>
              <a:latin typeface="맑은 고딕" panose="020F0502020204030204"/>
            </a:endParaRPr>
          </a:p>
        </p:txBody>
      </p:sp>
      <p:grpSp>
        <p:nvGrpSpPr>
          <p:cNvPr id="122" name="Group 121"/>
          <p:cNvGrpSpPr/>
          <p:nvPr/>
        </p:nvGrpSpPr>
        <p:grpSpPr>
          <a:xfrm>
            <a:off x="8101020" y="2165349"/>
            <a:ext cx="3469707" cy="1910642"/>
            <a:chOff x="5073446" y="1791160"/>
            <a:chExt cx="6803922" cy="3746674"/>
          </a:xfrm>
        </p:grpSpPr>
        <p:sp>
          <p:nvSpPr>
            <p:cNvPr id="123"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eaLnBrk="1" fontAlgn="base" latinLnBrk="0" hangingPunct="1">
                <a:lnSpc>
                  <a:spcPct val="90000"/>
                </a:lnSpc>
                <a:spcBef>
                  <a:spcPct val="0"/>
                </a:spcBef>
                <a:spcAft>
                  <a:spcPct val="0"/>
                </a:spcAft>
                <a:buClrTx/>
                <a:buSzTx/>
                <a:buFontTx/>
                <a:buNone/>
                <a:tabLst/>
                <a:defRPr/>
              </a:pPr>
              <a:endParaRPr kumimoji="0" lang="en-US" sz="1200" b="0" i="0" u="none" strike="noStrike" kern="0" cap="none" spc="-50" normalizeH="0" baseline="0" noProof="0" smtClean="0">
                <a:ln>
                  <a:noFill/>
                </a:ln>
                <a:solidFill>
                  <a:srgbClr val="000000"/>
                </a:solidFill>
                <a:effectLst/>
                <a:uLnTx/>
                <a:uFillTx/>
                <a:latin typeface="맑은 고딕" panose="020F0502020204030204"/>
                <a:ea typeface="+mn-ea"/>
                <a:cs typeface="+mn-cs"/>
              </a:endParaRPr>
            </a:p>
          </p:txBody>
        </p:sp>
        <p:sp>
          <p:nvSpPr>
            <p:cNvPr id="124"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7FBA00"/>
            </a:solidFill>
            <a:ln>
              <a:noFill/>
            </a:ln>
          </p:spPr>
          <p:txBody>
            <a:bodyPr vert="horz" wrap="square" lIns="82305" tIns="41153" rIns="82305" bIns="41153"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rgbClr val="000000"/>
                </a:solidFill>
                <a:effectLst/>
                <a:uLnTx/>
                <a:uFillTx/>
                <a:latin typeface="맑은 고딕" panose="020F0502020204030204"/>
              </a:endParaRPr>
            </a:p>
          </p:txBody>
        </p:sp>
        <p:sp>
          <p:nvSpPr>
            <p:cNvPr id="125"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7FBA00"/>
            </a:solidFill>
            <a:ln>
              <a:noFill/>
            </a:ln>
          </p:spPr>
          <p:txBody>
            <a:bodyPr vert="horz" wrap="square" lIns="82305" tIns="41153" rIns="82305" bIns="41153"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rgbClr val="000000"/>
                </a:solidFill>
                <a:effectLst/>
                <a:uLnTx/>
                <a:uFillTx/>
                <a:latin typeface="맑은 고딕" panose="020F0502020204030204"/>
              </a:endParaRPr>
            </a:p>
          </p:txBody>
        </p:sp>
        <p:sp>
          <p:nvSpPr>
            <p:cNvPr id="126"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7FBA00"/>
            </a:solidFill>
            <a:ln>
              <a:noFill/>
            </a:ln>
          </p:spPr>
          <p:txBody>
            <a:bodyPr vert="horz" wrap="square" lIns="82305" tIns="41153" rIns="82305" bIns="41153"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rgbClr val="000000"/>
                </a:solidFill>
                <a:effectLst/>
                <a:uLnTx/>
                <a:uFillTx/>
                <a:latin typeface="맑은 고딕" panose="020F0502020204030204"/>
              </a:endParaRPr>
            </a:p>
          </p:txBody>
        </p:sp>
      </p:grpSp>
      <p:sp>
        <p:nvSpPr>
          <p:cNvPr id="127" name="Freeform 128"/>
          <p:cNvSpPr>
            <a:spLocks noChangeAspect="1"/>
          </p:cNvSpPr>
          <p:nvPr/>
        </p:nvSpPr>
        <p:spPr bwMode="black">
          <a:xfrm>
            <a:off x="5954180" y="2400346"/>
            <a:ext cx="1996210" cy="10992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eaLnBrk="1" fontAlgn="base" latinLnBrk="0" hangingPunct="1">
              <a:lnSpc>
                <a:spcPct val="90000"/>
              </a:lnSpc>
              <a:spcBef>
                <a:spcPct val="0"/>
              </a:spcBef>
              <a:spcAft>
                <a:spcPct val="0"/>
              </a:spcAft>
              <a:buClrTx/>
              <a:buSzTx/>
              <a:buFontTx/>
              <a:buNone/>
              <a:tabLst/>
              <a:defRPr/>
            </a:pPr>
            <a:endParaRPr kumimoji="0" lang="en-US" sz="1200" b="0" i="0" u="none" strike="noStrike" kern="0" cap="none" spc="-50" normalizeH="0" baseline="0" noProof="0" smtClean="0">
              <a:ln>
                <a:noFill/>
              </a:ln>
              <a:solidFill>
                <a:srgbClr val="000000"/>
              </a:solidFill>
              <a:effectLst/>
              <a:uLnTx/>
              <a:uFillTx/>
              <a:latin typeface="맑은 고딕" panose="020F0502020204030204"/>
              <a:ea typeface="+mn-ea"/>
              <a:cs typeface="+mn-cs"/>
            </a:endParaRPr>
          </a:p>
        </p:txBody>
      </p:sp>
      <p:sp>
        <p:nvSpPr>
          <p:cNvPr id="128" name="Freeform 79"/>
          <p:cNvSpPr>
            <a:spLocks noEditPoints="1"/>
          </p:cNvSpPr>
          <p:nvPr/>
        </p:nvSpPr>
        <p:spPr bwMode="black">
          <a:xfrm>
            <a:off x="6889358" y="2769953"/>
            <a:ext cx="430910" cy="56764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505050"/>
          </a:solidFill>
          <a:ln>
            <a:noFill/>
          </a:ln>
        </p:spPr>
        <p:txBody>
          <a:bodyPr vert="horz" wrap="square" lIns="82305" tIns="41153" rIns="82305" bIns="41153"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rgbClr val="000000"/>
              </a:solidFill>
              <a:effectLst/>
              <a:uLnTx/>
              <a:uFillTx/>
              <a:latin typeface="맑은 고딕" panose="020F0502020204030204"/>
            </a:endParaRPr>
          </a:p>
        </p:txBody>
      </p:sp>
      <p:sp>
        <p:nvSpPr>
          <p:cNvPr id="129" name="Freeform 79"/>
          <p:cNvSpPr>
            <a:spLocks noEditPoints="1"/>
          </p:cNvSpPr>
          <p:nvPr/>
        </p:nvSpPr>
        <p:spPr bwMode="black">
          <a:xfrm>
            <a:off x="7352036" y="2769953"/>
            <a:ext cx="430910" cy="56764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505050"/>
          </a:solidFill>
          <a:ln>
            <a:noFill/>
          </a:ln>
        </p:spPr>
        <p:txBody>
          <a:bodyPr vert="horz" wrap="square" lIns="82305" tIns="41153" rIns="82305" bIns="41153"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rgbClr val="000000"/>
              </a:solidFill>
              <a:effectLst/>
              <a:uLnTx/>
              <a:uFillTx/>
              <a:latin typeface="맑은 고딕" panose="020F0502020204030204"/>
            </a:endParaRPr>
          </a:p>
        </p:txBody>
      </p:sp>
      <p:sp>
        <p:nvSpPr>
          <p:cNvPr id="130" name="Freeform 79"/>
          <p:cNvSpPr>
            <a:spLocks noEditPoints="1"/>
          </p:cNvSpPr>
          <p:nvPr/>
        </p:nvSpPr>
        <p:spPr bwMode="black">
          <a:xfrm>
            <a:off x="6426680" y="2769953"/>
            <a:ext cx="430910" cy="56764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505050"/>
          </a:solidFill>
          <a:ln>
            <a:noFill/>
          </a:ln>
        </p:spPr>
        <p:txBody>
          <a:bodyPr vert="horz" wrap="square" lIns="82305" tIns="41153" rIns="82305" bIns="41153"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rgbClr val="000000"/>
              </a:solidFill>
              <a:effectLst/>
              <a:uLnTx/>
              <a:uFillTx/>
              <a:latin typeface="맑은 고딕" panose="020F0502020204030204"/>
            </a:endParaRPr>
          </a:p>
        </p:txBody>
      </p:sp>
      <p:cxnSp>
        <p:nvCxnSpPr>
          <p:cNvPr id="131" name="Straight Connector 130"/>
          <p:cNvCxnSpPr/>
          <p:nvPr/>
        </p:nvCxnSpPr>
        <p:spPr>
          <a:xfrm>
            <a:off x="6857590" y="3899277"/>
            <a:ext cx="3652105" cy="0"/>
          </a:xfrm>
          <a:prstGeom prst="line">
            <a:avLst/>
          </a:prstGeom>
          <a:noFill/>
          <a:ln w="47625" cap="rnd" cmpd="sng" algn="ctr">
            <a:solidFill>
              <a:srgbClr val="7FBA00"/>
            </a:solidFill>
            <a:prstDash val="sysDot"/>
            <a:headEnd type="none"/>
            <a:tailEnd type="none"/>
          </a:ln>
          <a:effectLst/>
        </p:spPr>
      </p:cxnSp>
      <p:sp>
        <p:nvSpPr>
          <p:cNvPr id="132" name="Oval 131"/>
          <p:cNvSpPr/>
          <p:nvPr/>
        </p:nvSpPr>
        <p:spPr bwMode="auto">
          <a:xfrm>
            <a:off x="10513487" y="3840142"/>
            <a:ext cx="118270" cy="118270"/>
          </a:xfrm>
          <a:prstGeom prst="ellipse">
            <a:avLst/>
          </a:prstGeom>
          <a:solidFill>
            <a:srgbClr val="8CC600"/>
          </a:solidFill>
          <a:ln w="9525" cap="flat" cmpd="sng" algn="ctr">
            <a:noFill/>
            <a:prstDash val="solid"/>
            <a:headEnd type="none" w="med" len="med"/>
            <a:tailEnd type="none" w="med" len="med"/>
          </a:ln>
          <a:effectLst/>
        </p:spPr>
        <p:txBody>
          <a:bodyPr vert="horz" wrap="square" lIns="124325" tIns="62161" rIns="124325" bIns="62161" numCol="1" rtlCol="0" anchor="ctr" anchorCtr="0" compatLnSpc="1">
            <a:prstTxWarp prst="textNoShape">
              <a:avLst/>
            </a:prstTxWarp>
          </a:bodyPr>
          <a:lstStyle/>
          <a:p>
            <a:pPr marL="0" marR="0" lvl="0" indent="0" algn="ctr" defTabSz="124278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rgbClr val="000000"/>
              </a:solidFill>
              <a:effectLst/>
              <a:uLnTx/>
              <a:uFillTx/>
              <a:latin typeface="맑은 고딕" panose="020F0502020204030204"/>
              <a:ea typeface="+mn-ea"/>
              <a:cs typeface="+mn-cs"/>
            </a:endParaRPr>
          </a:p>
        </p:txBody>
      </p:sp>
      <p:sp>
        <p:nvSpPr>
          <p:cNvPr id="133" name="TextBox 132"/>
          <p:cNvSpPr txBox="1"/>
          <p:nvPr/>
        </p:nvSpPr>
        <p:spPr>
          <a:xfrm>
            <a:off x="10287440" y="3557325"/>
            <a:ext cx="570363" cy="6278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32503"/>
            <a:r>
              <a:rPr lang="en-US" sz="1200" dirty="0">
                <a:solidFill>
                  <a:srgbClr val="000000"/>
                </a:solidFill>
                <a:latin typeface="맑은 고딕" panose="020F0302020204030204"/>
              </a:rPr>
              <a:t>West DC</a:t>
            </a:r>
          </a:p>
        </p:txBody>
      </p:sp>
      <p:sp>
        <p:nvSpPr>
          <p:cNvPr id="134" name="Oval 133"/>
          <p:cNvSpPr/>
          <p:nvPr/>
        </p:nvSpPr>
        <p:spPr bwMode="auto">
          <a:xfrm>
            <a:off x="6778299" y="3840142"/>
            <a:ext cx="118270" cy="118270"/>
          </a:xfrm>
          <a:prstGeom prst="ellipse">
            <a:avLst/>
          </a:prstGeom>
          <a:solidFill>
            <a:srgbClr val="8CC600"/>
          </a:solidFill>
          <a:ln w="9525" cap="flat" cmpd="sng" algn="ctr">
            <a:noFill/>
            <a:prstDash val="solid"/>
            <a:headEnd type="none" w="med" len="med"/>
            <a:tailEnd type="none" w="med" len="med"/>
          </a:ln>
          <a:effectLst/>
        </p:spPr>
        <p:txBody>
          <a:bodyPr vert="horz" wrap="square" lIns="124325" tIns="62161" rIns="124325" bIns="62161" numCol="1" rtlCol="0" anchor="ctr" anchorCtr="0" compatLnSpc="1">
            <a:prstTxWarp prst="textNoShape">
              <a:avLst/>
            </a:prstTxWarp>
          </a:bodyPr>
          <a:lstStyle/>
          <a:p>
            <a:pPr marL="0" marR="0" lvl="0" indent="0" algn="ctr" defTabSz="124278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rgbClr val="000000"/>
              </a:solidFill>
              <a:effectLst/>
              <a:uLnTx/>
              <a:uFillTx/>
              <a:latin typeface="맑은 고딕" panose="020F0502020204030204"/>
              <a:ea typeface="+mn-ea"/>
              <a:cs typeface="+mn-cs"/>
            </a:endParaRPr>
          </a:p>
        </p:txBody>
      </p:sp>
      <p:sp>
        <p:nvSpPr>
          <p:cNvPr id="135" name="TextBox 134"/>
          <p:cNvSpPr txBox="1"/>
          <p:nvPr/>
        </p:nvSpPr>
        <p:spPr>
          <a:xfrm>
            <a:off x="6588346" y="3557325"/>
            <a:ext cx="498177" cy="627864"/>
          </a:xfrm>
          <a:prstGeom prst="rect">
            <a:avLst/>
          </a:prstGeom>
          <a:noFill/>
        </p:spPr>
        <p:txBody>
          <a:bodyPr wrap="square" lIns="0" tIns="146304" rIns="0" bIns="146304" rtlCol="0">
            <a:spAutoFit/>
          </a:bodyPr>
          <a:lstStyle/>
          <a:p>
            <a:pPr algn="ctr" defTabSz="932503">
              <a:lnSpc>
                <a:spcPct val="90000"/>
              </a:lnSpc>
            </a:pPr>
            <a:r>
              <a:rPr lang="en-US" sz="1200" b="1" spc="-50" dirty="0" smtClean="0">
                <a:solidFill>
                  <a:srgbClr val="000000"/>
                </a:solidFill>
                <a:latin typeface="맑은 고딕" panose="020F0302020204030204"/>
              </a:rPr>
              <a:t>East DC</a:t>
            </a:r>
          </a:p>
        </p:txBody>
      </p:sp>
      <p:sp>
        <p:nvSpPr>
          <p:cNvPr id="136" name="TextBox 135"/>
          <p:cNvSpPr txBox="1"/>
          <p:nvPr/>
        </p:nvSpPr>
        <p:spPr>
          <a:xfrm>
            <a:off x="8152520" y="3546718"/>
            <a:ext cx="901890" cy="6001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32503"/>
            <a:r>
              <a:rPr lang="en-US" sz="1100" dirty="0" smtClean="0">
                <a:solidFill>
                  <a:srgbClr val="000000"/>
                </a:solidFill>
                <a:latin typeface="맑은 고딕" panose="020F0302020204030204"/>
              </a:rPr>
              <a:t>&gt; 400 </a:t>
            </a:r>
            <a:r>
              <a:rPr lang="ko-KR" altLang="en-US" sz="1100" dirty="0" smtClean="0">
                <a:solidFill>
                  <a:srgbClr val="000000"/>
                </a:solidFill>
                <a:latin typeface="맑은 고딕" panose="020F0302020204030204"/>
                <a:ea typeface="맑은 고딕" panose="020B0503020000020004" pitchFamily="50" charset="-127"/>
              </a:rPr>
              <a:t>마일 </a:t>
            </a:r>
            <a:r>
              <a:rPr lang="en-US" altLang="ko-KR" sz="1100" dirty="0" smtClean="0">
                <a:solidFill>
                  <a:srgbClr val="000000"/>
                </a:solidFill>
                <a:latin typeface="맑은 고딕" panose="020F0302020204030204"/>
                <a:ea typeface="맑은 고딕" panose="020B0503020000020004" pitchFamily="50" charset="-127"/>
              </a:rPr>
              <a:t/>
            </a:r>
            <a:br>
              <a:rPr lang="en-US" altLang="ko-KR" sz="1100" dirty="0" smtClean="0">
                <a:solidFill>
                  <a:srgbClr val="000000"/>
                </a:solidFill>
                <a:latin typeface="맑은 고딕" panose="020F0302020204030204"/>
                <a:ea typeface="맑은 고딕" panose="020B0503020000020004" pitchFamily="50" charset="-127"/>
              </a:rPr>
            </a:br>
            <a:r>
              <a:rPr lang="en-US" altLang="ko-KR" sz="1100" dirty="0" smtClean="0">
                <a:solidFill>
                  <a:srgbClr val="000000"/>
                </a:solidFill>
                <a:latin typeface="맑은 고딕" panose="020F0302020204030204"/>
                <a:ea typeface="맑은 고딕" panose="020B0503020000020004" pitchFamily="50" charset="-127"/>
              </a:rPr>
              <a:t>   </a:t>
            </a:r>
            <a:r>
              <a:rPr lang="en-US" altLang="ko-KR" sz="1000" dirty="0" smtClean="0">
                <a:solidFill>
                  <a:srgbClr val="000000"/>
                </a:solidFill>
                <a:latin typeface="맑은 고딕" panose="020F0302020204030204"/>
                <a:ea typeface="맑은 고딕" panose="020B0503020000020004" pitchFamily="50" charset="-127"/>
              </a:rPr>
              <a:t>(644 Km)</a:t>
            </a:r>
            <a:endParaRPr lang="en-US" sz="1050" dirty="0">
              <a:solidFill>
                <a:srgbClr val="000000"/>
              </a:solidFill>
              <a:latin typeface="맑은 고딕" panose="020F0302020204030204"/>
            </a:endParaRPr>
          </a:p>
        </p:txBody>
      </p:sp>
      <p:sp>
        <p:nvSpPr>
          <p:cNvPr id="137" name="TextBox 136"/>
          <p:cNvSpPr txBox="1"/>
          <p:nvPr/>
        </p:nvSpPr>
        <p:spPr>
          <a:xfrm>
            <a:off x="6664341" y="1891156"/>
            <a:ext cx="2513538"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32503"/>
            <a:r>
              <a:rPr lang="en-US" altLang="ko-KR" sz="1400" b="0" dirty="0">
                <a:solidFill>
                  <a:srgbClr val="000000"/>
                </a:solidFill>
                <a:latin typeface="맑은 고딕" panose="020F0302020204030204"/>
                <a:ea typeface="맑은 고딕" panose="020B0503020000020004" pitchFamily="50" charset="-127"/>
              </a:rPr>
              <a:t>Microsoft Azure </a:t>
            </a:r>
            <a:r>
              <a:rPr lang="ko-KR" altLang="en-US" sz="1400" b="0" dirty="0">
                <a:solidFill>
                  <a:srgbClr val="000000"/>
                </a:solidFill>
                <a:latin typeface="맑은 고딕" panose="020F0302020204030204"/>
                <a:ea typeface="맑은 고딕" panose="020B0503020000020004" pitchFamily="50" charset="-127"/>
              </a:rPr>
              <a:t>저장소는 </a:t>
            </a:r>
            <a:r>
              <a:rPr lang="en-US" altLang="ko-KR" sz="1400" b="0" dirty="0" smtClean="0">
                <a:solidFill>
                  <a:srgbClr val="000000"/>
                </a:solidFill>
                <a:latin typeface="맑은 고딕" panose="020F0302020204030204"/>
                <a:ea typeface="맑은 고딕" panose="020B0503020000020004" pitchFamily="50" charset="-127"/>
              </a:rPr>
              <a:t/>
            </a:r>
            <a:br>
              <a:rPr lang="en-US" altLang="ko-KR" sz="1400" b="0" dirty="0" smtClean="0">
                <a:solidFill>
                  <a:srgbClr val="000000"/>
                </a:solidFill>
                <a:latin typeface="맑은 고딕" panose="020F0302020204030204"/>
                <a:ea typeface="맑은 고딕" panose="020B0503020000020004" pitchFamily="50" charset="-127"/>
              </a:rPr>
            </a:br>
            <a:r>
              <a:rPr lang="ko-KR" altLang="en-US" sz="1400" b="0" dirty="0" smtClean="0">
                <a:solidFill>
                  <a:srgbClr val="000000"/>
                </a:solidFill>
                <a:latin typeface="맑은 고딕" panose="020F0302020204030204"/>
                <a:ea typeface="맑은 고딕" panose="020B0503020000020004" pitchFamily="50" charset="-127"/>
              </a:rPr>
              <a:t>지역 </a:t>
            </a:r>
            <a:r>
              <a:rPr lang="ko-KR" altLang="en-US" sz="1400" b="0" dirty="0">
                <a:solidFill>
                  <a:srgbClr val="000000"/>
                </a:solidFill>
                <a:latin typeface="맑은 고딕" panose="020F0302020204030204"/>
                <a:ea typeface="맑은 고딕" panose="020B0503020000020004" pitchFamily="50" charset="-127"/>
              </a:rPr>
              <a:t>재해에 대비합니다</a:t>
            </a:r>
            <a:r>
              <a:rPr lang="en-US" altLang="ko-KR" sz="1400" b="0" dirty="0">
                <a:solidFill>
                  <a:srgbClr val="000000"/>
                </a:solidFill>
                <a:latin typeface="맑은 고딕" panose="020F0302020204030204"/>
                <a:ea typeface="맑은 고딕" panose="020B0503020000020004" pitchFamily="50" charset="-127"/>
              </a:rPr>
              <a:t>.</a:t>
            </a:r>
            <a:endParaRPr lang="en-US" sz="1400" b="0" dirty="0">
              <a:solidFill>
                <a:srgbClr val="000000"/>
              </a:solidFill>
              <a:latin typeface="맑은 고딕" panose="020F0302020204030204"/>
            </a:endParaRPr>
          </a:p>
        </p:txBody>
      </p:sp>
      <p:sp>
        <p:nvSpPr>
          <p:cNvPr id="138" name="TextBox 137"/>
          <p:cNvSpPr txBox="1"/>
          <p:nvPr/>
        </p:nvSpPr>
        <p:spPr>
          <a:xfrm>
            <a:off x="7571128" y="4159536"/>
            <a:ext cx="2192381" cy="489365"/>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32503"/>
            <a:r>
              <a:rPr lang="ko-KR" altLang="en-US" sz="1400" b="0" dirty="0" smtClean="0">
                <a:solidFill>
                  <a:srgbClr val="000000"/>
                </a:solidFill>
                <a:latin typeface="맑은 고딕" panose="020F0302020204030204"/>
                <a:ea typeface="맑은 고딕" panose="020B0503020000020004" pitchFamily="50" charset="-127"/>
              </a:rPr>
              <a:t>지역 중복</a:t>
            </a:r>
            <a:endParaRPr lang="en-US" sz="1400" b="0" dirty="0">
              <a:solidFill>
                <a:srgbClr val="000000"/>
              </a:solidFill>
              <a:latin typeface="맑은 고딕" panose="020F0302020204030204"/>
            </a:endParaRPr>
          </a:p>
        </p:txBody>
      </p:sp>
      <p:sp>
        <p:nvSpPr>
          <p:cNvPr id="139" name="Oval 138"/>
          <p:cNvSpPr/>
          <p:nvPr/>
        </p:nvSpPr>
        <p:spPr bwMode="auto">
          <a:xfrm>
            <a:off x="10532932" y="3859587"/>
            <a:ext cx="79381" cy="79381"/>
          </a:xfrm>
          <a:prstGeom prst="ellipse">
            <a:avLst/>
          </a:prstGeom>
          <a:solidFill>
            <a:srgbClr val="8CC600"/>
          </a:solidFill>
          <a:ln w="9525" cap="flat" cmpd="sng" algn="ctr">
            <a:noFill/>
            <a:prstDash val="solid"/>
            <a:headEnd type="none" w="med" len="med"/>
            <a:tailEnd type="none" w="med" len="med"/>
          </a:ln>
          <a:effectLst/>
        </p:spPr>
        <p:txBody>
          <a:bodyPr vert="horz" wrap="square" lIns="124325" tIns="62161" rIns="124325" bIns="62161" numCol="1" rtlCol="0" anchor="ctr" anchorCtr="0" compatLnSpc="1">
            <a:prstTxWarp prst="textNoShape">
              <a:avLst/>
            </a:prstTxWarp>
          </a:bodyPr>
          <a:lstStyle/>
          <a:p>
            <a:pPr marL="0" marR="0" lvl="0" indent="0" algn="ctr" defTabSz="124278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rgbClr val="000000"/>
              </a:solidFill>
              <a:effectLst/>
              <a:uLnTx/>
              <a:uFillTx/>
              <a:latin typeface="맑은 고딕" panose="020F0502020204030204"/>
              <a:ea typeface="+mn-ea"/>
              <a:cs typeface="+mn-cs"/>
            </a:endParaRPr>
          </a:p>
        </p:txBody>
      </p:sp>
    </p:spTree>
    <p:extLst>
      <p:ext uri="{BB962C8B-B14F-4D97-AF65-F5344CB8AC3E}">
        <p14:creationId xmlns:p14="http://schemas.microsoft.com/office/powerpoint/2010/main" val="53497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2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childTnLst>
                                    <p:set>
                                      <p:cBhvr>
                                        <p:cTn id="23" dur="1" fill="hold">
                                          <p:stCondLst>
                                            <p:cond delay="0"/>
                                          </p:stCondLst>
                                        </p:cTn>
                                        <p:tgtEl>
                                          <p:spTgt spid="1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2"/>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13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3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3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3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8"/>
                                        </p:tgtEl>
                                        <p:attrNameLst>
                                          <p:attrName>style.visibility</p:attrName>
                                        </p:attrNameLst>
                                      </p:cBhvr>
                                      <p:to>
                                        <p:strVal val="visible"/>
                                      </p:to>
                                    </p:set>
                                  </p:childTnLst>
                                </p:cTn>
                              </p:par>
                              <p:par>
                                <p:cTn id="52" presetID="42" presetClass="path" presetSubtype="0" repeatCount="indefinite" accel="50000" decel="50000" autoRev="1" fill="remove" grpId="0" nodeType="withEffect">
                                  <p:stCondLst>
                                    <p:cond delay="0"/>
                                  </p:stCondLst>
                                  <p:childTnLst>
                                    <p:animMotion origin="layout" path="M -4.13582E-7 -1.69768E-6 L -0.2987 -0.00181 " pathEditMode="relative" rAng="0" ptsTypes="AA">
                                      <p:cBhvr>
                                        <p:cTn id="53" dur="2000" fill="hold"/>
                                        <p:tgtEl>
                                          <p:spTgt spid="139"/>
                                        </p:tgtEl>
                                        <p:attrNameLst>
                                          <p:attrName>ppt_x</p:attrName>
                                          <p:attrName>ppt_y</p:attrName>
                                        </p:attrNameLst>
                                      </p:cBhvr>
                                      <p:rCtr x="-14935" y="-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uiExpand="1" build="p"/>
      <p:bldP spid="121" grpId="0" animBg="1"/>
      <p:bldP spid="121" grpId="1" animBg="1"/>
      <p:bldP spid="127" grpId="0" animBg="1"/>
      <p:bldP spid="128" grpId="0" animBg="1"/>
      <p:bldP spid="129" grpId="0" animBg="1"/>
      <p:bldP spid="130" grpId="0" animBg="1"/>
      <p:bldP spid="132" grpId="0" animBg="1"/>
      <p:bldP spid="133" grpId="0"/>
      <p:bldP spid="134" grpId="0" animBg="1"/>
      <p:bldP spid="135" grpId="0"/>
      <p:bldP spid="136" grpId="0"/>
      <p:bldP spid="137" grpId="0"/>
      <p:bldP spid="138" grpId="0"/>
      <p:bldP spid="139" grpId="0" animBg="1"/>
      <p:bldP spid="13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rtlCol="0">
            <a:normAutofit/>
          </a:bodyPr>
          <a:lstStyle/>
          <a:p>
            <a:pPr fontAlgn="auto">
              <a:spcAft>
                <a:spcPts val="0"/>
              </a:spcAft>
              <a:defRPr/>
            </a:pPr>
            <a:r>
              <a:rPr lang="en-US" altLang="ko-KR" dirty="0" smtClean="0"/>
              <a:t>Virtual Machines – Elastic Scale</a:t>
            </a:r>
            <a:endParaRPr lang="ko-KR" altLang="en-US" dirty="0"/>
          </a:p>
        </p:txBody>
      </p:sp>
      <p:sp>
        <p:nvSpPr>
          <p:cNvPr id="32771" name="Content Placeholder 2"/>
          <p:cNvSpPr>
            <a:spLocks noGrp="1"/>
          </p:cNvSpPr>
          <p:nvPr>
            <p:ph idx="4294967295"/>
          </p:nvPr>
        </p:nvSpPr>
        <p:spPr>
          <a:xfrm>
            <a:off x="408185" y="1243012"/>
            <a:ext cx="11191875" cy="4616450"/>
          </a:xfrm>
        </p:spPr>
        <p:txBody>
          <a:bodyPr>
            <a:normAutofit/>
          </a:bodyPr>
          <a:lstStyle/>
          <a:p>
            <a:r>
              <a:rPr lang="en-US" altLang="ko-KR" dirty="0" smtClean="0">
                <a:solidFill>
                  <a:schemeClr val="bg1"/>
                </a:solidFill>
              </a:rPr>
              <a:t>VM </a:t>
            </a:r>
            <a:r>
              <a:rPr lang="ko-KR" altLang="en-US" smtClean="0">
                <a:solidFill>
                  <a:schemeClr val="bg1"/>
                </a:solidFill>
              </a:rPr>
              <a:t>가용 그룹 가상 컴퓨터를 대상</a:t>
            </a:r>
            <a:r>
              <a:rPr lang="en-US" altLang="ko-KR" dirty="0" smtClean="0">
                <a:solidFill>
                  <a:schemeClr val="bg1"/>
                </a:solidFill>
              </a:rPr>
              <a:t>, CPU </a:t>
            </a:r>
            <a:r>
              <a:rPr lang="ko-KR" altLang="en-US" smtClean="0">
                <a:solidFill>
                  <a:schemeClr val="bg1"/>
                </a:solidFill>
              </a:rPr>
              <a:t>평균 사용률 계산하여 기준에 따라 </a:t>
            </a:r>
            <a:r>
              <a:rPr lang="en-US" altLang="ko-KR" dirty="0" smtClean="0">
                <a:solidFill>
                  <a:schemeClr val="bg1"/>
                </a:solidFill>
              </a:rPr>
              <a:t>Auto-Scale </a:t>
            </a:r>
            <a:r>
              <a:rPr lang="ko-KR" altLang="en-US" smtClean="0">
                <a:solidFill>
                  <a:schemeClr val="bg1"/>
                </a:solidFill>
              </a:rPr>
              <a:t>적용</a:t>
            </a:r>
            <a:endParaRPr lang="en-US" altLang="ko-KR" dirty="0" smtClean="0">
              <a:solidFill>
                <a:schemeClr val="bg1"/>
              </a:solidFill>
            </a:endParaRPr>
          </a:p>
          <a:p>
            <a:pPr lvl="1"/>
            <a:r>
              <a:rPr lang="ko-KR" altLang="en-US" dirty="0" smtClean="0">
                <a:solidFill>
                  <a:schemeClr val="bg1"/>
                </a:solidFill>
              </a:rPr>
              <a:t>지난 </a:t>
            </a:r>
            <a:r>
              <a:rPr lang="en-US" altLang="ko-KR" dirty="0" smtClean="0">
                <a:solidFill>
                  <a:schemeClr val="bg1"/>
                </a:solidFill>
              </a:rPr>
              <a:t>10</a:t>
            </a:r>
            <a:r>
              <a:rPr lang="ko-KR" altLang="en-US" smtClean="0">
                <a:solidFill>
                  <a:schemeClr val="bg1"/>
                </a:solidFill>
              </a:rPr>
              <a:t>분간의 </a:t>
            </a:r>
            <a:r>
              <a:rPr lang="en-US" altLang="ko-KR" dirty="0" smtClean="0">
                <a:solidFill>
                  <a:schemeClr val="bg1"/>
                </a:solidFill>
              </a:rPr>
              <a:t>CPU </a:t>
            </a:r>
            <a:r>
              <a:rPr lang="ko-KR" altLang="en-US" smtClean="0">
                <a:solidFill>
                  <a:schemeClr val="bg1"/>
                </a:solidFill>
              </a:rPr>
              <a:t>평균 사용율</a:t>
            </a:r>
            <a:endParaRPr lang="en-US" altLang="ko-KR" dirty="0" smtClean="0">
              <a:solidFill>
                <a:schemeClr val="bg1"/>
              </a:solidFill>
            </a:endParaRPr>
          </a:p>
          <a:p>
            <a:pPr lvl="2"/>
            <a:r>
              <a:rPr lang="en-US" altLang="ko-KR" sz="1428" dirty="0">
                <a:solidFill>
                  <a:schemeClr val="bg1"/>
                </a:solidFill>
              </a:rPr>
              <a:t>20% </a:t>
            </a:r>
            <a:r>
              <a:rPr lang="ko-KR" altLang="en-US" sz="1428">
                <a:solidFill>
                  <a:schemeClr val="bg1"/>
                </a:solidFill>
              </a:rPr>
              <a:t>미만인 경우</a:t>
            </a:r>
            <a:endParaRPr lang="en-US" altLang="ko-KR" sz="1428" dirty="0">
              <a:solidFill>
                <a:schemeClr val="bg1"/>
              </a:solidFill>
            </a:endParaRPr>
          </a:p>
          <a:p>
            <a:pPr lvl="3"/>
            <a:r>
              <a:rPr lang="ko-KR" altLang="en-US" sz="1224" dirty="0">
                <a:solidFill>
                  <a:schemeClr val="bg1"/>
                </a:solidFill>
              </a:rPr>
              <a:t>임의의 </a:t>
            </a:r>
            <a:r>
              <a:rPr lang="en-US" altLang="ko-KR" sz="1224" dirty="0">
                <a:solidFill>
                  <a:schemeClr val="bg1"/>
                </a:solidFill>
              </a:rPr>
              <a:t>1</a:t>
            </a:r>
            <a:r>
              <a:rPr lang="ko-KR" altLang="en-US" sz="1224">
                <a:solidFill>
                  <a:schemeClr val="bg1"/>
                </a:solidFill>
              </a:rPr>
              <a:t>개 가상 컴퓨터를 종료</a:t>
            </a:r>
            <a:endParaRPr lang="en-US" altLang="ko-KR" sz="1224" dirty="0">
              <a:solidFill>
                <a:schemeClr val="bg1"/>
              </a:solidFill>
            </a:endParaRPr>
          </a:p>
          <a:p>
            <a:pPr lvl="3"/>
            <a:endParaRPr lang="en-US" altLang="ko-KR" sz="1224" dirty="0">
              <a:solidFill>
                <a:schemeClr val="bg1"/>
              </a:solidFill>
            </a:endParaRPr>
          </a:p>
          <a:p>
            <a:pPr lvl="2"/>
            <a:r>
              <a:rPr lang="en-US" altLang="ko-KR" sz="1428" dirty="0">
                <a:solidFill>
                  <a:schemeClr val="bg1"/>
                </a:solidFill>
              </a:rPr>
              <a:t>20% </a:t>
            </a:r>
            <a:r>
              <a:rPr lang="ko-KR" altLang="en-US" sz="1428">
                <a:solidFill>
                  <a:schemeClr val="bg1"/>
                </a:solidFill>
              </a:rPr>
              <a:t>이상 그리고 </a:t>
            </a:r>
            <a:r>
              <a:rPr lang="en-US" altLang="ko-KR" sz="1428" dirty="0">
                <a:solidFill>
                  <a:schemeClr val="bg1"/>
                </a:solidFill>
              </a:rPr>
              <a:t>50%</a:t>
            </a:r>
            <a:r>
              <a:rPr lang="ko-KR" altLang="en-US" sz="1428">
                <a:solidFill>
                  <a:schemeClr val="bg1"/>
                </a:solidFill>
              </a:rPr>
              <a:t>이하 인 경우</a:t>
            </a:r>
            <a:endParaRPr lang="en-US" altLang="ko-KR" sz="1428" dirty="0">
              <a:solidFill>
                <a:schemeClr val="bg1"/>
              </a:solidFill>
            </a:endParaRPr>
          </a:p>
          <a:p>
            <a:pPr lvl="3"/>
            <a:r>
              <a:rPr lang="ko-KR" altLang="en-US" sz="1224" dirty="0">
                <a:solidFill>
                  <a:schemeClr val="bg1"/>
                </a:solidFill>
              </a:rPr>
              <a:t>별도의 </a:t>
            </a:r>
            <a:r>
              <a:rPr lang="en-US" altLang="ko-KR" sz="1224" dirty="0">
                <a:solidFill>
                  <a:schemeClr val="bg1"/>
                </a:solidFill>
              </a:rPr>
              <a:t>Auto Scale </a:t>
            </a:r>
            <a:r>
              <a:rPr lang="ko-KR" altLang="en-US" sz="1224">
                <a:solidFill>
                  <a:schemeClr val="bg1"/>
                </a:solidFill>
              </a:rPr>
              <a:t>작업 없음</a:t>
            </a:r>
            <a:endParaRPr lang="en-US" altLang="ko-KR" sz="1224" dirty="0">
              <a:solidFill>
                <a:schemeClr val="bg1"/>
              </a:solidFill>
            </a:endParaRPr>
          </a:p>
          <a:p>
            <a:pPr lvl="3"/>
            <a:endParaRPr lang="en-US" altLang="ko-KR" sz="1224" dirty="0">
              <a:solidFill>
                <a:schemeClr val="bg1"/>
              </a:solidFill>
            </a:endParaRPr>
          </a:p>
          <a:p>
            <a:pPr lvl="2"/>
            <a:r>
              <a:rPr lang="en-US" altLang="ko-KR" sz="1428" dirty="0">
                <a:solidFill>
                  <a:schemeClr val="bg1"/>
                </a:solidFill>
              </a:rPr>
              <a:t>50%</a:t>
            </a:r>
            <a:r>
              <a:rPr lang="ko-KR" altLang="en-US" sz="1428">
                <a:solidFill>
                  <a:schemeClr val="bg1"/>
                </a:solidFill>
              </a:rPr>
              <a:t> 초과인 경우</a:t>
            </a:r>
            <a:endParaRPr lang="en-US" altLang="ko-KR" sz="1428" dirty="0">
              <a:solidFill>
                <a:schemeClr val="bg1"/>
              </a:solidFill>
            </a:endParaRPr>
          </a:p>
          <a:p>
            <a:pPr lvl="3"/>
            <a:r>
              <a:rPr lang="ko-KR" altLang="en-US" sz="1224" dirty="0">
                <a:solidFill>
                  <a:schemeClr val="bg1"/>
                </a:solidFill>
              </a:rPr>
              <a:t>임의의 </a:t>
            </a:r>
            <a:r>
              <a:rPr lang="en-US" altLang="ko-KR" sz="1224" dirty="0">
                <a:solidFill>
                  <a:schemeClr val="bg1"/>
                </a:solidFill>
              </a:rPr>
              <a:t>1</a:t>
            </a:r>
            <a:r>
              <a:rPr lang="ko-KR" altLang="en-US" sz="1224">
                <a:solidFill>
                  <a:schemeClr val="bg1"/>
                </a:solidFill>
              </a:rPr>
              <a:t>개 가상 컴퓨터를 시작</a:t>
            </a:r>
            <a:endParaRPr lang="en-US" altLang="ko-KR" sz="1224" dirty="0">
              <a:solidFill>
                <a:schemeClr val="bg1"/>
              </a:solidFill>
            </a:endParaRPr>
          </a:p>
          <a:p>
            <a:pPr lvl="1"/>
            <a:endParaRPr lang="en-US" altLang="ko-KR" dirty="0" smtClean="0">
              <a:solidFill>
                <a:schemeClr val="bg1"/>
              </a:solidFill>
            </a:endParaRPr>
          </a:p>
          <a:p>
            <a:pPr lvl="2"/>
            <a:r>
              <a:rPr lang="en-US" altLang="ko-KR" sz="1428" dirty="0">
                <a:solidFill>
                  <a:schemeClr val="bg1"/>
                </a:solidFill>
              </a:rPr>
              <a:t>Auto-</a:t>
            </a:r>
            <a:r>
              <a:rPr lang="en-US" altLang="ko-KR" sz="1428" dirty="0" err="1">
                <a:solidFill>
                  <a:schemeClr val="bg1"/>
                </a:solidFill>
              </a:rPr>
              <a:t>Sacle</a:t>
            </a:r>
            <a:r>
              <a:rPr lang="en-US" altLang="ko-KR" sz="1428" dirty="0">
                <a:solidFill>
                  <a:schemeClr val="bg1"/>
                </a:solidFill>
              </a:rPr>
              <a:t> </a:t>
            </a:r>
            <a:r>
              <a:rPr lang="ko-KR" altLang="en-US" sz="1428">
                <a:solidFill>
                  <a:schemeClr val="bg1"/>
                </a:solidFill>
              </a:rPr>
              <a:t>동작 후 대기시간 설정</a:t>
            </a:r>
            <a:r>
              <a:rPr lang="en-US" altLang="ko-KR" sz="1428" dirty="0">
                <a:solidFill>
                  <a:schemeClr val="bg1"/>
                </a:solidFill>
              </a:rPr>
              <a:t>(Cool time)</a:t>
            </a:r>
          </a:p>
          <a:p>
            <a:pPr lvl="3"/>
            <a:r>
              <a:rPr lang="en-US" altLang="ko-KR" sz="1428" dirty="0">
                <a:solidFill>
                  <a:schemeClr val="bg1"/>
                </a:solidFill>
              </a:rPr>
              <a:t>10</a:t>
            </a:r>
            <a:r>
              <a:rPr lang="ko-KR" altLang="en-US" sz="1428">
                <a:solidFill>
                  <a:schemeClr val="bg1"/>
                </a:solidFill>
              </a:rPr>
              <a:t>분간 추가적인 </a:t>
            </a:r>
            <a:r>
              <a:rPr lang="en-US" altLang="ko-KR" sz="1428" dirty="0">
                <a:solidFill>
                  <a:schemeClr val="bg1"/>
                </a:solidFill>
              </a:rPr>
              <a:t>Auto-Scale </a:t>
            </a:r>
            <a:r>
              <a:rPr lang="ko-KR" altLang="en-US" sz="1428">
                <a:solidFill>
                  <a:schemeClr val="bg1"/>
                </a:solidFill>
              </a:rPr>
              <a:t>동작 없음</a:t>
            </a:r>
            <a:endParaRPr lang="en-US" altLang="ko-KR" sz="1428" dirty="0">
              <a:solidFill>
                <a:schemeClr val="bg1"/>
              </a:solidFill>
            </a:endParaRPr>
          </a:p>
        </p:txBody>
      </p:sp>
      <p:sp>
        <p:nvSpPr>
          <p:cNvPr id="29" name="Rectangle 28"/>
          <p:cNvSpPr/>
          <p:nvPr/>
        </p:nvSpPr>
        <p:spPr>
          <a:xfrm>
            <a:off x="3677474" y="1808538"/>
            <a:ext cx="429062" cy="297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36"/>
          </a:p>
        </p:txBody>
      </p:sp>
      <p:sp>
        <p:nvSpPr>
          <p:cNvPr id="30" name="Rectangle 29"/>
          <p:cNvSpPr/>
          <p:nvPr/>
        </p:nvSpPr>
        <p:spPr>
          <a:xfrm>
            <a:off x="4114632" y="2590564"/>
            <a:ext cx="429062" cy="299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36"/>
          </a:p>
        </p:txBody>
      </p:sp>
      <p:sp>
        <p:nvSpPr>
          <p:cNvPr id="32" name="Rectangle 31"/>
          <p:cNvSpPr/>
          <p:nvPr/>
        </p:nvSpPr>
        <p:spPr>
          <a:xfrm>
            <a:off x="3751953" y="3354781"/>
            <a:ext cx="429062" cy="299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36"/>
          </a:p>
        </p:txBody>
      </p:sp>
      <p:grpSp>
        <p:nvGrpSpPr>
          <p:cNvPr id="32775" name="Group 32"/>
          <p:cNvGrpSpPr>
            <a:grpSpLocks/>
          </p:cNvGrpSpPr>
          <p:nvPr/>
        </p:nvGrpSpPr>
        <p:grpSpPr bwMode="auto">
          <a:xfrm>
            <a:off x="6293944" y="1742155"/>
            <a:ext cx="5135795" cy="4810356"/>
            <a:chOff x="5907024" y="1708879"/>
            <a:chExt cx="4473872" cy="4189001"/>
          </a:xfrm>
        </p:grpSpPr>
        <p:pic>
          <p:nvPicPr>
            <p:cNvPr id="34" name="Picture 33"/>
            <p:cNvPicPr>
              <a:picLocks noChangeAspect="1"/>
            </p:cNvPicPr>
            <p:nvPr/>
          </p:nvPicPr>
          <p:blipFill>
            <a:blip r:embed="rId2"/>
            <a:stretch>
              <a:fillRect/>
            </a:stretch>
          </p:blipFill>
          <p:spPr>
            <a:xfrm>
              <a:off x="5907024" y="1708879"/>
              <a:ext cx="4473872" cy="4189001"/>
            </a:xfrm>
            <a:prstGeom prst="rect">
              <a:avLst/>
            </a:prstGeom>
            <a:ln>
              <a:solidFill>
                <a:schemeClr val="bg1">
                  <a:lumMod val="75000"/>
                </a:schemeClr>
              </a:solidFill>
            </a:ln>
          </p:spPr>
        </p:pic>
        <p:sp>
          <p:nvSpPr>
            <p:cNvPr id="35" name="Rectangle 34"/>
            <p:cNvSpPr/>
            <p:nvPr/>
          </p:nvSpPr>
          <p:spPr>
            <a:xfrm>
              <a:off x="7198974" y="4214384"/>
              <a:ext cx="217206" cy="291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36"/>
            </a:p>
          </p:txBody>
        </p:sp>
        <p:sp>
          <p:nvSpPr>
            <p:cNvPr id="36" name="Rectangle 35"/>
            <p:cNvSpPr/>
            <p:nvPr/>
          </p:nvSpPr>
          <p:spPr>
            <a:xfrm>
              <a:off x="7516320" y="4214384"/>
              <a:ext cx="420307" cy="291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36"/>
            </a:p>
          </p:txBody>
        </p:sp>
        <p:sp>
          <p:nvSpPr>
            <p:cNvPr id="37" name="Rectangle 36"/>
            <p:cNvSpPr/>
            <p:nvPr/>
          </p:nvSpPr>
          <p:spPr>
            <a:xfrm>
              <a:off x="8235637" y="4214384"/>
              <a:ext cx="420307" cy="291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36"/>
            </a:p>
          </p:txBody>
        </p:sp>
      </p:grpSp>
      <p:cxnSp>
        <p:nvCxnSpPr>
          <p:cNvPr id="38" name="Elbow Connector 37"/>
          <p:cNvCxnSpPr>
            <a:endCxn id="35" idx="0"/>
          </p:cNvCxnSpPr>
          <p:nvPr/>
        </p:nvCxnSpPr>
        <p:spPr>
          <a:xfrm>
            <a:off x="4837605" y="2195100"/>
            <a:ext cx="3064108" cy="2424202"/>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36" idx="0"/>
          </p:cNvCxnSpPr>
          <p:nvPr/>
        </p:nvCxnSpPr>
        <p:spPr>
          <a:xfrm>
            <a:off x="4837605" y="2928959"/>
            <a:ext cx="3544982" cy="169034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endCxn id="37" idx="0"/>
          </p:cNvCxnSpPr>
          <p:nvPr/>
        </p:nvCxnSpPr>
        <p:spPr>
          <a:xfrm>
            <a:off x="4837605" y="3571741"/>
            <a:ext cx="4370724" cy="1047561"/>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341437" y="2125662"/>
            <a:ext cx="182958" cy="18457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ko-KR" sz="1224" dirty="0"/>
              <a:t>1</a:t>
            </a:r>
            <a:endParaRPr lang="ko-KR" altLang="en-US" sz="1224" dirty="0"/>
          </a:p>
        </p:txBody>
      </p:sp>
      <p:sp>
        <p:nvSpPr>
          <p:cNvPr id="42" name="Oval 41"/>
          <p:cNvSpPr/>
          <p:nvPr/>
        </p:nvSpPr>
        <p:spPr>
          <a:xfrm>
            <a:off x="1341437" y="2909307"/>
            <a:ext cx="182958" cy="18295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ko-KR" sz="1224" dirty="0"/>
              <a:t>2</a:t>
            </a:r>
            <a:endParaRPr lang="ko-KR" altLang="en-US" sz="1224" dirty="0"/>
          </a:p>
        </p:txBody>
      </p:sp>
      <p:sp>
        <p:nvSpPr>
          <p:cNvPr id="43" name="Oval 42"/>
          <p:cNvSpPr/>
          <p:nvPr/>
        </p:nvSpPr>
        <p:spPr>
          <a:xfrm>
            <a:off x="1310879" y="3573462"/>
            <a:ext cx="182958" cy="1829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ko-KR" sz="1224" dirty="0"/>
              <a:t>3</a:t>
            </a:r>
            <a:endParaRPr lang="ko-KR" altLang="en-US" sz="1224" dirty="0"/>
          </a:p>
        </p:txBody>
      </p:sp>
      <p:sp>
        <p:nvSpPr>
          <p:cNvPr id="44" name="Oval 43"/>
          <p:cNvSpPr/>
          <p:nvPr/>
        </p:nvSpPr>
        <p:spPr>
          <a:xfrm>
            <a:off x="7634562" y="4397483"/>
            <a:ext cx="182958" cy="18295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ko-KR" sz="1224" dirty="0"/>
              <a:t>1</a:t>
            </a:r>
            <a:endParaRPr lang="ko-KR" altLang="en-US" sz="1224" dirty="0"/>
          </a:p>
        </p:txBody>
      </p:sp>
      <p:sp>
        <p:nvSpPr>
          <p:cNvPr id="45" name="Oval 44"/>
          <p:cNvSpPr/>
          <p:nvPr/>
        </p:nvSpPr>
        <p:spPr>
          <a:xfrm>
            <a:off x="8058767" y="4397483"/>
            <a:ext cx="182958" cy="18295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ko-KR" sz="1224" dirty="0"/>
              <a:t>2</a:t>
            </a:r>
            <a:endParaRPr lang="ko-KR" altLang="en-US" sz="1224" dirty="0"/>
          </a:p>
        </p:txBody>
      </p:sp>
      <p:sp>
        <p:nvSpPr>
          <p:cNvPr id="46" name="Oval 45"/>
          <p:cNvSpPr/>
          <p:nvPr/>
        </p:nvSpPr>
        <p:spPr>
          <a:xfrm>
            <a:off x="8792219" y="4397483"/>
            <a:ext cx="182959" cy="18295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ko-KR" sz="1224" dirty="0"/>
              <a:t>3</a:t>
            </a:r>
            <a:endParaRPr lang="ko-KR" altLang="en-US" sz="1224" dirty="0"/>
          </a:p>
        </p:txBody>
      </p:sp>
      <p:sp>
        <p:nvSpPr>
          <p:cNvPr id="47" name="Rectangle 46"/>
          <p:cNvSpPr/>
          <p:nvPr/>
        </p:nvSpPr>
        <p:spPr>
          <a:xfrm>
            <a:off x="4082249" y="4366721"/>
            <a:ext cx="427443" cy="297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36"/>
          </a:p>
        </p:txBody>
      </p:sp>
      <p:cxnSp>
        <p:nvCxnSpPr>
          <p:cNvPr id="48" name="Elbow Connector 47"/>
          <p:cNvCxnSpPr>
            <a:endCxn id="50" idx="0"/>
          </p:cNvCxnSpPr>
          <p:nvPr/>
        </p:nvCxnSpPr>
        <p:spPr>
          <a:xfrm>
            <a:off x="5265815" y="4710780"/>
            <a:ext cx="1028939" cy="235580"/>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1310879" y="4378156"/>
            <a:ext cx="182958" cy="18457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ko-KR" sz="1224" dirty="0"/>
              <a:t>4</a:t>
            </a:r>
            <a:endParaRPr lang="ko-KR" altLang="en-US" sz="1224" dirty="0"/>
          </a:p>
        </p:txBody>
      </p:sp>
      <p:sp>
        <p:nvSpPr>
          <p:cNvPr id="50" name="Oval 49"/>
          <p:cNvSpPr/>
          <p:nvPr/>
        </p:nvSpPr>
        <p:spPr>
          <a:xfrm>
            <a:off x="6203275" y="4946360"/>
            <a:ext cx="182958" cy="1829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ko-KR" sz="1224" dirty="0"/>
              <a:t>4</a:t>
            </a:r>
            <a:endParaRPr lang="ko-KR" altLang="en-US" sz="1224" dirty="0"/>
          </a:p>
        </p:txBody>
      </p:sp>
      <p:sp>
        <p:nvSpPr>
          <p:cNvPr id="51" name="Oval 50"/>
          <p:cNvSpPr/>
          <p:nvPr/>
        </p:nvSpPr>
        <p:spPr>
          <a:xfrm>
            <a:off x="6203275" y="5603716"/>
            <a:ext cx="182958" cy="18457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ko-KR" sz="1224" dirty="0"/>
              <a:t>4</a:t>
            </a:r>
            <a:endParaRPr lang="ko-KR" altLang="en-US" sz="1224" dirty="0"/>
          </a:p>
        </p:txBody>
      </p:sp>
      <p:sp>
        <p:nvSpPr>
          <p:cNvPr id="32791" name="Rectangle 62"/>
          <p:cNvSpPr>
            <a:spLocks noChangeArrowheads="1"/>
          </p:cNvSpPr>
          <p:nvPr/>
        </p:nvSpPr>
        <p:spPr bwMode="auto">
          <a:xfrm>
            <a:off x="8803945" y="-3239"/>
            <a:ext cx="3631648" cy="80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Segoe UI" panose="020B0502040204020203" pitchFamily="34" charset="0"/>
                <a:ea typeface="맑은 고딕" panose="020B0503020000020004" pitchFamily="50" charset="-127"/>
              </a:defRPr>
            </a:lvl1pPr>
            <a:lvl2pPr marL="742950" indent="-285750">
              <a:defRPr>
                <a:solidFill>
                  <a:schemeClr val="tx1"/>
                </a:solidFill>
                <a:latin typeface="Segoe UI" panose="020B0502040204020203" pitchFamily="34" charset="0"/>
                <a:ea typeface="맑은 고딕" panose="020B0503020000020004" pitchFamily="50" charset="-127"/>
              </a:defRPr>
            </a:lvl2pPr>
            <a:lvl3pPr marL="1143000" indent="-228600">
              <a:defRPr>
                <a:solidFill>
                  <a:schemeClr val="tx1"/>
                </a:solidFill>
                <a:latin typeface="Segoe UI" panose="020B0502040204020203" pitchFamily="34" charset="0"/>
                <a:ea typeface="맑은 고딕" panose="020B0503020000020004" pitchFamily="50" charset="-127"/>
              </a:defRPr>
            </a:lvl3pPr>
            <a:lvl4pPr marL="1600200" indent="-228600">
              <a:defRPr>
                <a:solidFill>
                  <a:schemeClr val="tx1"/>
                </a:solidFill>
                <a:latin typeface="Segoe UI" panose="020B0502040204020203" pitchFamily="34" charset="0"/>
                <a:ea typeface="맑은 고딕" panose="020B0503020000020004" pitchFamily="50" charset="-127"/>
              </a:defRPr>
            </a:lvl4pPr>
            <a:lvl5pPr marL="2057400" indent="-228600">
              <a:defRPr>
                <a:solidFill>
                  <a:schemeClr val="tx1"/>
                </a:solidFill>
                <a:latin typeface="Segoe UI" panose="020B0502040204020203" pitchFamily="34" charset="0"/>
                <a:ea typeface="맑은 고딕" panose="020B0503020000020004" pitchFamily="50" charset="-127"/>
              </a:defRPr>
            </a:lvl5pPr>
            <a:lvl6pPr marL="25146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algn="ctr" eaLnBrk="1" hangingPunct="1"/>
            <a:r>
              <a:rPr lang="en-US" altLang="ko-KR" sz="1836" i="1"/>
              <a:t>Infrastructure Services</a:t>
            </a:r>
            <a:endParaRPr lang="ko-KR" altLang="en-US" sz="1836" i="1"/>
          </a:p>
        </p:txBody>
      </p:sp>
      <p:sp>
        <p:nvSpPr>
          <p:cNvPr id="33" name="Title 11"/>
          <p:cNvSpPr txBox="1">
            <a:spLocks/>
          </p:cNvSpPr>
          <p:nvPr/>
        </p:nvSpPr>
        <p:spPr>
          <a:xfrm>
            <a:off x="309918" y="958459"/>
            <a:ext cx="11737090" cy="443937"/>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미리 가상 컴퓨터를 생성하고 </a:t>
            </a:r>
            <a:r>
              <a:rPr lang="en-US" altLang="ko-KR" sz="1836" spc="-104" dirty="0">
                <a:solidFill>
                  <a:srgbClr val="0076C6"/>
                </a:solidFill>
                <a:latin typeface="맑은 고딕" panose="020B0503020000020004" pitchFamily="50" charset="-127"/>
                <a:ea typeface="맑은 고딕" panose="020B0503020000020004" pitchFamily="50" charset="-127"/>
              </a:rPr>
              <a:t>CPU </a:t>
            </a:r>
            <a:r>
              <a:rPr lang="ko-KR" altLang="en-US" sz="1836" spc="-104">
                <a:solidFill>
                  <a:srgbClr val="0076C6"/>
                </a:solidFill>
                <a:latin typeface="맑은 고딕" panose="020B0503020000020004" pitchFamily="50" charset="-127"/>
                <a:ea typeface="맑은 고딕" panose="020B0503020000020004" pitchFamily="50" charset="-127"/>
              </a:rPr>
              <a:t>평균 사용량에 따라 가상 컴퓨터 인스턴스 수를 자동으로 증감</a:t>
            </a:r>
            <a:endParaRPr lang="ko-KR" altLang="en-US" sz="1836" spc="-104" dirty="0">
              <a:solidFill>
                <a:srgbClr val="0076C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96936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Storage</a:t>
            </a:r>
            <a:endParaRPr lang="en-US" sz="3200" dirty="0">
              <a:gradFill>
                <a:gsLst>
                  <a:gs pos="1250">
                    <a:schemeClr val="tx2"/>
                  </a:gs>
                  <a:gs pos="99000">
                    <a:schemeClr val="tx2"/>
                  </a:gs>
                </a:gsLst>
                <a:lin ang="5400000" scaled="0"/>
              </a:gradFill>
            </a:endParaRPr>
          </a:p>
        </p:txBody>
      </p:sp>
      <p:sp>
        <p:nvSpPr>
          <p:cNvPr id="12" name="Title 11"/>
          <p:cNvSpPr txBox="1">
            <a:spLocks/>
          </p:cNvSpPr>
          <p:nvPr/>
        </p:nvSpPr>
        <p:spPr>
          <a:xfrm>
            <a:off x="309918" y="958459"/>
            <a:ext cx="11737090" cy="438876"/>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smtClean="0">
                <a:solidFill>
                  <a:srgbClr val="0076C6"/>
                </a:solidFill>
                <a:latin typeface="맑은 고딕" panose="020B0503020000020004" pitchFamily="50" charset="-127"/>
                <a:ea typeface="맑은 고딕" panose="020B0503020000020004" pitchFamily="50" charset="-127"/>
              </a:rPr>
              <a:t>스토리지는 매우 경제적인 클라우드 저장소로</a:t>
            </a:r>
            <a:r>
              <a:rPr lang="en-US" altLang="ko-KR" sz="1836" spc="-104" dirty="0" smtClean="0">
                <a:solidFill>
                  <a:srgbClr val="0076C6"/>
                </a:solidFill>
                <a:latin typeface="맑은 고딕" panose="020B0503020000020004" pitchFamily="50" charset="-127"/>
                <a:ea typeface="맑은 고딕" panose="020B0503020000020004" pitchFamily="50" charset="-127"/>
              </a:rPr>
              <a:t>, </a:t>
            </a:r>
            <a:r>
              <a:rPr lang="ko-KR" altLang="en-US" sz="1836" spc="-104" smtClean="0">
                <a:solidFill>
                  <a:srgbClr val="0076C6"/>
                </a:solidFill>
                <a:latin typeface="맑은 고딕" panose="020B0503020000020004" pitchFamily="50" charset="-127"/>
                <a:ea typeface="맑은 고딕" panose="020B0503020000020004" pitchFamily="50" charset="-127"/>
              </a:rPr>
              <a:t>뛰어난 확장성과 다양한 서비스를 제공합니다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ko-KR" altLang="en-US" sz="1836" spc="-104" dirty="0" err="1">
              <a:solidFill>
                <a:srgbClr val="0076C6"/>
              </a:solidFill>
              <a:latin typeface="맑은 고딕" panose="020B0503020000020004" pitchFamily="50" charset="-127"/>
              <a:ea typeface="맑은 고딕" panose="020B0503020000020004" pitchFamily="50" charset="-127"/>
            </a:endParaRPr>
          </a:p>
        </p:txBody>
      </p:sp>
      <p:sp>
        <p:nvSpPr>
          <p:cNvPr id="30" name="Rectangle 29"/>
          <p:cNvSpPr/>
          <p:nvPr/>
        </p:nvSpPr>
        <p:spPr>
          <a:xfrm>
            <a:off x="7543800" y="1709230"/>
            <a:ext cx="2895600" cy="338554"/>
          </a:xfrm>
          <a:prstGeom prst="rect">
            <a:avLst/>
          </a:prstGeom>
        </p:spPr>
        <p:txBody>
          <a:bodyPr wrap="square">
            <a:spAutoFit/>
          </a:bodyPr>
          <a:lstStyle/>
          <a:p>
            <a:pPr algn="ctr" defTabSz="1219170"/>
            <a:r>
              <a:rPr lang="en-US" altLang="ko-KR" sz="1600" b="1" u="sng" dirty="0" smtClean="0">
                <a:solidFill>
                  <a:prstClr val="black"/>
                </a:solidFill>
                <a:latin typeface="맑은 고딕" panose="020B0503020000020004" pitchFamily="50" charset="-127"/>
              </a:rPr>
              <a:t>Type of Storage</a:t>
            </a:r>
            <a:endParaRPr lang="en-US" altLang="ko-KR" sz="1600" b="1" u="sng" dirty="0">
              <a:solidFill>
                <a:prstClr val="black"/>
              </a:solidFill>
              <a:latin typeface="맑은 고딕" panose="020B0503020000020004" pitchFamily="50" charset="-127"/>
            </a:endParaRPr>
          </a:p>
        </p:txBody>
      </p:sp>
      <p:sp>
        <p:nvSpPr>
          <p:cNvPr id="31" name="Content Placeholder 55"/>
          <p:cNvSpPr txBox="1">
            <a:spLocks/>
          </p:cNvSpPr>
          <p:nvPr/>
        </p:nvSpPr>
        <p:spPr>
          <a:xfrm>
            <a:off x="457200" y="1524000"/>
            <a:ext cx="5303838" cy="4876800"/>
          </a:xfrm>
          <a:prstGeom prst="rect">
            <a:avLst/>
          </a:prstGeom>
        </p:spPr>
        <p:txBody>
          <a:bodyPr vert="horz" wrap="square" lIns="91440" tIns="45720" rIns="91440" bIns="45720" rtlCol="0">
            <a:no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6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4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2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10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10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a:defRPr/>
            </a:pPr>
            <a:r>
              <a:rPr lang="ko-KR" altLang="en-US" dirty="0" err="1">
                <a:solidFill>
                  <a:sysClr val="windowText" lastClr="000000"/>
                </a:solidFill>
                <a:latin typeface="맑은 고딕" panose="020B0503020000020004" pitchFamily="50" charset="-127"/>
                <a:ea typeface="맑은 고딕"/>
              </a:rPr>
              <a:t>확장성</a:t>
            </a:r>
            <a:r>
              <a:rPr lang="en-US" altLang="ko-KR" dirty="0">
                <a:solidFill>
                  <a:sysClr val="windowText" lastClr="000000"/>
                </a:solidFill>
                <a:latin typeface="맑은 고딕" panose="020B0503020000020004" pitchFamily="50" charset="-127"/>
                <a:ea typeface="맑은 고딕"/>
              </a:rPr>
              <a:t>, </a:t>
            </a:r>
            <a:r>
              <a:rPr lang="ko-KR" altLang="en-US" smtClean="0">
                <a:solidFill>
                  <a:sysClr val="windowText" lastClr="000000"/>
                </a:solidFill>
                <a:latin typeface="맑은 고딕" panose="020B0503020000020004" pitchFamily="50" charset="-127"/>
                <a:ea typeface="맑은 고딕"/>
              </a:rPr>
              <a:t>내구성 및 경제성</a:t>
            </a:r>
            <a:endParaRPr kumimoji="0" lang="en-US" altLang="ko-KR" sz="16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lvl="1">
              <a:defRPr/>
            </a:pPr>
            <a:r>
              <a:rPr lang="ko-KR" altLang="en-US" dirty="0" smtClean="0">
                <a:solidFill>
                  <a:sysClr val="windowText" lastClr="000000"/>
                </a:solidFill>
                <a:latin typeface="맑은 고딕" panose="020B0503020000020004" pitchFamily="50" charset="-127"/>
                <a:ea typeface="맑은 고딕"/>
              </a:rPr>
              <a:t>계정당 </a:t>
            </a:r>
            <a:r>
              <a:rPr lang="en-US" altLang="ko-KR" dirty="0">
                <a:solidFill>
                  <a:sysClr val="windowText" lastClr="000000"/>
                </a:solidFill>
                <a:latin typeface="맑은 고딕" panose="020B0503020000020004" pitchFamily="50" charset="-127"/>
                <a:ea typeface="맑은 고딕"/>
              </a:rPr>
              <a:t>5</a:t>
            </a:r>
            <a:r>
              <a:rPr lang="en-US" altLang="ko-KR" dirty="0" smtClean="0">
                <a:solidFill>
                  <a:sysClr val="windowText" lastClr="000000"/>
                </a:solidFill>
                <a:latin typeface="맑은 고딕" panose="020B0503020000020004" pitchFamily="50" charset="-127"/>
                <a:ea typeface="맑은 고딕"/>
              </a:rPr>
              <a:t>00TB </a:t>
            </a:r>
            <a:r>
              <a:rPr lang="ko-KR" altLang="en-US" smtClean="0">
                <a:solidFill>
                  <a:sysClr val="windowText" lastClr="000000"/>
                </a:solidFill>
                <a:latin typeface="맑은 고딕" panose="020B0503020000020004" pitchFamily="50" charset="-127"/>
                <a:ea typeface="맑은 고딕"/>
              </a:rPr>
              <a:t>까지 </a:t>
            </a:r>
            <a:r>
              <a:rPr lang="ko-KR" altLang="en-US" dirty="0" smtClean="0">
                <a:solidFill>
                  <a:sysClr val="windowText" lastClr="000000"/>
                </a:solidFill>
                <a:latin typeface="맑은 고딕" panose="020B0503020000020004" pitchFamily="50" charset="-127"/>
                <a:ea typeface="맑은 고딕"/>
              </a:rPr>
              <a:t>확장 가능</a:t>
            </a:r>
            <a:r>
              <a:rPr lang="en-US" altLang="ko-KR" dirty="0" smtClean="0">
                <a:solidFill>
                  <a:sysClr val="windowText" lastClr="000000"/>
                </a:solidFill>
                <a:latin typeface="맑은 고딕" panose="020B0503020000020004" pitchFamily="50" charset="-127"/>
                <a:ea typeface="맑은 고딕"/>
              </a:rPr>
              <a:t>, </a:t>
            </a:r>
            <a:r>
              <a:rPr lang="ko-KR" altLang="en-US" smtClean="0">
                <a:solidFill>
                  <a:schemeClr val="bg1"/>
                </a:solidFill>
              </a:rPr>
              <a:t>구독별 </a:t>
            </a:r>
            <a:r>
              <a:rPr lang="en-US" altLang="ko-KR" dirty="0" smtClean="0">
                <a:solidFill>
                  <a:schemeClr val="bg1"/>
                </a:solidFill>
              </a:rPr>
              <a:t>50</a:t>
            </a:r>
            <a:r>
              <a:rPr lang="ko-KR" altLang="en-US" smtClean="0">
                <a:solidFill>
                  <a:schemeClr val="bg1"/>
                </a:solidFill>
              </a:rPr>
              <a:t>개의 계정을 제공하므로 </a:t>
            </a:r>
            <a:r>
              <a:rPr lang="en-US" altLang="ko-KR" dirty="0" smtClean="0">
                <a:solidFill>
                  <a:schemeClr val="bg1"/>
                </a:solidFill>
              </a:rPr>
              <a:t>25PB</a:t>
            </a:r>
            <a:r>
              <a:rPr lang="ko-KR" altLang="en-US" smtClean="0">
                <a:solidFill>
                  <a:schemeClr val="bg1"/>
                </a:solidFill>
              </a:rPr>
              <a:t>를 하나의 구독에서 확장 가능</a:t>
            </a:r>
            <a:endParaRPr lang="ko-KR" altLang="en-US" smtClean="0">
              <a:solidFill>
                <a:sysClr val="windowText" lastClr="000000"/>
              </a:solidFill>
              <a:latin typeface="맑은 고딕" panose="020B0503020000020004" pitchFamily="50" charset="-127"/>
              <a:ea typeface="맑은 고딕"/>
            </a:endParaRPr>
          </a:p>
          <a:p>
            <a:pPr lvl="1">
              <a:defRPr/>
            </a:pPr>
            <a:r>
              <a:rPr lang="ko-KR" altLang="en-US" dirty="0" smtClean="0">
                <a:solidFill>
                  <a:sysClr val="windowText" lastClr="000000"/>
                </a:solidFill>
                <a:latin typeface="맑은 고딕" panose="020B0503020000020004" pitchFamily="50" charset="-127"/>
                <a:ea typeface="맑은 고딕"/>
              </a:rPr>
              <a:t>추가 </a:t>
            </a:r>
            <a:r>
              <a:rPr lang="en-US" altLang="ko-KR" dirty="0">
                <a:solidFill>
                  <a:sysClr val="windowText" lastClr="000000"/>
                </a:solidFill>
                <a:latin typeface="맑은 고딕" panose="020B0503020000020004" pitchFamily="50" charset="-127"/>
                <a:ea typeface="맑은 고딕"/>
              </a:rPr>
              <a:t>2</a:t>
            </a:r>
            <a:r>
              <a:rPr lang="ko-KR" altLang="en-US">
                <a:solidFill>
                  <a:sysClr val="windowText" lastClr="000000"/>
                </a:solidFill>
                <a:latin typeface="맑은 고딕" panose="020B0503020000020004" pitchFamily="50" charset="-127"/>
                <a:ea typeface="맑은 고딕"/>
              </a:rPr>
              <a:t>벌 복제본 </a:t>
            </a:r>
            <a:r>
              <a:rPr lang="ko-KR" altLang="en-US" smtClean="0">
                <a:solidFill>
                  <a:sysClr val="windowText" lastClr="000000"/>
                </a:solidFill>
                <a:latin typeface="맑은 고딕" panose="020B0503020000020004" pitchFamily="50" charset="-127"/>
                <a:ea typeface="맑은 고딕"/>
              </a:rPr>
              <a:t>구성</a:t>
            </a:r>
            <a:endParaRPr lang="en-US" altLang="ko-KR" dirty="0" smtClean="0">
              <a:solidFill>
                <a:sysClr val="windowText" lastClr="000000"/>
              </a:solidFill>
              <a:latin typeface="맑은 고딕" panose="020B0503020000020004" pitchFamily="50" charset="-127"/>
              <a:ea typeface="맑은 고딕"/>
            </a:endParaRPr>
          </a:p>
          <a:p>
            <a:pPr lvl="1">
              <a:defRPr/>
            </a:pPr>
            <a:r>
              <a:rPr lang="ko-KR" altLang="en-US" dirty="0">
                <a:solidFill>
                  <a:sysClr val="windowText" lastClr="000000"/>
                </a:solidFill>
                <a:latin typeface="맑은 고딕" panose="020B0503020000020004" pitchFamily="50" charset="-127"/>
                <a:ea typeface="맑은 고딕"/>
              </a:rPr>
              <a:t>서비스를 사용하는 양 만큼 비용 </a:t>
            </a:r>
            <a:r>
              <a:rPr lang="ko-KR" altLang="en-US" dirty="0" smtClean="0">
                <a:solidFill>
                  <a:sysClr val="windowText" lastClr="000000"/>
                </a:solidFill>
                <a:latin typeface="맑은 고딕" panose="020B0503020000020004" pitchFamily="50" charset="-127"/>
                <a:ea typeface="맑은 고딕"/>
              </a:rPr>
              <a:t>지불</a:t>
            </a:r>
            <a:endParaRPr lang="ko-KR" altLang="en-US" dirty="0">
              <a:solidFill>
                <a:sysClr val="windowText" lastClr="000000"/>
              </a:solidFill>
              <a:latin typeface="맑은 고딕" panose="020B0503020000020004" pitchFamily="50" charset="-127"/>
              <a:ea typeface="맑은 고딕"/>
            </a:endParaRPr>
          </a:p>
          <a:p>
            <a:pPr marL="269875" marR="0" lvl="0" indent="-269875" algn="l" defTabSz="914400" rtl="0" eaLnBrk="1" fontAlgn="auto" latinLnBrk="1" hangingPunct="1">
              <a:lnSpc>
                <a:spcPct val="90000"/>
              </a:lnSpc>
              <a:spcBef>
                <a:spcPct val="30000"/>
              </a:spcBef>
              <a:spcAft>
                <a:spcPts val="0"/>
              </a:spcAft>
              <a:buClrTx/>
              <a:buSzTx/>
              <a:buFont typeface="Segoe UI" panose="020B0502040204020203" pitchFamily="34" charset="0"/>
              <a:buChar char="●"/>
              <a:tabLst/>
              <a:defRPr/>
            </a:pPr>
            <a:endParaRPr kumimoji="0" lang="en-US" altLang="ko-KR" sz="16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lvl="0">
              <a:defRPr/>
            </a:pPr>
            <a:r>
              <a:rPr lang="ko-KR" altLang="en-US" dirty="0">
                <a:solidFill>
                  <a:sysClr val="windowText" lastClr="000000"/>
                </a:solidFill>
                <a:latin typeface="맑은 고딕" panose="020B0503020000020004" pitchFamily="50" charset="-127"/>
                <a:ea typeface="맑은 고딕"/>
              </a:rPr>
              <a:t>언제 어디서든 접근 가능</a:t>
            </a:r>
          </a:p>
          <a:p>
            <a:pPr lvl="1">
              <a:defRPr/>
            </a:pPr>
            <a:r>
              <a:rPr lang="en-US" altLang="ko-KR" dirty="0">
                <a:solidFill>
                  <a:sysClr val="windowText" lastClr="000000"/>
                </a:solidFill>
                <a:latin typeface="맑은 고딕" panose="020B0503020000020004" pitchFamily="50" charset="-127"/>
                <a:ea typeface="맑은 고딕"/>
              </a:rPr>
              <a:t>SAS (Shared Access Signatures)</a:t>
            </a:r>
          </a:p>
          <a:p>
            <a:pPr lvl="1">
              <a:defRPr/>
            </a:pPr>
            <a:r>
              <a:rPr lang="en-US" altLang="ko-KR" dirty="0">
                <a:solidFill>
                  <a:sysClr val="windowText" lastClr="000000"/>
                </a:solidFill>
                <a:latin typeface="맑은 고딕" panose="020B0503020000020004" pitchFamily="50" charset="-127"/>
                <a:ea typeface="맑은 고딕"/>
              </a:rPr>
              <a:t>512 bit </a:t>
            </a:r>
            <a:r>
              <a:rPr lang="ko-KR" altLang="en-US">
                <a:solidFill>
                  <a:sysClr val="windowText" lastClr="000000"/>
                </a:solidFill>
                <a:latin typeface="맑은 고딕" panose="020B0503020000020004" pitchFamily="50" charset="-127"/>
                <a:ea typeface="맑은 고딕"/>
              </a:rPr>
              <a:t>암호 키 </a:t>
            </a:r>
            <a:r>
              <a:rPr lang="ko-KR" altLang="en-US" smtClean="0">
                <a:solidFill>
                  <a:sysClr val="windowText" lastClr="000000"/>
                </a:solidFill>
                <a:latin typeface="맑은 고딕" panose="020B0503020000020004" pitchFamily="50" charset="-127"/>
                <a:ea typeface="맑은 고딕"/>
              </a:rPr>
              <a:t>필요</a:t>
            </a:r>
            <a:endParaRPr lang="en-US" altLang="ko-KR" dirty="0" smtClean="0">
              <a:solidFill>
                <a:sysClr val="windowText" lastClr="000000"/>
              </a:solidFill>
              <a:latin typeface="맑은 고딕" panose="020B0503020000020004" pitchFamily="50" charset="-127"/>
              <a:ea typeface="맑은 고딕"/>
            </a:endParaRPr>
          </a:p>
          <a:p>
            <a:pPr lvl="1">
              <a:defRPr/>
            </a:pPr>
            <a:endParaRPr lang="en-US" altLang="ko-KR" dirty="0">
              <a:solidFill>
                <a:sysClr val="windowText" lastClr="000000"/>
              </a:solidFill>
              <a:latin typeface="맑은 고딕" panose="020B0503020000020004" pitchFamily="50" charset="-127"/>
              <a:ea typeface="맑은 고딕"/>
            </a:endParaRPr>
          </a:p>
          <a:p>
            <a:pPr lvl="0">
              <a:defRPr/>
            </a:pPr>
            <a:r>
              <a:rPr lang="ko-KR" altLang="en-US" dirty="0" err="1" smtClean="0">
                <a:solidFill>
                  <a:sysClr val="windowText" lastClr="000000"/>
                </a:solidFill>
                <a:latin typeface="맑은 고딕" panose="020B0503020000020004" pitchFamily="50" charset="-127"/>
                <a:ea typeface="맑은 고딕"/>
              </a:rPr>
              <a:t>다양산</a:t>
            </a:r>
            <a:r>
              <a:rPr lang="ko-KR" altLang="en-US" dirty="0" smtClean="0">
                <a:solidFill>
                  <a:sysClr val="windowText" lastClr="000000"/>
                </a:solidFill>
                <a:latin typeface="맑은 고딕" panose="020B0503020000020004" pitchFamily="50" charset="-127"/>
                <a:ea typeface="맑은 고딕"/>
              </a:rPr>
              <a:t> 저장소 서비스 제공</a:t>
            </a:r>
            <a:endParaRPr lang="en-US" altLang="ko-KR" dirty="0" smtClean="0">
              <a:solidFill>
                <a:sysClr val="windowText" lastClr="000000"/>
              </a:solidFill>
              <a:latin typeface="맑은 고딕" panose="020B0503020000020004" pitchFamily="50" charset="-127"/>
              <a:ea typeface="맑은 고딕"/>
            </a:endParaRPr>
          </a:p>
          <a:p>
            <a:pPr lvl="1">
              <a:defRPr/>
            </a:pPr>
            <a:r>
              <a:rPr lang="en-US" altLang="ko-KR" dirty="0" smtClean="0">
                <a:solidFill>
                  <a:sysClr val="windowText" lastClr="000000"/>
                </a:solidFill>
                <a:latin typeface="맑은 고딕" panose="020B0503020000020004" pitchFamily="50" charset="-127"/>
                <a:ea typeface="맑은 고딕"/>
              </a:rPr>
              <a:t>Blob, Drive, Table, Queue, Files*</a:t>
            </a:r>
          </a:p>
          <a:p>
            <a:pPr lvl="0">
              <a:defRPr/>
            </a:pPr>
            <a:endParaRPr lang="en-US" altLang="ko-KR" dirty="0" smtClean="0">
              <a:solidFill>
                <a:sysClr val="windowText" lastClr="000000"/>
              </a:solidFill>
              <a:latin typeface="맑은 고딕" panose="020B0503020000020004" pitchFamily="50" charset="-127"/>
              <a:ea typeface="맑은 고딕"/>
            </a:endParaRPr>
          </a:p>
          <a:p>
            <a:pPr lvl="0">
              <a:defRPr/>
            </a:pPr>
            <a:r>
              <a:rPr lang="ko-KR" altLang="en-US" dirty="0" smtClean="0">
                <a:solidFill>
                  <a:sysClr val="windowText" lastClr="000000"/>
                </a:solidFill>
                <a:latin typeface="맑은 고딕" panose="020B0503020000020004" pitchFamily="50" charset="-127"/>
                <a:ea typeface="맑은 고딕"/>
              </a:rPr>
              <a:t>다양한 연동 방법 제공</a:t>
            </a:r>
            <a:endParaRPr lang="ko-KR" altLang="en-US" dirty="0">
              <a:solidFill>
                <a:sysClr val="windowText" lastClr="000000"/>
              </a:solidFill>
              <a:latin typeface="맑은 고딕" panose="020B0503020000020004" pitchFamily="50" charset="-127"/>
              <a:ea typeface="맑은 고딕"/>
            </a:endParaRPr>
          </a:p>
          <a:p>
            <a:pPr lvl="1">
              <a:defRPr/>
            </a:pPr>
            <a:r>
              <a:rPr lang="en-US" altLang="ko-KR" dirty="0">
                <a:solidFill>
                  <a:sysClr val="windowText" lastClr="000000"/>
                </a:solidFill>
                <a:latin typeface="맑은 고딕" panose="020B0503020000020004" pitchFamily="50" charset="-127"/>
                <a:ea typeface="맑은 고딕"/>
              </a:rPr>
              <a:t>.NET, Java, Android, C++ </a:t>
            </a:r>
            <a:r>
              <a:rPr lang="ko-KR" altLang="en-US">
                <a:solidFill>
                  <a:sysClr val="windowText" lastClr="000000"/>
                </a:solidFill>
                <a:latin typeface="맑은 고딕" panose="020B0503020000020004" pitchFamily="50" charset="-127"/>
                <a:ea typeface="맑은 고딕"/>
              </a:rPr>
              <a:t>및 </a:t>
            </a:r>
            <a:r>
              <a:rPr lang="en-US" altLang="ko-KR" dirty="0">
                <a:solidFill>
                  <a:sysClr val="windowText" lastClr="000000"/>
                </a:solidFill>
                <a:latin typeface="맑은 고딕" panose="020B0503020000020004" pitchFamily="50" charset="-127"/>
                <a:ea typeface="맑은 고딕"/>
              </a:rPr>
              <a:t>Node.js</a:t>
            </a:r>
            <a:r>
              <a:rPr lang="ko-KR" altLang="en-US">
                <a:solidFill>
                  <a:sysClr val="windowText" lastClr="000000"/>
                </a:solidFill>
                <a:latin typeface="맑은 고딕" panose="020B0503020000020004" pitchFamily="50" charset="-127"/>
                <a:ea typeface="맑은 고딕"/>
              </a:rPr>
              <a:t>로 </a:t>
            </a:r>
            <a:r>
              <a:rPr lang="ko-KR" altLang="en-US" smtClean="0">
                <a:solidFill>
                  <a:sysClr val="windowText" lastClr="000000"/>
                </a:solidFill>
                <a:latin typeface="맑은 고딕" panose="020B0503020000020004" pitchFamily="50" charset="-127"/>
                <a:ea typeface="맑은 고딕"/>
              </a:rPr>
              <a:t>접근할 </a:t>
            </a:r>
            <a:r>
              <a:rPr lang="ko-KR" altLang="en-US">
                <a:solidFill>
                  <a:sysClr val="windowText" lastClr="000000"/>
                </a:solidFill>
                <a:latin typeface="맑은 고딕" panose="020B0503020000020004" pitchFamily="50" charset="-127"/>
                <a:ea typeface="맑은 고딕"/>
              </a:rPr>
              <a:t>수 </a:t>
            </a:r>
            <a:r>
              <a:rPr lang="ko-KR" altLang="en-US" smtClean="0">
                <a:solidFill>
                  <a:sysClr val="windowText" lastClr="000000"/>
                </a:solidFill>
                <a:latin typeface="맑은 고딕" panose="020B0503020000020004" pitchFamily="50" charset="-127"/>
                <a:ea typeface="맑은 고딕"/>
              </a:rPr>
              <a:t>있는</a:t>
            </a:r>
            <a:r>
              <a:rPr lang="en-US" altLang="ko-KR" dirty="0" smtClean="0">
                <a:solidFill>
                  <a:sysClr val="windowText" lastClr="000000"/>
                </a:solidFill>
                <a:latin typeface="맑은 고딕" panose="020B0503020000020004" pitchFamily="50" charset="-127"/>
                <a:ea typeface="맑은 고딕"/>
              </a:rPr>
              <a:t> </a:t>
            </a:r>
            <a:r>
              <a:rPr lang="en-US" altLang="ko-KR" dirty="0">
                <a:solidFill>
                  <a:sysClr val="windowText" lastClr="000000"/>
                </a:solidFill>
                <a:latin typeface="맑은 고딕" panose="020B0503020000020004" pitchFamily="50" charset="-127"/>
                <a:ea typeface="맑은 고딕"/>
              </a:rPr>
              <a:t>REST </a:t>
            </a:r>
            <a:r>
              <a:rPr lang="en-US" altLang="ko-KR" dirty="0" smtClean="0">
                <a:solidFill>
                  <a:sysClr val="windowText" lastClr="000000"/>
                </a:solidFill>
                <a:latin typeface="맑은 고딕" panose="020B0503020000020004" pitchFamily="50" charset="-127"/>
                <a:ea typeface="맑은 고딕"/>
              </a:rPr>
              <a:t>API </a:t>
            </a:r>
            <a:r>
              <a:rPr lang="ko-KR" altLang="en-US" smtClean="0">
                <a:solidFill>
                  <a:sysClr val="windowText" lastClr="000000"/>
                </a:solidFill>
                <a:latin typeface="맑은 고딕" panose="020B0503020000020004" pitchFamily="50" charset="-127"/>
                <a:ea typeface="맑은 고딕"/>
              </a:rPr>
              <a:t>제공</a:t>
            </a:r>
            <a:endParaRPr lang="en-US" altLang="ko-KR" dirty="0">
              <a:solidFill>
                <a:sysClr val="windowText" lastClr="000000"/>
              </a:solidFill>
              <a:latin typeface="맑은 고딕" panose="020B0503020000020004" pitchFamily="50" charset="-127"/>
              <a:ea typeface="맑은 고딕"/>
            </a:endParaRPr>
          </a:p>
          <a:p>
            <a:pPr lvl="1">
              <a:defRPr/>
            </a:pPr>
            <a:r>
              <a:rPr lang="ko-KR" altLang="en-US" dirty="0" smtClean="0">
                <a:solidFill>
                  <a:sysClr val="windowText" lastClr="000000"/>
                </a:solidFill>
                <a:latin typeface="맑은 고딕" panose="020B0503020000020004" pitchFamily="50" charset="-127"/>
                <a:ea typeface="맑은 고딕"/>
              </a:rPr>
              <a:t>계산 </a:t>
            </a:r>
            <a:r>
              <a:rPr lang="ko-KR" altLang="en-US" dirty="0">
                <a:solidFill>
                  <a:sysClr val="windowText" lastClr="000000"/>
                </a:solidFill>
                <a:latin typeface="맑은 고딕" panose="020B0503020000020004" pitchFamily="50" charset="-127"/>
                <a:ea typeface="맑은 고딕"/>
              </a:rPr>
              <a:t>서비스에서 활용 가능</a:t>
            </a:r>
          </a:p>
          <a:p>
            <a:pPr lvl="1">
              <a:defRPr/>
            </a:pPr>
            <a:r>
              <a:rPr lang="ko-KR" altLang="en-US" dirty="0">
                <a:solidFill>
                  <a:sysClr val="windowText" lastClr="000000"/>
                </a:solidFill>
                <a:latin typeface="맑은 고딕" panose="020B0503020000020004" pitchFamily="50" charset="-127"/>
                <a:ea typeface="맑은 고딕"/>
              </a:rPr>
              <a:t>어디서든 인터넷을 통한 접근 </a:t>
            </a:r>
            <a:r>
              <a:rPr lang="ko-KR" altLang="en-US" dirty="0" smtClean="0">
                <a:solidFill>
                  <a:sysClr val="windowText" lastClr="000000"/>
                </a:solidFill>
                <a:latin typeface="맑은 고딕" panose="020B0503020000020004" pitchFamily="50" charset="-127"/>
                <a:ea typeface="맑은 고딕"/>
              </a:rPr>
              <a:t>가능</a:t>
            </a:r>
            <a:endParaRPr lang="ko-KR" altLang="en-US" dirty="0">
              <a:solidFill>
                <a:sysClr val="windowText" lastClr="000000"/>
              </a:solidFill>
              <a:latin typeface="맑은 고딕" panose="020B0503020000020004" pitchFamily="50" charset="-127"/>
              <a:ea typeface="맑은 고딕"/>
            </a:endParaRPr>
          </a:p>
        </p:txBody>
      </p:sp>
      <p:grpSp>
        <p:nvGrpSpPr>
          <p:cNvPr id="3" name="Group 2"/>
          <p:cNvGrpSpPr/>
          <p:nvPr/>
        </p:nvGrpSpPr>
        <p:grpSpPr>
          <a:xfrm>
            <a:off x="5774840" y="2164344"/>
            <a:ext cx="6028786" cy="4236456"/>
            <a:chOff x="5774840" y="2164344"/>
            <a:chExt cx="6028786" cy="4516576"/>
          </a:xfrm>
        </p:grpSpPr>
        <p:sp>
          <p:nvSpPr>
            <p:cNvPr id="17" name="Rounded Rectangle 16"/>
            <p:cNvSpPr/>
            <p:nvPr/>
          </p:nvSpPr>
          <p:spPr bwMode="auto">
            <a:xfrm>
              <a:off x="6666452" y="2164345"/>
              <a:ext cx="5128188" cy="770751"/>
            </a:xfrm>
            <a:prstGeom prst="roundRect">
              <a:avLst>
                <a:gd name="adj" fmla="val 0"/>
              </a:avLst>
            </a:prstGeom>
            <a:solidFill>
              <a:srgbClr val="00BCF2"/>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1600" dirty="0" smtClean="0">
                  <a:latin typeface="+mn-ea"/>
                  <a:cs typeface="Segoe UI" pitchFamily="34" charset="0"/>
                </a:rPr>
                <a:t> </a:t>
              </a:r>
              <a:r>
                <a:rPr lang="en-US" sz="2000" kern="0" spc="-51" dirty="0">
                  <a:latin typeface="+mn-ea"/>
                </a:rPr>
                <a:t>Blobs</a:t>
              </a:r>
            </a:p>
          </p:txBody>
        </p:sp>
        <p:cxnSp>
          <p:nvCxnSpPr>
            <p:cNvPr id="18" name="Straight Connector 17"/>
            <p:cNvCxnSpPr/>
            <p:nvPr/>
          </p:nvCxnSpPr>
          <p:spPr>
            <a:xfrm>
              <a:off x="7849892" y="2291250"/>
              <a:ext cx="0" cy="516939"/>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55613" y="2438925"/>
              <a:ext cx="3620327" cy="221592"/>
            </a:xfrm>
            <a:prstGeom prst="rect">
              <a:avLst/>
            </a:prstGeom>
            <a:solidFill>
              <a:srgbClr val="00BCF2"/>
            </a:solidFill>
          </p:spPr>
          <p:txBody>
            <a:bodyPr wrap="square" lIns="0" tIns="0" rIns="0" bIns="0" anchor="ctr">
              <a:spAutoFit/>
            </a:bodyPr>
            <a:lstStyle/>
            <a:p>
              <a:pPr marL="0" lvl="1">
                <a:lnSpc>
                  <a:spcPct val="90000"/>
                </a:lnSpc>
              </a:pPr>
              <a:r>
                <a:rPr lang="en-US" sz="1800" dirty="0">
                  <a:latin typeface="+mn-ea"/>
                  <a:cs typeface="Segoe UI" pitchFamily="34" charset="0"/>
                </a:rPr>
                <a:t>File system in the cloud</a:t>
              </a:r>
            </a:p>
          </p:txBody>
        </p:sp>
        <p:sp>
          <p:nvSpPr>
            <p:cNvPr id="20" name="Rounded Rectangle 19"/>
            <p:cNvSpPr/>
            <p:nvPr/>
          </p:nvSpPr>
          <p:spPr bwMode="auto">
            <a:xfrm>
              <a:off x="6666452" y="4063123"/>
              <a:ext cx="5128188" cy="770751"/>
            </a:xfrm>
            <a:prstGeom prst="roundRect">
              <a:avLst>
                <a:gd name="adj" fmla="val 0"/>
              </a:avLst>
            </a:prstGeom>
            <a:solidFill>
              <a:srgbClr val="00BCF2"/>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kern="0" spc="-51" dirty="0">
                  <a:latin typeface="+mn-ea"/>
                </a:rPr>
                <a:t>Tables</a:t>
              </a:r>
              <a:endParaRPr lang="en-US" sz="2000" kern="0" spc="-51" dirty="0">
                <a:latin typeface="+mn-ea"/>
              </a:endParaRPr>
            </a:p>
          </p:txBody>
        </p:sp>
        <p:cxnSp>
          <p:nvCxnSpPr>
            <p:cNvPr id="21" name="Straight Connector 20"/>
            <p:cNvCxnSpPr/>
            <p:nvPr/>
          </p:nvCxnSpPr>
          <p:spPr>
            <a:xfrm>
              <a:off x="7849892" y="4190029"/>
              <a:ext cx="0" cy="516939"/>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055613" y="4226908"/>
              <a:ext cx="3620327" cy="443184"/>
            </a:xfrm>
            <a:prstGeom prst="rect">
              <a:avLst/>
            </a:prstGeom>
            <a:solidFill>
              <a:srgbClr val="00BCF2"/>
            </a:solidFill>
          </p:spPr>
          <p:txBody>
            <a:bodyPr wrap="square" lIns="0" tIns="0" rIns="0" bIns="0" anchor="ctr">
              <a:spAutoFit/>
            </a:bodyPr>
            <a:lstStyle/>
            <a:p>
              <a:pPr marL="0" lvl="1">
                <a:lnSpc>
                  <a:spcPct val="90000"/>
                </a:lnSpc>
              </a:pPr>
              <a:r>
                <a:rPr lang="en-US" sz="1800" dirty="0">
                  <a:latin typeface="+mn-ea"/>
                  <a:cs typeface="Segoe UI" pitchFamily="34" charset="0"/>
                </a:rPr>
                <a:t>Massively scalable </a:t>
              </a:r>
              <a:r>
                <a:rPr lang="en-US" sz="1800" dirty="0" smtClean="0">
                  <a:latin typeface="+mn-ea"/>
                  <a:cs typeface="Segoe UI" pitchFamily="34" charset="0"/>
                </a:rPr>
                <a:t>structured </a:t>
              </a:r>
              <a:r>
                <a:rPr lang="en-US" sz="1800" dirty="0">
                  <a:latin typeface="+mn-ea"/>
                  <a:cs typeface="Segoe UI" pitchFamily="34" charset="0"/>
                </a:rPr>
                <a:t>storage</a:t>
              </a:r>
            </a:p>
          </p:txBody>
        </p:sp>
        <p:sp>
          <p:nvSpPr>
            <p:cNvPr id="23" name="Rounded Rectangle 22"/>
            <p:cNvSpPr/>
            <p:nvPr/>
          </p:nvSpPr>
          <p:spPr bwMode="auto">
            <a:xfrm>
              <a:off x="6666452" y="5012512"/>
              <a:ext cx="5128188" cy="770751"/>
            </a:xfrm>
            <a:prstGeom prst="roundRect">
              <a:avLst>
                <a:gd name="adj" fmla="val 0"/>
              </a:avLst>
            </a:prstGeom>
            <a:solidFill>
              <a:srgbClr val="00BCF2"/>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1600" dirty="0" smtClean="0">
                  <a:latin typeface="+mn-ea"/>
                  <a:cs typeface="Segoe UI" pitchFamily="34" charset="0"/>
                </a:rPr>
                <a:t> </a:t>
              </a:r>
              <a:r>
                <a:rPr lang="en-US" sz="2000" kern="0" spc="-51" dirty="0">
                  <a:latin typeface="+mn-ea"/>
                </a:rPr>
                <a:t>Queues</a:t>
              </a:r>
            </a:p>
          </p:txBody>
        </p:sp>
        <p:cxnSp>
          <p:nvCxnSpPr>
            <p:cNvPr id="24" name="Straight Connector 23"/>
            <p:cNvCxnSpPr/>
            <p:nvPr/>
          </p:nvCxnSpPr>
          <p:spPr>
            <a:xfrm>
              <a:off x="7849892" y="5139418"/>
              <a:ext cx="0" cy="516939"/>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055613" y="5176295"/>
              <a:ext cx="3620327" cy="443184"/>
            </a:xfrm>
            <a:prstGeom prst="rect">
              <a:avLst/>
            </a:prstGeom>
            <a:solidFill>
              <a:srgbClr val="00BCF2"/>
            </a:solidFill>
          </p:spPr>
          <p:txBody>
            <a:bodyPr wrap="square" lIns="0" tIns="0" rIns="0" bIns="0" anchor="ctr">
              <a:spAutoFit/>
            </a:bodyPr>
            <a:lstStyle/>
            <a:p>
              <a:pPr marL="0" lvl="1">
                <a:lnSpc>
                  <a:spcPct val="90000"/>
                </a:lnSpc>
              </a:pPr>
              <a:r>
                <a:rPr lang="en-US" sz="1800" dirty="0">
                  <a:latin typeface="+mn-ea"/>
                  <a:cs typeface="Segoe UI" pitchFamily="34" charset="0"/>
                </a:rPr>
                <a:t>Reliable storage </a:t>
              </a:r>
              <a:r>
                <a:rPr lang="en-US" sz="1800" dirty="0" smtClean="0">
                  <a:latin typeface="+mn-ea"/>
                  <a:cs typeface="Segoe UI" pitchFamily="34" charset="0"/>
                </a:rPr>
                <a:t>and delivery </a:t>
              </a:r>
              <a:r>
                <a:rPr lang="en-US" sz="1800" dirty="0">
                  <a:latin typeface="+mn-ea"/>
                  <a:cs typeface="Segoe UI" pitchFamily="34" charset="0"/>
                </a:rPr>
                <a:t>of messages</a:t>
              </a:r>
            </a:p>
          </p:txBody>
        </p:sp>
        <p:sp>
          <p:nvSpPr>
            <p:cNvPr id="26" name="Rounded Rectangle 25"/>
            <p:cNvSpPr/>
            <p:nvPr/>
          </p:nvSpPr>
          <p:spPr bwMode="auto">
            <a:xfrm>
              <a:off x="6666452" y="3113734"/>
              <a:ext cx="5128188" cy="770751"/>
            </a:xfrm>
            <a:prstGeom prst="roundRect">
              <a:avLst>
                <a:gd name="adj" fmla="val 0"/>
              </a:avLst>
            </a:prstGeom>
            <a:solidFill>
              <a:srgbClr val="00BCF2"/>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latin typeface="+mn-ea"/>
                  <a:cs typeface="Segoe UI" pitchFamily="34" charset="0"/>
                </a:rPr>
                <a:t> Disks</a:t>
              </a:r>
              <a:endParaRPr lang="en-US" sz="2000" kern="0" spc="-51" dirty="0">
                <a:latin typeface="+mn-ea"/>
              </a:endParaRPr>
            </a:p>
          </p:txBody>
        </p:sp>
        <p:cxnSp>
          <p:nvCxnSpPr>
            <p:cNvPr id="27" name="Straight Connector 26"/>
            <p:cNvCxnSpPr/>
            <p:nvPr/>
          </p:nvCxnSpPr>
          <p:spPr>
            <a:xfrm>
              <a:off x="7849892" y="3240639"/>
              <a:ext cx="0" cy="516939"/>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055613" y="3277518"/>
              <a:ext cx="3620327" cy="443184"/>
            </a:xfrm>
            <a:prstGeom prst="rect">
              <a:avLst/>
            </a:prstGeom>
            <a:solidFill>
              <a:srgbClr val="00BCF2"/>
            </a:solidFill>
          </p:spPr>
          <p:txBody>
            <a:bodyPr wrap="square" lIns="0" tIns="0" rIns="0" bIns="0" anchor="ctr">
              <a:spAutoFit/>
            </a:bodyPr>
            <a:lstStyle/>
            <a:p>
              <a:pPr marL="0" lvl="1">
                <a:lnSpc>
                  <a:spcPct val="90000"/>
                </a:lnSpc>
              </a:pPr>
              <a:r>
                <a:rPr lang="en-US" sz="1800" dirty="0">
                  <a:latin typeface="+mn-ea"/>
                  <a:cs typeface="Segoe UI" pitchFamily="34" charset="0"/>
                </a:rPr>
                <a:t>Durable NTFS volumes for Windows Azure applications</a:t>
              </a:r>
            </a:p>
          </p:txBody>
        </p:sp>
        <p:sp>
          <p:nvSpPr>
            <p:cNvPr id="29" name="Rectangle 28"/>
            <p:cNvSpPr/>
            <p:nvPr>
              <p:custDataLst>
                <p:tags r:id="rId1"/>
              </p:custDataLst>
            </p:nvPr>
          </p:nvSpPr>
          <p:spPr>
            <a:xfrm>
              <a:off x="5774840" y="2164344"/>
              <a:ext cx="727107" cy="4516575"/>
            </a:xfrm>
            <a:prstGeom prst="rect">
              <a:avLst/>
            </a:prstGeom>
            <a:solidFill>
              <a:srgbClr val="00BC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vert" lIns="140970" tIns="93980" rIns="140970" bIns="93980" rtlCol="0" anchor="ctr"/>
            <a:lstStyle/>
            <a:p>
              <a:pPr algn="ctr"/>
              <a:r>
                <a:rPr lang="en-US" altLang="ko-KR" sz="2400" dirty="0" smtClean="0">
                  <a:solidFill>
                    <a:schemeClr val="tx1"/>
                  </a:solidFill>
                  <a:latin typeface="+mn-ea"/>
                </a:rPr>
                <a:t>Windows Azure Storage</a:t>
              </a:r>
              <a:endParaRPr lang="ko-KR" altLang="en-US" sz="2400">
                <a:solidFill>
                  <a:schemeClr val="tx1"/>
                </a:solidFill>
                <a:latin typeface="+mn-ea"/>
              </a:endParaRPr>
            </a:p>
          </p:txBody>
        </p:sp>
        <p:sp>
          <p:nvSpPr>
            <p:cNvPr id="32" name="Rounded Rectangle 31"/>
            <p:cNvSpPr/>
            <p:nvPr/>
          </p:nvSpPr>
          <p:spPr bwMode="auto">
            <a:xfrm>
              <a:off x="6675438" y="5910169"/>
              <a:ext cx="5128188" cy="770751"/>
            </a:xfrm>
            <a:prstGeom prst="roundRect">
              <a:avLst>
                <a:gd name="adj" fmla="val 0"/>
              </a:avLst>
            </a:prstGeom>
            <a:solidFill>
              <a:srgbClr val="00BCF2"/>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1600" dirty="0" smtClean="0">
                  <a:latin typeface="+mn-ea"/>
                  <a:cs typeface="Segoe UI" pitchFamily="34" charset="0"/>
                </a:rPr>
                <a:t> </a:t>
              </a:r>
              <a:r>
                <a:rPr lang="en-US" sz="2000" kern="0" spc="-51" dirty="0" smtClean="0">
                  <a:latin typeface="+mn-ea"/>
                </a:rPr>
                <a:t>Files</a:t>
              </a:r>
              <a:endParaRPr lang="en-US" sz="2000" kern="0" spc="-51" dirty="0">
                <a:latin typeface="+mn-ea"/>
              </a:endParaRPr>
            </a:p>
          </p:txBody>
        </p:sp>
        <p:cxnSp>
          <p:nvCxnSpPr>
            <p:cNvPr id="33" name="Straight Connector 32"/>
            <p:cNvCxnSpPr/>
            <p:nvPr/>
          </p:nvCxnSpPr>
          <p:spPr>
            <a:xfrm>
              <a:off x="7858878" y="6037075"/>
              <a:ext cx="0" cy="516939"/>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064599" y="6029761"/>
              <a:ext cx="3620327" cy="531566"/>
            </a:xfrm>
            <a:prstGeom prst="rect">
              <a:avLst/>
            </a:prstGeom>
            <a:solidFill>
              <a:srgbClr val="00BCF2"/>
            </a:solidFill>
          </p:spPr>
          <p:txBody>
            <a:bodyPr wrap="square" lIns="0" tIns="0" rIns="0" bIns="0" anchor="ctr">
              <a:spAutoFit/>
            </a:bodyPr>
            <a:lstStyle/>
            <a:p>
              <a:pPr marL="0" lvl="1">
                <a:lnSpc>
                  <a:spcPct val="90000"/>
                </a:lnSpc>
              </a:pPr>
              <a:r>
                <a:rPr lang="en-US" dirty="0" smtClean="0">
                  <a:latin typeface="+mn-ea"/>
                  <a:cs typeface="Segoe UI" pitchFamily="34" charset="0"/>
                </a:rPr>
                <a:t>SMB(2.1/3.0) </a:t>
              </a:r>
              <a:r>
                <a:rPr lang="en-US" dirty="0">
                  <a:latin typeface="+mn-ea"/>
                  <a:cs typeface="Segoe UI" pitchFamily="34" charset="0"/>
                </a:rPr>
                <a:t>share using standard file APIs and semantics</a:t>
              </a:r>
            </a:p>
          </p:txBody>
        </p:sp>
      </p:grpSp>
    </p:spTree>
    <p:extLst>
      <p:ext uri="{BB962C8B-B14F-4D97-AF65-F5344CB8AC3E}">
        <p14:creationId xmlns:p14="http://schemas.microsoft.com/office/powerpoint/2010/main" val="3834150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Storage – Durability</a:t>
            </a:r>
            <a:endParaRPr lang="en-US" sz="3200" dirty="0">
              <a:gradFill>
                <a:gsLst>
                  <a:gs pos="1250">
                    <a:schemeClr val="tx2"/>
                  </a:gs>
                  <a:gs pos="99000">
                    <a:schemeClr val="tx2"/>
                  </a:gs>
                </a:gsLst>
                <a:lin ang="5400000" scaled="0"/>
              </a:gradFill>
            </a:endParaRPr>
          </a:p>
        </p:txBody>
      </p:sp>
      <p:sp>
        <p:nvSpPr>
          <p:cNvPr id="12" name="Title 11"/>
          <p:cNvSpPr txBox="1">
            <a:spLocks/>
          </p:cNvSpPr>
          <p:nvPr/>
        </p:nvSpPr>
        <p:spPr>
          <a:xfrm>
            <a:off x="309918" y="958459"/>
            <a:ext cx="11737090" cy="443937"/>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smtClean="0">
                <a:solidFill>
                  <a:srgbClr val="0076C6"/>
                </a:solidFill>
                <a:latin typeface="맑은 고딕" panose="020B0503020000020004" pitchFamily="50" charset="-127"/>
                <a:ea typeface="맑은 고딕" panose="020B0503020000020004" pitchFamily="50" charset="-127"/>
              </a:rPr>
              <a:t>데이터의 내구성을 위한 다양한 </a:t>
            </a:r>
            <a:r>
              <a:rPr lang="en-US" altLang="ko-KR" sz="1836" spc="-104" dirty="0" smtClean="0">
                <a:solidFill>
                  <a:srgbClr val="0076C6"/>
                </a:solidFill>
                <a:latin typeface="맑은 고딕" panose="020B0503020000020004" pitchFamily="50" charset="-127"/>
                <a:ea typeface="맑은 고딕" panose="020B0503020000020004" pitchFamily="50" charset="-127"/>
              </a:rPr>
              <a:t>Redundant</a:t>
            </a:r>
            <a:r>
              <a:rPr lang="ko-KR" altLang="en-US" sz="1836" spc="-104" smtClean="0">
                <a:solidFill>
                  <a:srgbClr val="0076C6"/>
                </a:solidFill>
                <a:latin typeface="맑은 고딕" panose="020B0503020000020004" pitchFamily="50" charset="-127"/>
                <a:ea typeface="맑은 고딕" panose="020B0503020000020004" pitchFamily="50" charset="-127"/>
              </a:rPr>
              <a:t> </a:t>
            </a:r>
            <a:r>
              <a:rPr lang="ko-KR" altLang="en-US" sz="1836" spc="-104" dirty="0" smtClean="0">
                <a:solidFill>
                  <a:srgbClr val="0076C6"/>
                </a:solidFill>
                <a:latin typeface="맑은 고딕" panose="020B0503020000020004" pitchFamily="50" charset="-127"/>
                <a:ea typeface="맑은 고딕" panose="020B0503020000020004" pitchFamily="50" charset="-127"/>
              </a:rPr>
              <a:t>옵션을 제공합니다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
        <p:nvSpPr>
          <p:cNvPr id="32" name="Content Placeholder 55"/>
          <p:cNvSpPr txBox="1">
            <a:spLocks/>
          </p:cNvSpPr>
          <p:nvPr/>
        </p:nvSpPr>
        <p:spPr>
          <a:xfrm>
            <a:off x="457201" y="1524000"/>
            <a:ext cx="7661060" cy="5197150"/>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6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4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2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10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10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69875" marR="0" lvl="0" indent="-269875" algn="l" defTabSz="914400" rtl="0" eaLnBrk="1" fontAlgn="auto" latinLnBrk="1" hangingPunct="1">
              <a:lnSpc>
                <a:spcPct val="90000"/>
              </a:lnSpc>
              <a:spcBef>
                <a:spcPct val="30000"/>
              </a:spcBef>
              <a:spcAft>
                <a:spcPts val="0"/>
              </a:spcAft>
              <a:buClrTx/>
              <a:buSzTx/>
              <a:buFont typeface="Segoe UI" panose="020B0502040204020203" pitchFamily="34" charset="0"/>
              <a:buChar char="●"/>
              <a:tabLst/>
              <a:defRPr/>
            </a:pPr>
            <a:r>
              <a:rPr kumimoji="0" lang="en-US" altLang="ko-KR" sz="16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LRS (Locally Redundant Storage)</a:t>
            </a: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r>
              <a:rPr kumimoji="0" lang="ko-KR" altLang="en-US"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원본 데이터와 추가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2</a:t>
            </a:r>
            <a:r>
              <a:rPr lang="ko-KR" altLang="en-US" smtClean="0">
                <a:solidFill>
                  <a:sysClr val="windowText" lastClr="000000"/>
                </a:solidFill>
                <a:latin typeface="맑은 고딕" panose="020B0503020000020004" pitchFamily="50" charset="-127"/>
                <a:ea typeface="맑은 고딕"/>
              </a:rPr>
              <a:t>카피</a:t>
            </a:r>
            <a:r>
              <a:rPr kumimoji="0" lang="ko-KR" altLang="en-US"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 복제</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(replica) </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저장</a:t>
            </a:r>
            <a:endPar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r>
              <a:rPr kumimoji="0" lang="ko-KR" altLang="en-US"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원본 및 복제 데이터는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3</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개의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Fault Domain</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에 구분되어 저장</a:t>
            </a:r>
            <a:endPar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r>
              <a:rPr kumimoji="0" lang="ko-KR" altLang="en-US"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저장소의 디스크</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 </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노드 또는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Rack</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의 장애로부터 안전하게 데이터 보호</a:t>
            </a:r>
            <a:endPar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r>
              <a:rPr kumimoji="0" lang="ko-KR" altLang="en-US"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데이터 쓰기 작업 시 원본과 </a:t>
            </a:r>
            <a:r>
              <a:rPr kumimoji="0" lang="ko-KR" altLang="en-US" sz="1400" b="0" i="0" u="none" strike="noStrike" kern="1200" cap="none" spc="0" normalizeH="0" baseline="0" noProof="0" dirty="0" err="1" smtClean="0">
                <a:ln>
                  <a:noFill/>
                </a:ln>
                <a:solidFill>
                  <a:sysClr val="windowText" lastClr="000000"/>
                </a:solidFill>
                <a:effectLst/>
                <a:uLnTx/>
                <a:uFillTx/>
                <a:latin typeface="맑은 고딕" panose="020B0503020000020004" pitchFamily="50" charset="-127"/>
                <a:ea typeface="맑은 고딕"/>
              </a:rPr>
              <a:t>복제본은</a:t>
            </a:r>
            <a:r>
              <a:rPr kumimoji="0" lang="ko-KR" altLang="en-US"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 오차 없이 동기화되어 저장</a:t>
            </a:r>
            <a:endPar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marL="269875" marR="0" lvl="0" indent="-269875" algn="l" defTabSz="914400" rtl="0" eaLnBrk="1" fontAlgn="auto" latinLnBrk="1" hangingPunct="1">
              <a:lnSpc>
                <a:spcPct val="90000"/>
              </a:lnSpc>
              <a:spcBef>
                <a:spcPct val="30000"/>
              </a:spcBef>
              <a:spcAft>
                <a:spcPts val="0"/>
              </a:spcAft>
              <a:buClrTx/>
              <a:buSzTx/>
              <a:buFont typeface="Segoe UI" panose="020B0502040204020203" pitchFamily="34" charset="0"/>
              <a:buChar char="●"/>
              <a:tabLst/>
              <a:defRPr/>
            </a:pPr>
            <a:endParaRPr kumimoji="0" lang="en-US" altLang="ko-KR" sz="16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marL="269875" marR="0" lvl="0" indent="-269875" algn="l" defTabSz="914400" rtl="0" eaLnBrk="1" fontAlgn="auto" latinLnBrk="1" hangingPunct="1">
              <a:lnSpc>
                <a:spcPct val="90000"/>
              </a:lnSpc>
              <a:spcBef>
                <a:spcPct val="30000"/>
              </a:spcBef>
              <a:spcAft>
                <a:spcPts val="0"/>
              </a:spcAft>
              <a:buClrTx/>
              <a:buSzTx/>
              <a:buFont typeface="Segoe UI" panose="020B0502040204020203" pitchFamily="34" charset="0"/>
              <a:buChar char="●"/>
              <a:tabLst/>
              <a:defRPr/>
            </a:pPr>
            <a:r>
              <a:rPr kumimoji="0" lang="en-US" altLang="ko-KR" sz="16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GRS (Geo Redundant Storage)</a:t>
            </a:r>
            <a:endParaRPr kumimoji="0" lang="en-US" altLang="ko-KR" sz="1600" b="1" i="1" u="sng" strike="noStrike" kern="1200" cap="none" spc="0" normalizeH="0" baseline="0" noProof="0" dirty="0" smtClean="0">
              <a:ln>
                <a:noFill/>
              </a:ln>
              <a:solidFill>
                <a:srgbClr val="5B9BD5"/>
              </a:solidFill>
              <a:effectLst/>
              <a:uLnTx/>
              <a:uFillTx/>
              <a:latin typeface="맑은 고딕" panose="020B0503020000020004" pitchFamily="50" charset="-127"/>
              <a:ea typeface="맑은 고딕"/>
            </a:endParaRP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LRS </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대비 높은 내구성 및 가용성 제공</a:t>
            </a:r>
            <a:endPar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r>
              <a:rPr kumimoji="0" lang="ko-KR" altLang="en-US"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원본 데이터가 저장되는 데이터 센터로부터 약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640km</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이상 떨어진 데이터 센터 활용</a:t>
            </a:r>
            <a:endPar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Blob</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과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Table </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데이터만 복제되며</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 Queue</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는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2013</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년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10</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월 현재 미지원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곧 지원 예정</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a:t>
            </a: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LRS </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에 추가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3</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벌</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총 </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6</a:t>
            </a:r>
            <a:r>
              <a:rPr lang="ko-KR" altLang="en-US">
                <a:solidFill>
                  <a:sysClr val="windowText" lastClr="000000"/>
                </a:solidFill>
                <a:latin typeface="맑은 고딕" panose="020B0503020000020004" pitchFamily="50" charset="-127"/>
                <a:ea typeface="맑은 고딕"/>
              </a:rPr>
              <a:t> </a:t>
            </a:r>
            <a:r>
              <a:rPr lang="ko-KR" altLang="en-US" smtClean="0">
                <a:solidFill>
                  <a:sysClr val="windowText" lastClr="000000"/>
                </a:solidFill>
                <a:latin typeface="맑은 고딕" panose="020B0503020000020004" pitchFamily="50" charset="-127"/>
                <a:ea typeface="맑은 고딕"/>
              </a:rPr>
              <a:t>카피</a:t>
            </a:r>
            <a:r>
              <a:rPr lang="en-US" altLang="ko-KR" dirty="0" smtClean="0">
                <a:solidFill>
                  <a:sysClr val="windowText" lastClr="000000"/>
                </a:solidFill>
                <a:latin typeface="맑은 고딕" panose="020B0503020000020004" pitchFamily="50" charset="-127"/>
                <a:ea typeface="맑은 고딕"/>
              </a:rPr>
              <a:t>)</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의 복제</a:t>
            </a:r>
            <a:r>
              <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(Replica)</a:t>
            </a:r>
            <a:r>
              <a:rPr kumimoji="0" lang="ko-KR" altLang="en-US" sz="1400" b="0" i="0" u="none" strike="noStrike" kern="1200" cap="none" spc="0" normalizeH="0" baseline="0" noProof="0" smtClean="0">
                <a:ln>
                  <a:noFill/>
                </a:ln>
                <a:solidFill>
                  <a:sysClr val="windowText" lastClr="000000"/>
                </a:solidFill>
                <a:effectLst/>
                <a:uLnTx/>
                <a:uFillTx/>
                <a:latin typeface="맑은 고딕" panose="020B0503020000020004" pitchFamily="50" charset="-127"/>
                <a:ea typeface="맑은 고딕"/>
              </a:rPr>
              <a:t>를 저장</a:t>
            </a:r>
            <a:endPar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r>
              <a:rPr kumimoji="0" lang="ko-KR" altLang="en-US" sz="1400" b="0" i="0" u="none" strike="noStrike" kern="1200" cap="none" spc="0" normalizeH="0" baseline="0" noProof="0" dirty="0" err="1" smtClean="0">
                <a:ln>
                  <a:noFill/>
                </a:ln>
                <a:solidFill>
                  <a:sysClr val="windowText" lastClr="000000"/>
                </a:solidFill>
                <a:effectLst/>
                <a:uLnTx/>
                <a:uFillTx/>
                <a:latin typeface="맑은 고딕" panose="020B0503020000020004" pitchFamily="50" charset="-127"/>
                <a:ea typeface="맑은 고딕"/>
              </a:rPr>
              <a:t>비동기</a:t>
            </a:r>
            <a:r>
              <a:rPr kumimoji="0" lang="ko-KR" altLang="en-US"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rPr>
              <a:t> 방식으로 원본의 데이터가 보조 데이터센터로 복제 됨</a:t>
            </a:r>
            <a:endPar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marL="452438" marR="0" lvl="1" indent="-269875" algn="l" defTabSz="914400" rtl="0" eaLnBrk="1" fontAlgn="auto" latinLnBrk="1" hangingPunct="1">
              <a:lnSpc>
                <a:spcPct val="100000"/>
              </a:lnSpc>
              <a:spcBef>
                <a:spcPct val="30000"/>
              </a:spcBef>
              <a:spcAft>
                <a:spcPts val="0"/>
              </a:spcAft>
              <a:buClrTx/>
              <a:buSzTx/>
              <a:buFont typeface="Segoe UI" panose="020B0502040204020203" pitchFamily="34" charset="0"/>
              <a:buChar char="−"/>
              <a:tabLst/>
              <a:defRPr/>
            </a:pPr>
            <a:endParaRPr kumimoji="0" lang="en-US" altLang="ko-KR" sz="1400" b="0" i="0" u="none" strike="noStrike" kern="1200" cap="none" spc="0" normalizeH="0" baseline="0" noProof="0" dirty="0" smtClean="0">
              <a:ln>
                <a:noFill/>
              </a:ln>
              <a:solidFill>
                <a:sysClr val="windowText" lastClr="000000"/>
              </a:solidFill>
              <a:effectLst/>
              <a:uLnTx/>
              <a:uFillTx/>
              <a:latin typeface="맑은 고딕" panose="020B0503020000020004" pitchFamily="50" charset="-127"/>
              <a:ea typeface="맑은 고딕"/>
            </a:endParaRPr>
          </a:p>
          <a:p>
            <a:pPr>
              <a:defRPr/>
            </a:pPr>
            <a:r>
              <a:rPr lang="en-US" altLang="ko-KR" dirty="0">
                <a:solidFill>
                  <a:sysClr val="windowText" lastClr="000000"/>
                </a:solidFill>
                <a:latin typeface="맑은 고딕" panose="020B0503020000020004" pitchFamily="50" charset="-127"/>
                <a:ea typeface="맑은 고딕"/>
              </a:rPr>
              <a:t>Zone Redundant Storage (ZRS)</a:t>
            </a:r>
          </a:p>
          <a:p>
            <a:pPr lvl="1">
              <a:defRPr/>
            </a:pPr>
            <a:r>
              <a:rPr lang="ko-KR" altLang="en-US" dirty="0" smtClean="0">
                <a:solidFill>
                  <a:sysClr val="windowText" lastClr="000000"/>
                </a:solidFill>
                <a:latin typeface="맑은 고딕" panose="020B0503020000020004" pitchFamily="50" charset="-127"/>
                <a:ea typeface="맑은 고딕"/>
              </a:rPr>
              <a:t>원본</a:t>
            </a:r>
            <a:r>
              <a:rPr lang="en-US" altLang="ko-KR" dirty="0" smtClean="0">
                <a:solidFill>
                  <a:sysClr val="windowText" lastClr="000000"/>
                </a:solidFill>
                <a:latin typeface="맑은 고딕" panose="020B0503020000020004" pitchFamily="50" charset="-127"/>
                <a:ea typeface="맑은 고딕"/>
              </a:rPr>
              <a:t> </a:t>
            </a:r>
            <a:r>
              <a:rPr lang="ko-KR" altLang="en-US" smtClean="0">
                <a:solidFill>
                  <a:sysClr val="windowText" lastClr="000000"/>
                </a:solidFill>
                <a:latin typeface="맑은 고딕" panose="020B0503020000020004" pitchFamily="50" charset="-127"/>
                <a:ea typeface="맑은 고딕"/>
              </a:rPr>
              <a:t>데이터와 추가 </a:t>
            </a:r>
            <a:r>
              <a:rPr lang="en-US" altLang="ko-KR" dirty="0" smtClean="0">
                <a:solidFill>
                  <a:sysClr val="windowText" lastClr="000000"/>
                </a:solidFill>
                <a:latin typeface="맑은 고딕" panose="020B0503020000020004" pitchFamily="50" charset="-127"/>
                <a:ea typeface="맑은 고딕"/>
              </a:rPr>
              <a:t>2</a:t>
            </a:r>
            <a:r>
              <a:rPr lang="ko-KR" altLang="en-US" smtClean="0">
                <a:solidFill>
                  <a:sysClr val="windowText" lastClr="000000"/>
                </a:solidFill>
                <a:latin typeface="맑은 고딕" panose="020B0503020000020004" pitchFamily="50" charset="-127"/>
                <a:ea typeface="맑은 고딕"/>
              </a:rPr>
              <a:t>카피 복제를 단일 지역</a:t>
            </a:r>
            <a:r>
              <a:rPr lang="en-US" altLang="ko-KR" dirty="0" smtClean="0">
                <a:solidFill>
                  <a:sysClr val="windowText" lastClr="000000"/>
                </a:solidFill>
                <a:latin typeface="맑은 고딕" panose="020B0503020000020004" pitchFamily="50" charset="-127"/>
                <a:ea typeface="맑은 고딕"/>
              </a:rPr>
              <a:t>(region) </a:t>
            </a:r>
            <a:r>
              <a:rPr lang="ko-KR" altLang="en-US" smtClean="0">
                <a:solidFill>
                  <a:sysClr val="windowText" lastClr="000000"/>
                </a:solidFill>
                <a:latin typeface="맑은 고딕" panose="020B0503020000020004" pitchFamily="50" charset="-127"/>
                <a:ea typeface="맑은 고딕"/>
              </a:rPr>
              <a:t>또는 다른 지역의 여러 영역</a:t>
            </a:r>
            <a:r>
              <a:rPr lang="en-US" altLang="ko-KR" dirty="0" smtClean="0">
                <a:solidFill>
                  <a:sysClr val="windowText" lastClr="000000"/>
                </a:solidFill>
                <a:latin typeface="맑은 고딕" panose="020B0503020000020004" pitchFamily="50" charset="-127"/>
                <a:ea typeface="맑은 고딕"/>
              </a:rPr>
              <a:t>(zone)</a:t>
            </a:r>
            <a:r>
              <a:rPr lang="ko-KR" altLang="en-US" smtClean="0">
                <a:solidFill>
                  <a:sysClr val="windowText" lastClr="000000"/>
                </a:solidFill>
                <a:latin typeface="맑은 고딕" panose="020B0503020000020004" pitchFamily="50" charset="-127"/>
                <a:ea typeface="맑은 고딕"/>
              </a:rPr>
              <a:t>에 분산 저장</a:t>
            </a:r>
            <a:endParaRPr lang="en-US" altLang="ko-KR" dirty="0" smtClean="0">
              <a:solidFill>
                <a:sysClr val="windowText" lastClr="000000"/>
              </a:solidFill>
              <a:latin typeface="맑은 고딕" panose="020B0503020000020004" pitchFamily="50" charset="-127"/>
              <a:ea typeface="맑은 고딕"/>
            </a:endParaRPr>
          </a:p>
          <a:p>
            <a:pPr lvl="1">
              <a:defRPr/>
            </a:pPr>
            <a:r>
              <a:rPr lang="ko-KR" altLang="en-US" dirty="0" smtClean="0">
                <a:solidFill>
                  <a:sysClr val="windowText" lastClr="000000"/>
                </a:solidFill>
                <a:latin typeface="맑은 고딕" panose="020B0503020000020004" pitchFamily="50" charset="-127"/>
                <a:ea typeface="맑은 고딕"/>
              </a:rPr>
              <a:t>저장된 데이터의 영역 장애 대한 추가 내구성 기능 제공 </a:t>
            </a:r>
            <a:r>
              <a:rPr lang="en-US" altLang="ko-KR" dirty="0" smtClean="0">
                <a:solidFill>
                  <a:sysClr val="windowText" lastClr="000000"/>
                </a:solidFill>
                <a:latin typeface="맑은 고딕" panose="020B0503020000020004" pitchFamily="50" charset="-127"/>
                <a:ea typeface="맑은 고딕"/>
              </a:rPr>
              <a:t>(</a:t>
            </a:r>
            <a:r>
              <a:rPr lang="ko-KR" altLang="en-US" smtClean="0">
                <a:solidFill>
                  <a:sysClr val="windowText" lastClr="000000"/>
                </a:solidFill>
                <a:latin typeface="맑은 고딕" panose="020B0503020000020004" pitchFamily="50" charset="-127"/>
                <a:ea typeface="맑은 고딕"/>
              </a:rPr>
              <a:t>예</a:t>
            </a:r>
            <a:r>
              <a:rPr lang="en-US" altLang="ko-KR" dirty="0" smtClean="0">
                <a:solidFill>
                  <a:sysClr val="windowText" lastClr="000000"/>
                </a:solidFill>
                <a:latin typeface="맑은 고딕" panose="020B0503020000020004" pitchFamily="50" charset="-127"/>
                <a:ea typeface="맑은 고딕"/>
              </a:rPr>
              <a:t>: </a:t>
            </a:r>
            <a:r>
              <a:rPr lang="ko-KR" altLang="en-US" smtClean="0">
                <a:solidFill>
                  <a:sysClr val="windowText" lastClr="000000"/>
                </a:solidFill>
                <a:latin typeface="맑은 고딕" panose="020B0503020000020004" pitchFamily="50" charset="-127"/>
                <a:ea typeface="맑은 고딕"/>
              </a:rPr>
              <a:t>데이터센터 시설물의 화재 등</a:t>
            </a:r>
            <a:r>
              <a:rPr lang="en-US" altLang="ko-KR" dirty="0" smtClean="0">
                <a:solidFill>
                  <a:sysClr val="windowText" lastClr="000000"/>
                </a:solidFill>
                <a:latin typeface="맑은 고딕" panose="020B0503020000020004" pitchFamily="50" charset="-127"/>
                <a:ea typeface="맑은 고딕"/>
              </a:rPr>
              <a:t>)</a:t>
            </a:r>
            <a:endParaRPr kumimoji="0" lang="ko-KR" altLang="en-US" sz="1600" b="0" i="0" u="none" strike="noStrike" kern="1200" cap="none" spc="0" normalizeH="0" baseline="0" noProof="0" dirty="0">
              <a:ln>
                <a:noFill/>
              </a:ln>
              <a:solidFill>
                <a:sysClr val="windowText" lastClr="000000"/>
              </a:solidFill>
              <a:effectLst/>
              <a:uLnTx/>
              <a:uFillTx/>
              <a:latin typeface="맑은 고딕" panose="020B0503020000020004" pitchFamily="50" charset="-127"/>
              <a:ea typeface="맑은 고딕"/>
            </a:endParaRPr>
          </a:p>
        </p:txBody>
      </p:sp>
      <p:pic>
        <p:nvPicPr>
          <p:cNvPr id="33" name="Picture 32"/>
          <p:cNvPicPr>
            <a:picLocks noChangeAspect="1"/>
          </p:cNvPicPr>
          <p:nvPr/>
        </p:nvPicPr>
        <p:blipFill>
          <a:blip r:embed="rId3"/>
          <a:stretch>
            <a:fillRect/>
          </a:stretch>
        </p:blipFill>
        <p:spPr>
          <a:xfrm>
            <a:off x="8118260" y="1540914"/>
            <a:ext cx="3167222" cy="1888086"/>
          </a:xfrm>
          <a:prstGeom prst="rect">
            <a:avLst/>
          </a:prstGeom>
        </p:spPr>
      </p:pic>
      <p:pic>
        <p:nvPicPr>
          <p:cNvPr id="34" name="Picture 33"/>
          <p:cNvPicPr>
            <a:picLocks noChangeAspect="1"/>
          </p:cNvPicPr>
          <p:nvPr/>
        </p:nvPicPr>
        <p:blipFill>
          <a:blip r:embed="rId4"/>
          <a:stretch>
            <a:fillRect/>
          </a:stretch>
        </p:blipFill>
        <p:spPr>
          <a:xfrm>
            <a:off x="8110378" y="3875031"/>
            <a:ext cx="3167222" cy="1916169"/>
          </a:xfrm>
          <a:prstGeom prst="rect">
            <a:avLst/>
          </a:prstGeom>
        </p:spPr>
      </p:pic>
    </p:spTree>
    <p:extLst>
      <p:ext uri="{BB962C8B-B14F-4D97-AF65-F5344CB8AC3E}">
        <p14:creationId xmlns:p14="http://schemas.microsoft.com/office/powerpoint/2010/main" val="4250673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그림 1" descr="cid:image007.jpg@01D10668.BD2180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777" y="1132960"/>
            <a:ext cx="5836920" cy="566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bwMode="auto">
          <a:xfrm>
            <a:off x="6286500" y="1408225"/>
            <a:ext cx="2477600" cy="919090"/>
          </a:xfrm>
          <a:prstGeom prst="rect">
            <a:avLst/>
          </a:prstGeom>
          <a:solidFill>
            <a:srgbClr val="F6F6F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ko-KR" altLang="en-US" sz="2000" b="0" i="0" u="none" strike="noStrike" kern="0" cap="none" spc="-50" normalizeH="0" baseline="0" noProof="0" dirty="0" smtClean="0">
              <a:ln>
                <a:noFill/>
              </a:ln>
              <a:gradFill>
                <a:gsLst>
                  <a:gs pos="1250">
                    <a:schemeClr val="bg1"/>
                  </a:gs>
                  <a:gs pos="10417">
                    <a:schemeClr val="bg1"/>
                  </a:gs>
                </a:gsLst>
                <a:lin ang="5400000" scaled="0"/>
              </a:gradFill>
              <a:effectLst/>
              <a:uLnTx/>
              <a:uFillTx/>
            </a:endParaRPr>
          </a:p>
        </p:txBody>
      </p:sp>
      <p:sp>
        <p:nvSpPr>
          <p:cNvPr id="2" name="Title 1"/>
          <p:cNvSpPr>
            <a:spLocks noGrp="1"/>
          </p:cNvSpPr>
          <p:nvPr>
            <p:ph type="title"/>
          </p:nvPr>
        </p:nvSpPr>
        <p:spPr>
          <a:xfrm>
            <a:off x="875157" y="292082"/>
            <a:ext cx="10775015" cy="683264"/>
          </a:xfrm>
        </p:spPr>
        <p:txBody>
          <a:bodyPr/>
          <a:lstStyle/>
          <a:p>
            <a:r>
              <a:rPr lang="en-US" altLang="ko-KR" dirty="0" smtClean="0"/>
              <a:t>‘15</a:t>
            </a:r>
            <a:r>
              <a:rPr lang="ko-KR" altLang="en-US" dirty="0" smtClean="0"/>
              <a:t>년</a:t>
            </a:r>
            <a:r>
              <a:rPr lang="en-US" altLang="ko-KR" dirty="0" smtClean="0"/>
              <a:t> Gartner</a:t>
            </a:r>
            <a:r>
              <a:rPr lang="ko-KR" altLang="en-US" dirty="0" smtClean="0"/>
              <a:t>의 운영</a:t>
            </a:r>
            <a:r>
              <a:rPr lang="en-US" altLang="ko-KR" dirty="0" smtClean="0"/>
              <a:t> DBMS </a:t>
            </a:r>
            <a:r>
              <a:rPr lang="en-US" altLang="ko-KR" sz="3200" dirty="0" smtClean="0"/>
              <a:t>(</a:t>
            </a:r>
            <a:r>
              <a:rPr lang="ko-KR" altLang="en-US" sz="3200" dirty="0" smtClean="0"/>
              <a:t>코어 데이터베이스</a:t>
            </a:r>
            <a:r>
              <a:rPr lang="en-US" altLang="ko-KR" sz="3200" dirty="0" smtClean="0"/>
              <a:t>)</a:t>
            </a:r>
            <a:r>
              <a:rPr lang="en-US" altLang="ko-KR" dirty="0" smtClean="0"/>
              <a:t> </a:t>
            </a:r>
            <a:r>
              <a:rPr lang="ko-KR" altLang="en-US" dirty="0" smtClean="0"/>
              <a:t>평가</a:t>
            </a:r>
            <a:endParaRPr lang="ko-KR" altLang="en-US" dirty="0"/>
          </a:p>
        </p:txBody>
      </p:sp>
      <p:grpSp>
        <p:nvGrpSpPr>
          <p:cNvPr id="12" name="Group 11"/>
          <p:cNvGrpSpPr/>
          <p:nvPr/>
        </p:nvGrpSpPr>
        <p:grpSpPr>
          <a:xfrm>
            <a:off x="6286500" y="1907200"/>
            <a:ext cx="1320800" cy="420115"/>
            <a:chOff x="6286500" y="1907200"/>
            <a:chExt cx="1320800" cy="420115"/>
          </a:xfrm>
        </p:grpSpPr>
        <p:sp>
          <p:nvSpPr>
            <p:cNvPr id="4" name="TextBox 3"/>
            <p:cNvSpPr txBox="1"/>
            <p:nvPr/>
          </p:nvSpPr>
          <p:spPr>
            <a:xfrm>
              <a:off x="6286500" y="1907200"/>
              <a:ext cx="1320800" cy="420115"/>
            </a:xfrm>
            <a:prstGeom prst="rect">
              <a:avLst/>
            </a:prstGeom>
            <a:solidFill>
              <a:srgbClr val="F6F6F6"/>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ko-KR" sz="900" b="1" i="0" u="none" strike="noStrike" kern="0" cap="none" spc="-50" normalizeH="0" baseline="0" noProof="0" dirty="0" smtClean="0">
                  <a:ln>
                    <a:noFill/>
                  </a:ln>
                  <a:solidFill>
                    <a:srgbClr val="0171B0"/>
                  </a:solidFill>
                  <a:effectLst/>
                  <a:uLnTx/>
                  <a:uFillTx/>
                  <a:latin typeface="Calibri" panose="020F0502020204030204" pitchFamily="34" charset="0"/>
                  <a:cs typeface="Courier New" panose="02070309020205020404" pitchFamily="49" charset="0"/>
                </a:rPr>
                <a:t>Amazon Web Services</a:t>
              </a:r>
              <a:endParaRPr kumimoji="0" lang="ko-KR" altLang="en-US" sz="900" b="1" i="0" u="none" strike="noStrike" kern="0" cap="none" spc="-50" normalizeH="0" baseline="0" noProof="0" dirty="0" smtClean="0">
                <a:ln>
                  <a:noFill/>
                </a:ln>
                <a:solidFill>
                  <a:srgbClr val="0171B0"/>
                </a:solidFill>
                <a:effectLst/>
                <a:uLnTx/>
                <a:uFillTx/>
                <a:latin typeface="Calibri" panose="020F0502020204030204" pitchFamily="34" charset="0"/>
                <a:cs typeface="Courier New" panose="02070309020205020404" pitchFamily="49" charset="0"/>
              </a:endParaRPr>
            </a:p>
          </p:txBody>
        </p:sp>
        <p:sp>
          <p:nvSpPr>
            <p:cNvPr id="6" name="Oval 5"/>
            <p:cNvSpPr/>
            <p:nvPr/>
          </p:nvSpPr>
          <p:spPr bwMode="auto">
            <a:xfrm>
              <a:off x="7416800" y="1993900"/>
              <a:ext cx="180000" cy="180000"/>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ko-KR" altLang="en-US" sz="2000" b="0" i="0" u="none" strike="noStrike" kern="0" cap="none" spc="-50" normalizeH="0" baseline="0" noProof="0" dirty="0" smtClean="0">
                <a:ln>
                  <a:noFill/>
                </a:ln>
                <a:gradFill>
                  <a:gsLst>
                    <a:gs pos="1250">
                      <a:schemeClr val="bg1"/>
                    </a:gs>
                    <a:gs pos="10417">
                      <a:schemeClr val="bg1"/>
                    </a:gs>
                  </a:gsLst>
                  <a:lin ang="5400000" scaled="0"/>
                </a:gradFill>
                <a:effectLst/>
                <a:uLnTx/>
                <a:uFillTx/>
              </a:endParaRPr>
            </a:p>
          </p:txBody>
        </p:sp>
      </p:grpSp>
      <p:grpSp>
        <p:nvGrpSpPr>
          <p:cNvPr id="11" name="Group 10"/>
          <p:cNvGrpSpPr/>
          <p:nvPr/>
        </p:nvGrpSpPr>
        <p:grpSpPr>
          <a:xfrm>
            <a:off x="7632700" y="1408225"/>
            <a:ext cx="1131400" cy="420115"/>
            <a:chOff x="7632700" y="1408225"/>
            <a:chExt cx="1131400" cy="420115"/>
          </a:xfrm>
        </p:grpSpPr>
        <p:sp>
          <p:nvSpPr>
            <p:cNvPr id="9" name="TextBox 8"/>
            <p:cNvSpPr txBox="1"/>
            <p:nvPr/>
          </p:nvSpPr>
          <p:spPr>
            <a:xfrm>
              <a:off x="7632700" y="1408225"/>
              <a:ext cx="1131400" cy="420115"/>
            </a:xfrm>
            <a:prstGeom prst="rect">
              <a:avLst/>
            </a:prstGeom>
            <a:solidFill>
              <a:srgbClr val="F6F6F6"/>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ko-KR" sz="900" b="1" i="0" u="none" strike="noStrike" kern="0" cap="none" spc="-50" normalizeH="0" baseline="0" noProof="0" dirty="0" smtClean="0">
                  <a:ln>
                    <a:noFill/>
                  </a:ln>
                  <a:solidFill>
                    <a:srgbClr val="0171B0"/>
                  </a:solidFill>
                  <a:effectLst/>
                  <a:uLnTx/>
                  <a:uFillTx/>
                  <a:latin typeface="Calibri" panose="020F0502020204030204" pitchFamily="34" charset="0"/>
                  <a:cs typeface="Courier New" panose="02070309020205020404" pitchFamily="49" charset="0"/>
                </a:rPr>
                <a:t>Oracle</a:t>
              </a:r>
              <a:endParaRPr kumimoji="0" lang="ko-KR" altLang="en-US" sz="900" b="1" i="0" u="none" strike="noStrike" kern="0" cap="none" spc="-50" normalizeH="0" baseline="0" noProof="0" dirty="0" smtClean="0">
                <a:ln>
                  <a:noFill/>
                </a:ln>
                <a:solidFill>
                  <a:srgbClr val="0171B0"/>
                </a:solidFill>
                <a:effectLst/>
                <a:uLnTx/>
                <a:uFillTx/>
                <a:latin typeface="Calibri" panose="020F0502020204030204" pitchFamily="34" charset="0"/>
                <a:cs typeface="Courier New" panose="02070309020205020404" pitchFamily="49" charset="0"/>
              </a:endParaRPr>
            </a:p>
          </p:txBody>
        </p:sp>
        <p:sp>
          <p:nvSpPr>
            <p:cNvPr id="5" name="Oval 4"/>
            <p:cNvSpPr/>
            <p:nvPr/>
          </p:nvSpPr>
          <p:spPr bwMode="auto">
            <a:xfrm>
              <a:off x="8140700" y="1485900"/>
              <a:ext cx="180000" cy="18000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ko-KR" altLang="en-US" sz="2000" b="0" i="0" u="none" strike="noStrike" kern="0" cap="none" spc="-50" normalizeH="0" baseline="0" noProof="0" dirty="0" smtClean="0">
                <a:ln>
                  <a:noFill/>
                </a:ln>
                <a:gradFill>
                  <a:gsLst>
                    <a:gs pos="1250">
                      <a:schemeClr val="bg1"/>
                    </a:gs>
                    <a:gs pos="10417">
                      <a:schemeClr val="bg1"/>
                    </a:gs>
                  </a:gsLst>
                  <a:lin ang="5400000" scaled="0"/>
                </a:gradFill>
                <a:effectLst/>
                <a:uLnTx/>
                <a:uFillTx/>
              </a:endParaRPr>
            </a:p>
          </p:txBody>
        </p:sp>
      </p:grpSp>
      <p:grpSp>
        <p:nvGrpSpPr>
          <p:cNvPr id="7" name="Group 6"/>
          <p:cNvGrpSpPr/>
          <p:nvPr/>
        </p:nvGrpSpPr>
        <p:grpSpPr>
          <a:xfrm>
            <a:off x="8132448" y="1128825"/>
            <a:ext cx="847552" cy="435475"/>
            <a:chOff x="8132448" y="1128825"/>
            <a:chExt cx="847552" cy="435475"/>
          </a:xfrm>
        </p:grpSpPr>
        <p:sp>
          <p:nvSpPr>
            <p:cNvPr id="3" name="Oval 2"/>
            <p:cNvSpPr/>
            <p:nvPr/>
          </p:nvSpPr>
          <p:spPr bwMode="auto">
            <a:xfrm>
              <a:off x="8458200" y="1384300"/>
              <a:ext cx="180000" cy="180000"/>
            </a:xfrm>
            <a:prstGeom prst="ellipse">
              <a:avLst/>
            </a:prstGeom>
            <a:solidFill>
              <a:srgbClr val="007FFF"/>
            </a:solidFill>
            <a:ln>
              <a:solidFill>
                <a:srgbClr val="007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ko-KR" altLang="en-US" sz="2000" b="0" i="0" u="none" strike="noStrike" kern="0" cap="none" spc="-50" normalizeH="0" baseline="0" noProof="0" dirty="0" smtClean="0">
                <a:ln>
                  <a:noFill/>
                </a:ln>
                <a:solidFill>
                  <a:srgbClr val="C00000"/>
                </a:solidFill>
                <a:effectLst/>
                <a:uLnTx/>
                <a:uFillTx/>
              </a:endParaRPr>
            </a:p>
          </p:txBody>
        </p:sp>
        <p:sp>
          <p:nvSpPr>
            <p:cNvPr id="10" name="TextBox 9"/>
            <p:cNvSpPr txBox="1"/>
            <p:nvPr/>
          </p:nvSpPr>
          <p:spPr>
            <a:xfrm>
              <a:off x="8132448" y="1128825"/>
              <a:ext cx="847552" cy="42011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ko-KR" sz="900" b="1" i="0" u="none" strike="noStrike" kern="0" cap="none" spc="-50" normalizeH="0" baseline="0" noProof="0" dirty="0" smtClean="0">
                  <a:ln>
                    <a:noFill/>
                  </a:ln>
                  <a:solidFill>
                    <a:srgbClr val="0171B0"/>
                  </a:solidFill>
                  <a:effectLst/>
                  <a:uLnTx/>
                  <a:uFillTx/>
                  <a:latin typeface="Calibri" panose="020F0502020204030204" pitchFamily="34" charset="0"/>
                  <a:cs typeface="Courier New" panose="02070309020205020404" pitchFamily="49" charset="0"/>
                </a:rPr>
                <a:t>Microsoft</a:t>
              </a:r>
              <a:endParaRPr kumimoji="0" lang="ko-KR" altLang="en-US" sz="900" b="1" i="0" u="none" strike="noStrike" kern="0" cap="none" spc="-50" normalizeH="0" baseline="0" noProof="0" dirty="0" smtClean="0">
                <a:ln>
                  <a:noFill/>
                </a:ln>
                <a:solidFill>
                  <a:srgbClr val="0171B0"/>
                </a:solidFill>
                <a:effectLst/>
                <a:uLnTx/>
                <a:uFillTx/>
                <a:latin typeface="Calibri" panose="020F0502020204030204" pitchFamily="34" charset="0"/>
                <a:cs typeface="Courier New" panose="02070309020205020404" pitchFamily="49" charset="0"/>
              </a:endParaRPr>
            </a:p>
          </p:txBody>
        </p:sp>
      </p:grpSp>
    </p:spTree>
    <p:extLst>
      <p:ext uri="{BB962C8B-B14F-4D97-AF65-F5344CB8AC3E}">
        <p14:creationId xmlns:p14="http://schemas.microsoft.com/office/powerpoint/2010/main" val="1509648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Storage – Premium Storage</a:t>
            </a:r>
            <a:endParaRPr lang="en-US" sz="3200" dirty="0">
              <a:gradFill>
                <a:gsLst>
                  <a:gs pos="1250">
                    <a:schemeClr val="tx2"/>
                  </a:gs>
                  <a:gs pos="99000">
                    <a:schemeClr val="tx2"/>
                  </a:gs>
                </a:gsLst>
                <a:lin ang="5400000" scaled="0"/>
              </a:gradFill>
            </a:endParaRPr>
          </a:p>
        </p:txBody>
      </p:sp>
      <p:sp>
        <p:nvSpPr>
          <p:cNvPr id="12" name="Title 11"/>
          <p:cNvSpPr txBox="1">
            <a:spLocks/>
          </p:cNvSpPr>
          <p:nvPr/>
        </p:nvSpPr>
        <p:spPr>
          <a:xfrm>
            <a:off x="309918" y="958459"/>
            <a:ext cx="11737090" cy="443937"/>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smtClean="0">
                <a:solidFill>
                  <a:srgbClr val="0076C6"/>
                </a:solidFill>
                <a:latin typeface="맑은 고딕" panose="020B0503020000020004" pitchFamily="50" charset="-127"/>
                <a:ea typeface="맑은 고딕" panose="020B0503020000020004" pitchFamily="50" charset="-127"/>
              </a:rPr>
              <a:t>SSD </a:t>
            </a:r>
            <a:r>
              <a:rPr lang="ko-KR" altLang="en-US" sz="1836" spc="-104" smtClean="0">
                <a:solidFill>
                  <a:srgbClr val="0076C6"/>
                </a:solidFill>
                <a:latin typeface="맑은 고딕" panose="020B0503020000020004" pitchFamily="50" charset="-127"/>
                <a:ea typeface="맑은 고딕" panose="020B0503020000020004" pitchFamily="50" charset="-127"/>
              </a:rPr>
              <a:t>기반의 고성능 프리미엄 스토리지를 제공합니다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
        <p:nvSpPr>
          <p:cNvPr id="32" name="Content Placeholder 55"/>
          <p:cNvSpPr txBox="1">
            <a:spLocks/>
          </p:cNvSpPr>
          <p:nvPr/>
        </p:nvSpPr>
        <p:spPr>
          <a:xfrm>
            <a:off x="457201" y="1957712"/>
            <a:ext cx="5608635" cy="4358950"/>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6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4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2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10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10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ko-KR" dirty="0" smtClean="0">
                <a:solidFill>
                  <a:sysClr val="windowText" lastClr="000000"/>
                </a:solidFill>
                <a:latin typeface="맑은 고딕" panose="020B0503020000020004" pitchFamily="50" charset="-127"/>
                <a:ea typeface="맑은 고딕"/>
              </a:rPr>
              <a:t>SSD </a:t>
            </a:r>
            <a:r>
              <a:rPr lang="ko-KR" altLang="en-US" smtClean="0">
                <a:solidFill>
                  <a:sysClr val="windowText" lastClr="000000"/>
                </a:solidFill>
                <a:latin typeface="맑은 고딕" panose="020B0503020000020004" pitchFamily="50" charset="-127"/>
                <a:ea typeface="맑은 고딕"/>
              </a:rPr>
              <a:t>기반 고성능 스토리지</a:t>
            </a:r>
            <a:endParaRPr lang="en-US" altLang="ko-KR" dirty="0" smtClean="0">
              <a:solidFill>
                <a:sysClr val="windowText" lastClr="000000"/>
              </a:solidFill>
              <a:latin typeface="맑은 고딕" panose="020B0503020000020004" pitchFamily="50" charset="-127"/>
              <a:ea typeface="맑은 고딕"/>
            </a:endParaRPr>
          </a:p>
          <a:p>
            <a:pPr lvl="1">
              <a:defRPr/>
            </a:pPr>
            <a:r>
              <a:rPr lang="en-US" altLang="ko-KR" dirty="0" smtClean="0">
                <a:solidFill>
                  <a:sysClr val="windowText" lastClr="000000"/>
                </a:solidFill>
                <a:latin typeface="맑은 고딕" panose="020B0503020000020004" pitchFamily="50" charset="-127"/>
                <a:ea typeface="맑은 고딕"/>
              </a:rPr>
              <a:t>SSD </a:t>
            </a:r>
            <a:r>
              <a:rPr lang="ko-KR" altLang="en-US" smtClean="0">
                <a:solidFill>
                  <a:sysClr val="windowText" lastClr="000000"/>
                </a:solidFill>
                <a:latin typeface="맑은 고딕" panose="020B0503020000020004" pitchFamily="50" charset="-127"/>
                <a:ea typeface="맑은 고딕"/>
              </a:rPr>
              <a:t>기반의 예측 가능하고</a:t>
            </a:r>
            <a:r>
              <a:rPr lang="en-US" altLang="ko-KR" dirty="0" smtClean="0">
                <a:solidFill>
                  <a:sysClr val="windowText" lastClr="000000"/>
                </a:solidFill>
                <a:latin typeface="맑은 고딕" panose="020B0503020000020004" pitchFamily="50" charset="-127"/>
                <a:ea typeface="맑은 고딕"/>
              </a:rPr>
              <a:t> </a:t>
            </a:r>
            <a:r>
              <a:rPr lang="ko-KR" altLang="en-US" smtClean="0">
                <a:solidFill>
                  <a:sysClr val="windowText" lastClr="000000"/>
                </a:solidFill>
                <a:latin typeface="맑은 고딕" panose="020B0503020000020004" pitchFamily="50" charset="-127"/>
                <a:ea typeface="맑은 고딕"/>
              </a:rPr>
              <a:t>높은 </a:t>
            </a:r>
            <a:r>
              <a:rPr lang="en-US" altLang="ko-KR" dirty="0" smtClean="0">
                <a:solidFill>
                  <a:sysClr val="windowText" lastClr="000000"/>
                </a:solidFill>
                <a:latin typeface="맑은 고딕" panose="020B0503020000020004" pitchFamily="50" charset="-127"/>
                <a:ea typeface="맑은 고딕"/>
              </a:rPr>
              <a:t>IO </a:t>
            </a:r>
            <a:r>
              <a:rPr lang="ko-KR" altLang="en-US" smtClean="0">
                <a:solidFill>
                  <a:sysClr val="windowText" lastClr="000000"/>
                </a:solidFill>
                <a:latin typeface="맑은 고딕" panose="020B0503020000020004" pitchFamily="50" charset="-127"/>
                <a:ea typeface="맑은 고딕"/>
              </a:rPr>
              <a:t>처리가 가능</a:t>
            </a:r>
            <a:endParaRPr lang="en-US" altLang="ko-KR" dirty="0" smtClean="0">
              <a:solidFill>
                <a:sysClr val="windowText" lastClr="000000"/>
              </a:solidFill>
              <a:latin typeface="맑은 고딕" panose="020B0503020000020004" pitchFamily="50" charset="-127"/>
              <a:ea typeface="맑은 고딕"/>
            </a:endParaRPr>
          </a:p>
          <a:p>
            <a:pPr lvl="1">
              <a:defRPr/>
            </a:pPr>
            <a:r>
              <a:rPr lang="ko-KR" altLang="en-US" dirty="0" smtClean="0">
                <a:solidFill>
                  <a:sysClr val="windowText" lastClr="000000"/>
                </a:solidFill>
                <a:latin typeface="맑은 고딕" panose="020B0503020000020004" pitchFamily="50" charset="-127"/>
                <a:ea typeface="맑은 고딕"/>
              </a:rPr>
              <a:t>고성능 </a:t>
            </a:r>
            <a:r>
              <a:rPr lang="en-US" altLang="ko-KR" dirty="0" smtClean="0">
                <a:solidFill>
                  <a:sysClr val="windowText" lastClr="000000"/>
                </a:solidFill>
                <a:latin typeface="맑은 고딕" panose="020B0503020000020004" pitchFamily="50" charset="-127"/>
                <a:ea typeface="맑은 고딕"/>
              </a:rPr>
              <a:t>IO </a:t>
            </a:r>
            <a:r>
              <a:rPr lang="ko-KR" altLang="en-US" smtClean="0">
                <a:solidFill>
                  <a:sysClr val="windowText" lastClr="000000"/>
                </a:solidFill>
                <a:latin typeface="맑은 고딕" panose="020B0503020000020004" pitchFamily="50" charset="-127"/>
                <a:ea typeface="맑은 고딕"/>
              </a:rPr>
              <a:t>집중적인 데이터베이스 워크로드 등에 적합</a:t>
            </a:r>
            <a:endParaRPr lang="en-US" altLang="ko-KR" dirty="0" smtClean="0">
              <a:solidFill>
                <a:sysClr val="windowText" lastClr="000000"/>
              </a:solidFill>
              <a:latin typeface="맑은 고딕" panose="020B0503020000020004" pitchFamily="50" charset="-127"/>
              <a:ea typeface="맑은 고딕"/>
            </a:endParaRPr>
          </a:p>
          <a:p>
            <a:pPr lvl="1">
              <a:defRPr/>
            </a:pPr>
            <a:r>
              <a:rPr lang="en-US" altLang="ko-KR" dirty="0" smtClean="0">
                <a:solidFill>
                  <a:sysClr val="windowText" lastClr="000000"/>
                </a:solidFill>
                <a:latin typeface="맑은 고딕" panose="020B0503020000020004" pitchFamily="50" charset="-127"/>
                <a:ea typeface="맑은 고딕"/>
              </a:rPr>
              <a:t>10 Milliseconds </a:t>
            </a:r>
            <a:r>
              <a:rPr lang="ko-KR" altLang="en-US" smtClean="0">
                <a:solidFill>
                  <a:sysClr val="windowText" lastClr="000000"/>
                </a:solidFill>
                <a:latin typeface="맑은 고딕" panose="020B0503020000020004" pitchFamily="50" charset="-127"/>
                <a:ea typeface="맑은 고딕"/>
              </a:rPr>
              <a:t>이하의 대기시간</a:t>
            </a:r>
            <a:r>
              <a:rPr lang="en-US" altLang="ko-KR" dirty="0" smtClean="0">
                <a:solidFill>
                  <a:sysClr val="windowText" lastClr="000000"/>
                </a:solidFill>
                <a:latin typeface="맑은 고딕" panose="020B0503020000020004" pitchFamily="50" charset="-127"/>
                <a:ea typeface="맑은 고딕"/>
              </a:rPr>
              <a:t>(latency)</a:t>
            </a:r>
          </a:p>
          <a:p>
            <a:pPr lvl="1">
              <a:defRPr/>
            </a:pPr>
            <a:endParaRPr lang="en-US" altLang="ko-KR" dirty="0">
              <a:solidFill>
                <a:sysClr val="windowText" lastClr="000000"/>
              </a:solidFill>
              <a:latin typeface="맑은 고딕" panose="020B0503020000020004" pitchFamily="50" charset="-127"/>
              <a:ea typeface="맑은 고딕"/>
            </a:endParaRPr>
          </a:p>
          <a:p>
            <a:pPr lvl="0">
              <a:defRPr/>
            </a:pPr>
            <a:r>
              <a:rPr lang="ko-KR" altLang="en-US" dirty="0" smtClean="0">
                <a:solidFill>
                  <a:sysClr val="windowText" lastClr="000000"/>
                </a:solidFill>
                <a:latin typeface="맑은 고딕" panose="020B0503020000020004" pitchFamily="50" charset="-127"/>
                <a:ea typeface="맑은 고딕"/>
              </a:rPr>
              <a:t>높은 스케일</a:t>
            </a:r>
            <a:endParaRPr lang="en-US" altLang="ko-KR" dirty="0" smtClean="0">
              <a:solidFill>
                <a:sysClr val="windowText" lastClr="000000"/>
              </a:solidFill>
              <a:latin typeface="맑은 고딕" panose="020B0503020000020004" pitchFamily="50" charset="-127"/>
              <a:ea typeface="맑은 고딕"/>
            </a:endParaRPr>
          </a:p>
          <a:p>
            <a:pPr lvl="1">
              <a:defRPr/>
            </a:pPr>
            <a:r>
              <a:rPr lang="ko-KR" altLang="en-US" dirty="0" smtClean="0">
                <a:solidFill>
                  <a:sysClr val="windowText" lastClr="000000"/>
                </a:solidFill>
                <a:latin typeface="맑은 고딕" panose="020B0503020000020004" pitchFamily="50" charset="-127"/>
                <a:ea typeface="맑은 고딕"/>
              </a:rPr>
              <a:t>최대 </a:t>
            </a:r>
            <a:r>
              <a:rPr lang="en-US" altLang="ko-KR" dirty="0" smtClean="0">
                <a:solidFill>
                  <a:sysClr val="windowText" lastClr="000000"/>
                </a:solidFill>
                <a:latin typeface="맑은 고딕" panose="020B0503020000020004" pitchFamily="50" charset="-127"/>
                <a:ea typeface="맑은 고딕"/>
              </a:rPr>
              <a:t>1 TB</a:t>
            </a:r>
            <a:r>
              <a:rPr lang="ko-KR" altLang="en-US" smtClean="0">
                <a:solidFill>
                  <a:sysClr val="windowText" lastClr="000000"/>
                </a:solidFill>
                <a:latin typeface="맑은 고딕" panose="020B0503020000020004" pitchFamily="50" charset="-127"/>
                <a:ea typeface="맑은 고딕"/>
              </a:rPr>
              <a:t>의 </a:t>
            </a:r>
            <a:r>
              <a:rPr lang="en-US" altLang="ko-KR" dirty="0" smtClean="0">
                <a:solidFill>
                  <a:sysClr val="windowText" lastClr="000000"/>
                </a:solidFill>
                <a:latin typeface="맑은 고딕" panose="020B0503020000020004" pitchFamily="50" charset="-127"/>
                <a:ea typeface="맑은 고딕"/>
              </a:rPr>
              <a:t>blob/disk </a:t>
            </a:r>
            <a:r>
              <a:rPr lang="ko-KR" altLang="en-US" smtClean="0">
                <a:solidFill>
                  <a:sysClr val="windowText" lastClr="000000"/>
                </a:solidFill>
                <a:latin typeface="맑은 고딕" panose="020B0503020000020004" pitchFamily="50" charset="-127"/>
                <a:ea typeface="맑은 고딕"/>
              </a:rPr>
              <a:t>크기 지원</a:t>
            </a:r>
            <a:endParaRPr lang="en-US" altLang="ko-KR" dirty="0" smtClean="0">
              <a:solidFill>
                <a:sysClr val="windowText" lastClr="000000"/>
              </a:solidFill>
              <a:latin typeface="맑은 고딕" panose="020B0503020000020004" pitchFamily="50" charset="-127"/>
              <a:ea typeface="맑은 고딕"/>
            </a:endParaRPr>
          </a:p>
          <a:p>
            <a:pPr lvl="1">
              <a:defRPr/>
            </a:pPr>
            <a:r>
              <a:rPr lang="ko-KR" altLang="en-US" dirty="0" smtClean="0">
                <a:solidFill>
                  <a:sysClr val="windowText" lastClr="000000"/>
                </a:solidFill>
                <a:latin typeface="맑은 고딕" panose="020B0503020000020004" pitchFamily="50" charset="-127"/>
                <a:ea typeface="맑은 고딕"/>
              </a:rPr>
              <a:t>최대 </a:t>
            </a:r>
            <a:r>
              <a:rPr lang="en-US" altLang="ko-KR" dirty="0" smtClean="0">
                <a:solidFill>
                  <a:sysClr val="windowText" lastClr="000000"/>
                </a:solidFill>
                <a:latin typeface="맑은 고딕" panose="020B0503020000020004" pitchFamily="50" charset="-127"/>
                <a:ea typeface="맑은 고딕"/>
              </a:rPr>
              <a:t>32 </a:t>
            </a:r>
            <a:r>
              <a:rPr lang="ko-KR" altLang="en-US" smtClean="0">
                <a:solidFill>
                  <a:sysClr val="windowText" lastClr="000000"/>
                </a:solidFill>
                <a:latin typeface="맑은 고딕" panose="020B0503020000020004" pitchFamily="50" charset="-127"/>
                <a:ea typeface="맑은 고딕"/>
              </a:rPr>
              <a:t>디스크를 스트라이프하여 총 </a:t>
            </a:r>
            <a:r>
              <a:rPr lang="en-US" altLang="ko-KR" dirty="0" smtClean="0">
                <a:solidFill>
                  <a:sysClr val="windowText" lastClr="000000"/>
                </a:solidFill>
                <a:latin typeface="맑은 고딕" panose="020B0503020000020004" pitchFamily="50" charset="-127"/>
                <a:ea typeface="맑은 고딕"/>
              </a:rPr>
              <a:t>32 TB</a:t>
            </a:r>
            <a:r>
              <a:rPr lang="ko-KR" altLang="en-US" smtClean="0">
                <a:solidFill>
                  <a:sysClr val="windowText" lastClr="000000"/>
                </a:solidFill>
                <a:latin typeface="맑은 고딕" panose="020B0503020000020004" pitchFamily="50" charset="-127"/>
                <a:ea typeface="맑은 고딕"/>
              </a:rPr>
              <a:t>의 스토리지 가능하며</a:t>
            </a:r>
            <a:r>
              <a:rPr lang="en-US" altLang="ko-KR" dirty="0" smtClean="0">
                <a:solidFill>
                  <a:sysClr val="windowText" lastClr="000000"/>
                </a:solidFill>
                <a:latin typeface="맑은 고딕" panose="020B0503020000020004" pitchFamily="50" charset="-127"/>
                <a:ea typeface="맑은 고딕"/>
              </a:rPr>
              <a:t>, 50,000 IOPS </a:t>
            </a:r>
            <a:r>
              <a:rPr lang="ko-KR" altLang="en-US" smtClean="0">
                <a:solidFill>
                  <a:sysClr val="windowText" lastClr="000000"/>
                </a:solidFill>
                <a:latin typeface="맑은 고딕" panose="020B0503020000020004" pitchFamily="50" charset="-127"/>
                <a:ea typeface="맑은 고딕"/>
              </a:rPr>
              <a:t>이상 지원</a:t>
            </a:r>
            <a:endParaRPr lang="en-US" altLang="ko-KR" dirty="0" smtClean="0">
              <a:solidFill>
                <a:sysClr val="windowText" lastClr="000000"/>
              </a:solidFill>
              <a:latin typeface="맑은 고딕" panose="020B0503020000020004" pitchFamily="50" charset="-127"/>
              <a:ea typeface="맑은 고딕"/>
            </a:endParaRPr>
          </a:p>
          <a:p>
            <a:pPr lvl="1">
              <a:defRPr/>
            </a:pPr>
            <a:endParaRPr lang="en-US" altLang="ko-KR" dirty="0" smtClean="0">
              <a:solidFill>
                <a:sysClr val="windowText" lastClr="000000"/>
              </a:solidFill>
              <a:latin typeface="맑은 고딕" panose="020B0503020000020004" pitchFamily="50" charset="-127"/>
              <a:ea typeface="맑은 고딕"/>
            </a:endParaRPr>
          </a:p>
          <a:p>
            <a:pPr>
              <a:defRPr/>
            </a:pPr>
            <a:r>
              <a:rPr lang="ko-KR" altLang="en-US" dirty="0" smtClean="0">
                <a:solidFill>
                  <a:sysClr val="windowText" lastClr="000000"/>
                </a:solidFill>
                <a:latin typeface="맑은 고딕" panose="020B0503020000020004" pitchFamily="50" charset="-127"/>
                <a:ea typeface="맑은 고딕"/>
              </a:rPr>
              <a:t>프리미엄 스토리지 디스크는 새로운 </a:t>
            </a:r>
            <a:r>
              <a:rPr lang="en-US" altLang="ko-KR" dirty="0" smtClean="0">
                <a:solidFill>
                  <a:sysClr val="windowText" lastClr="000000"/>
                </a:solidFill>
                <a:latin typeface="맑은 고딕" panose="020B0503020000020004" pitchFamily="50" charset="-127"/>
                <a:ea typeface="맑은 고딕"/>
              </a:rPr>
              <a:t>VM </a:t>
            </a:r>
            <a:r>
              <a:rPr lang="ko-KR" altLang="en-US" smtClean="0">
                <a:solidFill>
                  <a:sysClr val="windowText" lastClr="000000"/>
                </a:solidFill>
                <a:latin typeface="맑은 고딕" panose="020B0503020000020004" pitchFamily="50" charset="-127"/>
                <a:ea typeface="맑은 고딕"/>
              </a:rPr>
              <a:t>시리즈와 함께 사용</a:t>
            </a:r>
            <a:endParaRPr lang="en-US" altLang="ko-KR" dirty="0">
              <a:solidFill>
                <a:sysClr val="windowText" lastClr="000000"/>
              </a:solidFill>
              <a:latin typeface="맑은 고딕" panose="020B0503020000020004" pitchFamily="50" charset="-127"/>
              <a:ea typeface="맑은 고딕"/>
            </a:endParaRPr>
          </a:p>
        </p:txBody>
      </p:sp>
      <p:pic>
        <p:nvPicPr>
          <p:cNvPr id="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2240" t="3872" r="2444" b="2372"/>
          <a:stretch/>
        </p:blipFill>
        <p:spPr bwMode="auto">
          <a:xfrm>
            <a:off x="6065836" y="2735262"/>
            <a:ext cx="5943601" cy="365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964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smtClean="0"/>
              <a:t>Azure Network – Port Forwarding</a:t>
            </a:r>
            <a:endParaRPr lang="ko-KR" altLang="en-US"/>
          </a:p>
        </p:txBody>
      </p:sp>
      <p:sp>
        <p:nvSpPr>
          <p:cNvPr id="206" name="Content Placeholder 205"/>
          <p:cNvSpPr>
            <a:spLocks noGrp="1"/>
          </p:cNvSpPr>
          <p:nvPr>
            <p:ph idx="4294967295"/>
          </p:nvPr>
        </p:nvSpPr>
        <p:spPr>
          <a:xfrm>
            <a:off x="284162" y="1135062"/>
            <a:ext cx="11191875" cy="4616450"/>
          </a:xfrm>
        </p:spPr>
        <p:txBody>
          <a:bodyPr>
            <a:normAutofit/>
          </a:bodyPr>
          <a:lstStyle/>
          <a:p>
            <a:r>
              <a:rPr lang="ko-KR" altLang="en-US" sz="1600" dirty="0" smtClean="0">
                <a:solidFill>
                  <a:schemeClr val="bg1"/>
                </a:solidFill>
              </a:rPr>
              <a:t>포트 </a:t>
            </a:r>
            <a:r>
              <a:rPr lang="ko-KR" altLang="en-US" sz="1600" dirty="0" err="1" smtClean="0">
                <a:solidFill>
                  <a:schemeClr val="bg1"/>
                </a:solidFill>
              </a:rPr>
              <a:t>포워딩</a:t>
            </a:r>
            <a:r>
              <a:rPr lang="ko-KR" altLang="en-US" sz="1600" dirty="0" smtClean="0">
                <a:solidFill>
                  <a:schemeClr val="bg1"/>
                </a:solidFill>
              </a:rPr>
              <a:t> </a:t>
            </a:r>
            <a:r>
              <a:rPr lang="en-US" altLang="ko-KR" sz="1600" dirty="0" smtClean="0">
                <a:solidFill>
                  <a:schemeClr val="bg1"/>
                </a:solidFill>
              </a:rPr>
              <a:t>(</a:t>
            </a:r>
            <a:r>
              <a:rPr lang="en-US" altLang="ko-KR" sz="1600" dirty="0">
                <a:solidFill>
                  <a:schemeClr val="bg1"/>
                </a:solidFill>
              </a:rPr>
              <a:t>Port </a:t>
            </a:r>
            <a:r>
              <a:rPr lang="en-US" altLang="ko-KR" sz="1600" dirty="0" smtClean="0">
                <a:solidFill>
                  <a:schemeClr val="bg1"/>
                </a:solidFill>
              </a:rPr>
              <a:t>Forwarding) </a:t>
            </a:r>
          </a:p>
          <a:p>
            <a:endParaRPr lang="en-US" altLang="ko-KR" sz="1600" dirty="0">
              <a:solidFill>
                <a:schemeClr val="bg1"/>
              </a:solidFill>
            </a:endParaRPr>
          </a:p>
          <a:p>
            <a:endParaRPr lang="en-US" altLang="ko-KR" sz="1600" dirty="0" smtClean="0">
              <a:solidFill>
                <a:schemeClr val="bg1"/>
              </a:solidFill>
            </a:endParaRPr>
          </a:p>
          <a:p>
            <a:endParaRPr lang="en-US" altLang="ko-KR" sz="1600" dirty="0">
              <a:solidFill>
                <a:schemeClr val="bg1"/>
              </a:solidFill>
            </a:endParaRPr>
          </a:p>
          <a:p>
            <a:endParaRPr lang="en-US" altLang="ko-KR" sz="1600" dirty="0" smtClean="0">
              <a:solidFill>
                <a:schemeClr val="bg1"/>
              </a:solidFill>
            </a:endParaRPr>
          </a:p>
          <a:p>
            <a:pPr lvl="1"/>
            <a:endParaRPr lang="en-US" altLang="ko-KR" sz="1600" dirty="0" smtClean="0">
              <a:solidFill>
                <a:schemeClr val="bg1"/>
              </a:solidFill>
            </a:endParaRPr>
          </a:p>
          <a:p>
            <a:pPr lvl="1"/>
            <a:r>
              <a:rPr lang="ko-KR" altLang="en-US" sz="1600" smtClean="0">
                <a:solidFill>
                  <a:schemeClr val="bg1"/>
                </a:solidFill>
              </a:rPr>
              <a:t>정의된 </a:t>
            </a:r>
            <a:r>
              <a:rPr lang="ko-KR" altLang="en-US" sz="1600" dirty="0" smtClean="0">
                <a:solidFill>
                  <a:schemeClr val="bg1"/>
                </a:solidFill>
              </a:rPr>
              <a:t>공용 포트와 개인포트에 따라 </a:t>
            </a:r>
            <a:r>
              <a:rPr lang="en-US" altLang="ko-KR" sz="1600" dirty="0" smtClean="0">
                <a:solidFill>
                  <a:schemeClr val="bg1"/>
                </a:solidFill>
              </a:rPr>
              <a:t>VM</a:t>
            </a:r>
            <a:r>
              <a:rPr lang="ko-KR" altLang="en-US" sz="1600" smtClean="0">
                <a:solidFill>
                  <a:schemeClr val="bg1"/>
                </a:solidFill>
              </a:rPr>
              <a:t>과 통신</a:t>
            </a:r>
            <a:endParaRPr lang="en-US" altLang="ko-KR" sz="1600" dirty="0" smtClean="0">
              <a:solidFill>
                <a:schemeClr val="bg1"/>
              </a:solidFill>
            </a:endParaRPr>
          </a:p>
          <a:p>
            <a:endParaRPr lang="en-US" altLang="ko-KR" sz="1600" dirty="0" smtClean="0">
              <a:solidFill>
                <a:schemeClr val="bg1"/>
              </a:solidFill>
            </a:endParaRPr>
          </a:p>
          <a:p>
            <a:endParaRPr lang="ko-KR" altLang="en-US" sz="1600" dirty="0">
              <a:solidFill>
                <a:schemeClr val="bg1"/>
              </a:solidFill>
            </a:endParaRPr>
          </a:p>
        </p:txBody>
      </p:sp>
      <p:grpSp>
        <p:nvGrpSpPr>
          <p:cNvPr id="250" name="Group 249"/>
          <p:cNvGrpSpPr/>
          <p:nvPr/>
        </p:nvGrpSpPr>
        <p:grpSpPr>
          <a:xfrm>
            <a:off x="5190842" y="2945091"/>
            <a:ext cx="5818176" cy="3253379"/>
            <a:chOff x="3785774" y="1192318"/>
            <a:chExt cx="7592840" cy="4245726"/>
          </a:xfrm>
        </p:grpSpPr>
        <p:sp>
          <p:nvSpPr>
            <p:cNvPr id="228" name="Rectangle 227"/>
            <p:cNvSpPr/>
            <p:nvPr/>
          </p:nvSpPr>
          <p:spPr bwMode="auto">
            <a:xfrm>
              <a:off x="7041590" y="1763910"/>
              <a:ext cx="4337024" cy="3674134"/>
            </a:xfrm>
            <a:prstGeom prst="rect">
              <a:avLst/>
            </a:prstGeom>
            <a:noFill/>
            <a:ln w="47625">
              <a:solidFill>
                <a:srgbClr val="00188F"/>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46613" tIns="46611" rIns="46613" bIns="46611" numCol="1" rtlCol="0" anchor="t" anchorCtr="0" compatLnSpc="1">
              <a:prstTxWarp prst="textNoShape">
                <a:avLst/>
              </a:prstTxWarp>
            </a:bodyPr>
            <a:lstStyle/>
            <a:p>
              <a:pPr algn="ctr" defTabSz="931949">
                <a:defRPr/>
              </a:pPr>
              <a:endParaRPr lang="en-US" sz="2040" kern="0" spc="-52" dirty="0">
                <a:ln>
                  <a:solidFill>
                    <a:srgbClr val="FFFFFF">
                      <a:alpha val="0"/>
                    </a:srgbClr>
                  </a:solidFill>
                </a:ln>
                <a:solidFill>
                  <a:srgbClr val="595959">
                    <a:alpha val="99000"/>
                  </a:srgbClr>
                </a:solidFill>
                <a:latin typeface="Segoe UI"/>
              </a:endParaRPr>
            </a:p>
          </p:txBody>
        </p:sp>
        <p:grpSp>
          <p:nvGrpSpPr>
            <p:cNvPr id="229" name="Group 228"/>
            <p:cNvGrpSpPr/>
            <p:nvPr/>
          </p:nvGrpSpPr>
          <p:grpSpPr>
            <a:xfrm>
              <a:off x="8601327" y="4328763"/>
              <a:ext cx="2011680" cy="673017"/>
              <a:chOff x="8515645" y="4889713"/>
              <a:chExt cx="2011680" cy="914400"/>
            </a:xfrm>
            <a:solidFill>
              <a:srgbClr val="00188F"/>
            </a:solidFill>
          </p:grpSpPr>
          <p:sp>
            <p:nvSpPr>
              <p:cNvPr id="230" name="Rectangle 229"/>
              <p:cNvSpPr/>
              <p:nvPr/>
            </p:nvSpPr>
            <p:spPr bwMode="auto">
              <a:xfrm>
                <a:off x="8515645" y="4889713"/>
                <a:ext cx="2011680" cy="914400"/>
              </a:xfrm>
              <a:prstGeom prst="rect">
                <a:avLst/>
              </a:prstGeom>
              <a:grpFill/>
              <a:ln w="9525" cap="flat" cmpd="sng" algn="ctr">
                <a:solidFill>
                  <a:srgbClr val="00D8CC"/>
                </a:solidFill>
                <a:prstDash val="solid"/>
                <a:headEnd type="none" w="med" len="med"/>
                <a:tailEnd type="none" w="med" len="med"/>
              </a:ln>
              <a:effectLst/>
            </p:spPr>
            <p:txBody>
              <a:bodyPr vert="horz" wrap="square" lIns="122330" tIns="61166" rIns="122330" bIns="61166" numCol="1" rtlCol="0" anchor="ctr" anchorCtr="0" compatLnSpc="1">
                <a:prstTxWarp prst="textNoShape">
                  <a:avLst/>
                </a:prstTxWarp>
              </a:bodyPr>
              <a:lstStyle/>
              <a:p>
                <a:pPr algn="ctr" defTabSz="917113" fontAlgn="base">
                  <a:spcBef>
                    <a:spcPct val="0"/>
                  </a:spcBef>
                  <a:spcAft>
                    <a:spcPct val="0"/>
                  </a:spcAft>
                  <a:defRPr/>
                </a:pPr>
                <a:endParaRPr lang="en-US" sz="2040" kern="0" dirty="0">
                  <a:ln>
                    <a:solidFill>
                      <a:srgbClr val="FFFFFF">
                        <a:alpha val="0"/>
                      </a:srgbClr>
                    </a:solidFill>
                  </a:ln>
                  <a:solidFill>
                    <a:srgbClr val="FFFFFF"/>
                  </a:solidFill>
                  <a:latin typeface="Segoe UI"/>
                </a:endParaRPr>
              </a:p>
            </p:txBody>
          </p:sp>
          <p:sp>
            <p:nvSpPr>
              <p:cNvPr id="231" name="Rectangle 230"/>
              <p:cNvSpPr/>
              <p:nvPr/>
            </p:nvSpPr>
            <p:spPr bwMode="auto">
              <a:xfrm>
                <a:off x="8607441" y="5026874"/>
                <a:ext cx="1737360" cy="640080"/>
              </a:xfrm>
              <a:prstGeom prst="rect">
                <a:avLst/>
              </a:prstGeom>
              <a:grpFill/>
              <a:ln w="19050" cap="flat" cmpd="sng" algn="ctr">
                <a:noFill/>
                <a:prstDash val="sysDash"/>
                <a:headEnd type="none" w="med" len="med"/>
                <a:tailEnd type="none" w="med" len="med"/>
              </a:ln>
              <a:effectLst/>
            </p:spPr>
            <p:txBody>
              <a:bodyPr vert="horz" wrap="square" lIns="0" tIns="62154" rIns="0" bIns="62154" numCol="1" rtlCol="0" anchor="ctr" anchorCtr="0" compatLnSpc="1">
                <a:prstTxWarp prst="textNoShape">
                  <a:avLst/>
                </a:prstTxWarp>
              </a:bodyPr>
              <a:lstStyle/>
              <a:p>
                <a:pPr algn="ctr" defTabSz="931949" fontAlgn="base">
                  <a:spcBef>
                    <a:spcPct val="0"/>
                  </a:spcBef>
                  <a:spcAft>
                    <a:spcPct val="0"/>
                  </a:spcAft>
                  <a:defRPr/>
                </a:pPr>
                <a:r>
                  <a:rPr lang="en-US" sz="2448" kern="0" dirty="0">
                    <a:ln>
                      <a:solidFill>
                        <a:srgbClr val="FFFFFF">
                          <a:alpha val="0"/>
                        </a:srgbClr>
                      </a:solidFill>
                    </a:ln>
                    <a:solidFill>
                      <a:srgbClr val="FFFFFF">
                        <a:alpha val="99000"/>
                      </a:srgbClr>
                    </a:solidFill>
                    <a:latin typeface="Segoe UI"/>
                  </a:rPr>
                  <a:t>VM2</a:t>
                </a:r>
              </a:p>
            </p:txBody>
          </p:sp>
        </p:grpSp>
        <p:sp>
          <p:nvSpPr>
            <p:cNvPr id="232" name="Trapezoid 231"/>
            <p:cNvSpPr/>
            <p:nvPr/>
          </p:nvSpPr>
          <p:spPr bwMode="auto">
            <a:xfrm rot="16200000">
              <a:off x="4208311" y="2960893"/>
              <a:ext cx="3674134" cy="1280160"/>
            </a:xfrm>
            <a:prstGeom prst="trapezoid">
              <a:avLst>
                <a:gd name="adj" fmla="val 37559"/>
              </a:avLst>
            </a:prstGeom>
            <a:solidFill>
              <a:srgbClr val="00188F"/>
            </a:solidFill>
            <a:ln w="9525" cap="flat" cmpd="sng" algn="ctr">
              <a:noFill/>
              <a:prstDash val="solid"/>
              <a:headEnd type="none" w="med" len="med"/>
              <a:tailEnd type="none" w="med" len="med"/>
            </a:ln>
            <a:effectLst/>
          </p:spPr>
          <p:txBody>
            <a:bodyPr vert="vert" wrap="square" lIns="46613" tIns="46611" rIns="46613" bIns="46611" numCol="1" rtlCol="0" anchor="ctr" anchorCtr="0" compatLnSpc="1">
              <a:prstTxWarp prst="textNoShape">
                <a:avLst/>
              </a:prstTxWarp>
            </a:bodyPr>
            <a:lstStyle/>
            <a:p>
              <a:pPr defTabSz="931871" fontAlgn="base">
                <a:spcBef>
                  <a:spcPct val="0"/>
                </a:spcBef>
                <a:spcAft>
                  <a:spcPct val="0"/>
                </a:spcAft>
                <a:defRPr/>
              </a:pPr>
              <a:r>
                <a:rPr lang="en-US" sz="2448" kern="0" spc="-52" dirty="0">
                  <a:ln>
                    <a:solidFill>
                      <a:srgbClr val="FFFFFF">
                        <a:alpha val="0"/>
                      </a:srgbClr>
                    </a:solidFill>
                  </a:ln>
                  <a:solidFill>
                    <a:srgbClr val="FFFFFF">
                      <a:alpha val="99000"/>
                    </a:srgbClr>
                  </a:solidFill>
                  <a:latin typeface="Segoe UI"/>
                </a:rPr>
                <a:t>LB/IP</a:t>
              </a:r>
            </a:p>
          </p:txBody>
        </p:sp>
        <p:grpSp>
          <p:nvGrpSpPr>
            <p:cNvPr id="233" name="Group 232"/>
            <p:cNvGrpSpPr/>
            <p:nvPr/>
          </p:nvGrpSpPr>
          <p:grpSpPr>
            <a:xfrm>
              <a:off x="8555963" y="2304813"/>
              <a:ext cx="2011680" cy="673017"/>
              <a:chOff x="8820127" y="4800893"/>
              <a:chExt cx="2011680" cy="914400"/>
            </a:xfrm>
            <a:solidFill>
              <a:srgbClr val="00188F"/>
            </a:solidFill>
          </p:grpSpPr>
          <p:sp>
            <p:nvSpPr>
              <p:cNvPr id="234" name="Rectangle 233"/>
              <p:cNvSpPr/>
              <p:nvPr/>
            </p:nvSpPr>
            <p:spPr bwMode="auto">
              <a:xfrm>
                <a:off x="8820127" y="4800893"/>
                <a:ext cx="2011680" cy="914400"/>
              </a:xfrm>
              <a:prstGeom prst="rect">
                <a:avLst/>
              </a:prstGeom>
              <a:grpFill/>
              <a:ln w="9525" cap="flat" cmpd="sng" algn="ctr">
                <a:solidFill>
                  <a:srgbClr val="00D8CC"/>
                </a:solidFill>
                <a:prstDash val="solid"/>
                <a:headEnd type="none" w="med" len="med"/>
                <a:tailEnd type="none" w="med" len="med"/>
              </a:ln>
              <a:effectLst/>
            </p:spPr>
            <p:txBody>
              <a:bodyPr vert="horz" wrap="square" lIns="122330" tIns="61166" rIns="122330" bIns="61166" numCol="1" rtlCol="0" anchor="ctr" anchorCtr="0" compatLnSpc="1">
                <a:prstTxWarp prst="textNoShape">
                  <a:avLst/>
                </a:prstTxWarp>
              </a:bodyPr>
              <a:lstStyle/>
              <a:p>
                <a:pPr algn="ctr" defTabSz="917113" fontAlgn="base">
                  <a:spcBef>
                    <a:spcPct val="0"/>
                  </a:spcBef>
                  <a:spcAft>
                    <a:spcPct val="0"/>
                  </a:spcAft>
                  <a:defRPr/>
                </a:pPr>
                <a:endParaRPr lang="en-US" sz="2040" kern="0" dirty="0">
                  <a:ln>
                    <a:solidFill>
                      <a:srgbClr val="FFFFFF">
                        <a:alpha val="0"/>
                      </a:srgbClr>
                    </a:solidFill>
                  </a:ln>
                  <a:solidFill>
                    <a:srgbClr val="FFFFFF"/>
                  </a:solidFill>
                  <a:latin typeface="Segoe UI"/>
                </a:endParaRPr>
              </a:p>
            </p:txBody>
          </p:sp>
          <p:sp>
            <p:nvSpPr>
              <p:cNvPr id="235" name="Rectangle 234"/>
              <p:cNvSpPr/>
              <p:nvPr/>
            </p:nvSpPr>
            <p:spPr bwMode="auto">
              <a:xfrm>
                <a:off x="8957287" y="4939811"/>
                <a:ext cx="1737360" cy="640080"/>
              </a:xfrm>
              <a:prstGeom prst="rect">
                <a:avLst/>
              </a:prstGeom>
              <a:grpFill/>
              <a:ln w="19050" cap="flat" cmpd="sng" algn="ctr">
                <a:noFill/>
                <a:prstDash val="sysDash"/>
                <a:headEnd type="none" w="med" len="med"/>
                <a:tailEnd type="none" w="med" len="med"/>
              </a:ln>
              <a:effectLst/>
            </p:spPr>
            <p:txBody>
              <a:bodyPr vert="horz" wrap="square" lIns="0" tIns="62154" rIns="0" bIns="62154" numCol="1" rtlCol="0" anchor="ctr" anchorCtr="0" compatLnSpc="1">
                <a:prstTxWarp prst="textNoShape">
                  <a:avLst/>
                </a:prstTxWarp>
              </a:bodyPr>
              <a:lstStyle/>
              <a:p>
                <a:pPr algn="ctr" defTabSz="931949" fontAlgn="base">
                  <a:spcBef>
                    <a:spcPct val="0"/>
                  </a:spcBef>
                  <a:spcAft>
                    <a:spcPct val="0"/>
                  </a:spcAft>
                  <a:defRPr/>
                </a:pPr>
                <a:r>
                  <a:rPr lang="en-US" sz="2448" kern="0" dirty="0">
                    <a:ln>
                      <a:solidFill>
                        <a:srgbClr val="FFFFFF">
                          <a:alpha val="0"/>
                        </a:srgbClr>
                      </a:solidFill>
                    </a:ln>
                    <a:solidFill>
                      <a:srgbClr val="FFFFFF">
                        <a:alpha val="99000"/>
                      </a:srgbClr>
                    </a:solidFill>
                    <a:latin typeface="Segoe UI"/>
                  </a:rPr>
                  <a:t>VM1</a:t>
                </a:r>
              </a:p>
            </p:txBody>
          </p:sp>
        </p:grpSp>
        <p:grpSp>
          <p:nvGrpSpPr>
            <p:cNvPr id="236" name="Group 235"/>
            <p:cNvGrpSpPr/>
            <p:nvPr/>
          </p:nvGrpSpPr>
          <p:grpSpPr>
            <a:xfrm>
              <a:off x="6811323" y="2034929"/>
              <a:ext cx="1646413" cy="795862"/>
              <a:chOff x="768451" y="2572880"/>
              <a:chExt cx="2666993" cy="1606561"/>
            </a:xfrm>
          </p:grpSpPr>
          <p:sp>
            <p:nvSpPr>
              <p:cNvPr id="237" name="Rectangle 236"/>
              <p:cNvSpPr/>
              <p:nvPr/>
            </p:nvSpPr>
            <p:spPr bwMode="auto">
              <a:xfrm>
                <a:off x="982321" y="2572880"/>
                <a:ext cx="2453123" cy="1005489"/>
              </a:xfrm>
              <a:prstGeom prst="rect">
                <a:avLst/>
              </a:prstGeom>
              <a:noFill/>
              <a:ln w="9525" cap="flat" cmpd="sng" algn="ctr">
                <a:noFill/>
                <a:prstDash val="solid"/>
                <a:headEnd type="none" w="med" len="med"/>
                <a:tailEnd type="none" w="med" len="med"/>
              </a:ln>
              <a:effectLst/>
            </p:spPr>
            <p:txBody>
              <a:bodyPr vert="horz" wrap="none" lIns="62157" tIns="62154" rIns="62157" bIns="62154"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PORT 3389</a:t>
                </a:r>
              </a:p>
            </p:txBody>
          </p:sp>
          <p:sp>
            <p:nvSpPr>
              <p:cNvPr id="238" name="Right Arrow 237"/>
              <p:cNvSpPr/>
              <p:nvPr/>
            </p:nvSpPr>
            <p:spPr bwMode="auto">
              <a:xfrm>
                <a:off x="768451" y="3539362"/>
                <a:ext cx="2603925" cy="640079"/>
              </a:xfrm>
              <a:prstGeom prst="rightArrow">
                <a:avLst/>
              </a:prstGeom>
              <a:solidFill>
                <a:srgbClr val="D2D2D2">
                  <a:lumMod val="75000"/>
                </a:srgbClr>
              </a:solidFill>
              <a:ln w="9525" cap="flat" cmpd="sng" algn="ctr">
                <a:noFill/>
                <a:prstDash val="solid"/>
                <a:headEnd type="none" w="med" len="med"/>
                <a:tailEnd type="none" w="med" len="med"/>
              </a:ln>
              <a:effectLst/>
            </p:spPr>
            <p:txBody>
              <a:bodyPr vert="horz" wrap="square" lIns="124309" tIns="62154" rIns="124309" bIns="62154" numCol="1" rtlCol="0" anchor="ctr" anchorCtr="0" compatLnSpc="1">
                <a:prstTxWarp prst="textNoShape">
                  <a:avLst/>
                </a:prstTxWarp>
              </a:bodyPr>
              <a:lstStyle/>
              <a:p>
                <a:pPr algn="ctr" defTabSz="931949" fontAlgn="base">
                  <a:spcBef>
                    <a:spcPct val="0"/>
                  </a:spcBef>
                  <a:spcAft>
                    <a:spcPct val="0"/>
                  </a:spcAft>
                  <a:defRPr/>
                </a:pPr>
                <a:endParaRPr lang="en-US" sz="1836" kern="0" dirty="0">
                  <a:ln>
                    <a:solidFill>
                      <a:srgbClr val="FFFFFF">
                        <a:alpha val="0"/>
                      </a:srgbClr>
                    </a:solidFill>
                  </a:ln>
                  <a:solidFill>
                    <a:srgbClr val="505050">
                      <a:lumMod val="75000"/>
                      <a:lumOff val="25000"/>
                    </a:srgbClr>
                  </a:solidFill>
                  <a:latin typeface="Segoe UI"/>
                </a:endParaRPr>
              </a:p>
            </p:txBody>
          </p:sp>
        </p:grpSp>
        <p:grpSp>
          <p:nvGrpSpPr>
            <p:cNvPr id="239" name="Group 238"/>
            <p:cNvGrpSpPr/>
            <p:nvPr/>
          </p:nvGrpSpPr>
          <p:grpSpPr>
            <a:xfrm>
              <a:off x="3785774" y="2055763"/>
              <a:ext cx="1514385" cy="806079"/>
              <a:chOff x="540849" y="2552256"/>
              <a:chExt cx="2453121" cy="1627185"/>
            </a:xfrm>
          </p:grpSpPr>
          <p:sp>
            <p:nvSpPr>
              <p:cNvPr id="240" name="Right Arrow 239"/>
              <p:cNvSpPr/>
              <p:nvPr/>
            </p:nvSpPr>
            <p:spPr bwMode="auto">
              <a:xfrm>
                <a:off x="768452" y="3539361"/>
                <a:ext cx="1920240" cy="640080"/>
              </a:xfrm>
              <a:prstGeom prst="rightArrow">
                <a:avLst/>
              </a:prstGeom>
              <a:solidFill>
                <a:srgbClr val="D2D2D2">
                  <a:lumMod val="75000"/>
                </a:srgbClr>
              </a:solidFill>
              <a:ln w="9525" cap="flat" cmpd="sng" algn="ctr">
                <a:noFill/>
                <a:prstDash val="solid"/>
                <a:headEnd type="none" w="med" len="med"/>
                <a:tailEnd type="none" w="med" len="med"/>
              </a:ln>
              <a:effectLst/>
            </p:spPr>
            <p:txBody>
              <a:bodyPr vert="horz" wrap="square" lIns="124309" tIns="62154" rIns="124309" bIns="62154" numCol="1" rtlCol="0" anchor="ctr" anchorCtr="0" compatLnSpc="1">
                <a:prstTxWarp prst="textNoShape">
                  <a:avLst/>
                </a:prstTxWarp>
              </a:bodyPr>
              <a:lstStyle/>
              <a:p>
                <a:pPr algn="ctr" defTabSz="931949" fontAlgn="base">
                  <a:spcBef>
                    <a:spcPct val="0"/>
                  </a:spcBef>
                  <a:spcAft>
                    <a:spcPct val="0"/>
                  </a:spcAft>
                  <a:defRPr/>
                </a:pPr>
                <a:endParaRPr lang="en-US" sz="1836" kern="0" dirty="0">
                  <a:ln>
                    <a:solidFill>
                      <a:srgbClr val="FFFFFF">
                        <a:alpha val="0"/>
                      </a:srgbClr>
                    </a:solidFill>
                  </a:ln>
                  <a:solidFill>
                    <a:srgbClr val="505050">
                      <a:lumMod val="75000"/>
                      <a:lumOff val="25000"/>
                    </a:srgbClr>
                  </a:solidFill>
                  <a:latin typeface="Segoe UI"/>
                </a:endParaRPr>
              </a:p>
            </p:txBody>
          </p:sp>
          <p:sp>
            <p:nvSpPr>
              <p:cNvPr id="241" name="Rectangle 240"/>
              <p:cNvSpPr/>
              <p:nvPr/>
            </p:nvSpPr>
            <p:spPr bwMode="auto">
              <a:xfrm>
                <a:off x="540849" y="2552256"/>
                <a:ext cx="2453121" cy="1005489"/>
              </a:xfrm>
              <a:prstGeom prst="rect">
                <a:avLst/>
              </a:prstGeom>
              <a:noFill/>
              <a:ln w="9525" cap="flat" cmpd="sng" algn="ctr">
                <a:noFill/>
                <a:prstDash val="solid"/>
                <a:headEnd type="none" w="med" len="med"/>
                <a:tailEnd type="none" w="med" len="med"/>
              </a:ln>
              <a:effectLst/>
            </p:spPr>
            <p:txBody>
              <a:bodyPr vert="horz" wrap="none" lIns="62157" tIns="62154" rIns="62157" bIns="62154"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PORT 5586</a:t>
                </a:r>
              </a:p>
            </p:txBody>
          </p:sp>
        </p:grpSp>
        <p:grpSp>
          <p:nvGrpSpPr>
            <p:cNvPr id="242" name="Group 241"/>
            <p:cNvGrpSpPr/>
            <p:nvPr/>
          </p:nvGrpSpPr>
          <p:grpSpPr>
            <a:xfrm>
              <a:off x="3785774" y="3954611"/>
              <a:ext cx="1514385" cy="806079"/>
              <a:chOff x="474240" y="2552256"/>
              <a:chExt cx="2453121" cy="1627185"/>
            </a:xfrm>
          </p:grpSpPr>
          <p:sp>
            <p:nvSpPr>
              <p:cNvPr id="243" name="Right Arrow 242"/>
              <p:cNvSpPr/>
              <p:nvPr/>
            </p:nvSpPr>
            <p:spPr bwMode="auto">
              <a:xfrm>
                <a:off x="768452" y="3539361"/>
                <a:ext cx="1920240" cy="640080"/>
              </a:xfrm>
              <a:prstGeom prst="rightArrow">
                <a:avLst/>
              </a:prstGeom>
              <a:solidFill>
                <a:srgbClr val="D2D2D2">
                  <a:lumMod val="75000"/>
                </a:srgbClr>
              </a:solidFill>
              <a:ln w="9525" cap="flat" cmpd="sng" algn="ctr">
                <a:noFill/>
                <a:prstDash val="solid"/>
                <a:headEnd type="none" w="med" len="med"/>
                <a:tailEnd type="none" w="med" len="med"/>
              </a:ln>
              <a:effectLst/>
            </p:spPr>
            <p:txBody>
              <a:bodyPr vert="horz" wrap="square" lIns="124309" tIns="62154" rIns="124309" bIns="62154" numCol="1" rtlCol="0" anchor="ctr" anchorCtr="0" compatLnSpc="1">
                <a:prstTxWarp prst="textNoShape">
                  <a:avLst/>
                </a:prstTxWarp>
              </a:bodyPr>
              <a:lstStyle/>
              <a:p>
                <a:pPr algn="ctr" defTabSz="931949" fontAlgn="base">
                  <a:spcBef>
                    <a:spcPct val="0"/>
                  </a:spcBef>
                  <a:spcAft>
                    <a:spcPct val="0"/>
                  </a:spcAft>
                  <a:defRPr/>
                </a:pPr>
                <a:endParaRPr lang="en-US" sz="1836" kern="0" dirty="0">
                  <a:ln>
                    <a:solidFill>
                      <a:srgbClr val="FFFFFF">
                        <a:alpha val="0"/>
                      </a:srgbClr>
                    </a:solidFill>
                  </a:ln>
                  <a:solidFill>
                    <a:srgbClr val="505050">
                      <a:lumMod val="75000"/>
                      <a:lumOff val="25000"/>
                    </a:srgbClr>
                  </a:solidFill>
                  <a:latin typeface="Segoe UI"/>
                </a:endParaRPr>
              </a:p>
            </p:txBody>
          </p:sp>
          <p:sp>
            <p:nvSpPr>
              <p:cNvPr id="244" name="Rectangle 243"/>
              <p:cNvSpPr/>
              <p:nvPr/>
            </p:nvSpPr>
            <p:spPr bwMode="auto">
              <a:xfrm>
                <a:off x="474240" y="2552256"/>
                <a:ext cx="2453121" cy="1005489"/>
              </a:xfrm>
              <a:prstGeom prst="rect">
                <a:avLst/>
              </a:prstGeom>
              <a:noFill/>
              <a:ln w="9525" cap="flat" cmpd="sng" algn="ctr">
                <a:noFill/>
                <a:prstDash val="solid"/>
                <a:headEnd type="none" w="med" len="med"/>
                <a:tailEnd type="none" w="med" len="med"/>
              </a:ln>
              <a:effectLst/>
            </p:spPr>
            <p:txBody>
              <a:bodyPr vert="horz" wrap="none" lIns="62157" tIns="62154" rIns="62157" bIns="62154"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PORT 5587</a:t>
                </a:r>
              </a:p>
            </p:txBody>
          </p:sp>
        </p:grpSp>
        <p:sp>
          <p:nvSpPr>
            <p:cNvPr id="245" name="Rectangle 244"/>
            <p:cNvSpPr/>
            <p:nvPr/>
          </p:nvSpPr>
          <p:spPr bwMode="auto">
            <a:xfrm>
              <a:off x="7441747" y="1192318"/>
              <a:ext cx="3562595" cy="498059"/>
            </a:xfrm>
            <a:prstGeom prst="rect">
              <a:avLst/>
            </a:prstGeom>
            <a:noFill/>
            <a:ln w="9525" cap="flat" cmpd="sng" algn="ctr">
              <a:noFill/>
              <a:prstDash val="solid"/>
              <a:headEnd type="none" w="med" len="med"/>
              <a:tailEnd type="none" w="med" len="med"/>
            </a:ln>
            <a:effectLst/>
          </p:spPr>
          <p:txBody>
            <a:bodyPr vert="horz" wrap="none" lIns="62141" tIns="62138" rIns="62141" bIns="62138"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Cloud App / Hosted Service</a:t>
              </a:r>
            </a:p>
          </p:txBody>
        </p:sp>
        <p:grpSp>
          <p:nvGrpSpPr>
            <p:cNvPr id="246" name="Group 245"/>
            <p:cNvGrpSpPr/>
            <p:nvPr/>
          </p:nvGrpSpPr>
          <p:grpSpPr>
            <a:xfrm>
              <a:off x="6825718" y="3999576"/>
              <a:ext cx="1632018" cy="824237"/>
              <a:chOff x="768453" y="2515600"/>
              <a:chExt cx="2643674" cy="1663842"/>
            </a:xfrm>
          </p:grpSpPr>
          <p:sp>
            <p:nvSpPr>
              <p:cNvPr id="247" name="Right Arrow 246"/>
              <p:cNvSpPr/>
              <p:nvPr/>
            </p:nvSpPr>
            <p:spPr bwMode="auto">
              <a:xfrm>
                <a:off x="768453" y="3539362"/>
                <a:ext cx="2580607" cy="640080"/>
              </a:xfrm>
              <a:prstGeom prst="rightArrow">
                <a:avLst/>
              </a:prstGeom>
              <a:solidFill>
                <a:srgbClr val="D2D2D2">
                  <a:lumMod val="75000"/>
                </a:srgbClr>
              </a:solidFill>
              <a:ln w="9525" cap="flat" cmpd="sng" algn="ctr">
                <a:noFill/>
                <a:prstDash val="solid"/>
                <a:headEnd type="none" w="med" len="med"/>
                <a:tailEnd type="none" w="med" len="med"/>
              </a:ln>
              <a:effectLst/>
            </p:spPr>
            <p:txBody>
              <a:bodyPr vert="horz" wrap="square" lIns="124309" tIns="62154" rIns="124309" bIns="62154" numCol="1" rtlCol="0" anchor="ctr" anchorCtr="0" compatLnSpc="1">
                <a:prstTxWarp prst="textNoShape">
                  <a:avLst/>
                </a:prstTxWarp>
              </a:bodyPr>
              <a:lstStyle/>
              <a:p>
                <a:pPr algn="ctr" defTabSz="931949" fontAlgn="base">
                  <a:spcBef>
                    <a:spcPct val="0"/>
                  </a:spcBef>
                  <a:spcAft>
                    <a:spcPct val="0"/>
                  </a:spcAft>
                  <a:defRPr/>
                </a:pPr>
                <a:endParaRPr lang="en-US" sz="1836" kern="0" dirty="0">
                  <a:ln>
                    <a:solidFill>
                      <a:srgbClr val="FFFFFF">
                        <a:alpha val="0"/>
                      </a:srgbClr>
                    </a:solidFill>
                  </a:ln>
                  <a:solidFill>
                    <a:srgbClr val="505050">
                      <a:lumMod val="75000"/>
                      <a:lumOff val="25000"/>
                    </a:srgbClr>
                  </a:solidFill>
                  <a:latin typeface="Segoe UI"/>
                </a:endParaRPr>
              </a:p>
            </p:txBody>
          </p:sp>
          <p:sp>
            <p:nvSpPr>
              <p:cNvPr id="248" name="Rectangle 247"/>
              <p:cNvSpPr/>
              <p:nvPr/>
            </p:nvSpPr>
            <p:spPr bwMode="auto">
              <a:xfrm>
                <a:off x="959004" y="2515600"/>
                <a:ext cx="2453123" cy="1005491"/>
              </a:xfrm>
              <a:prstGeom prst="rect">
                <a:avLst/>
              </a:prstGeom>
              <a:noFill/>
              <a:ln w="9525" cap="flat" cmpd="sng" algn="ctr">
                <a:noFill/>
                <a:prstDash val="solid"/>
                <a:headEnd type="none" w="med" len="med"/>
                <a:tailEnd type="none" w="med" len="med"/>
              </a:ln>
              <a:effectLst/>
            </p:spPr>
            <p:txBody>
              <a:bodyPr vert="horz" wrap="none" lIns="62157" tIns="62154" rIns="62157" bIns="62154"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PORT 3389</a:t>
                </a:r>
              </a:p>
            </p:txBody>
          </p:sp>
        </p:grpSp>
      </p:grpSp>
      <p:graphicFrame>
        <p:nvGraphicFramePr>
          <p:cNvPr id="249" name="Table 248"/>
          <p:cNvGraphicFramePr>
            <a:graphicFrameLocks noGrp="1"/>
          </p:cNvGraphicFramePr>
          <p:nvPr>
            <p:extLst/>
          </p:nvPr>
        </p:nvGraphicFramePr>
        <p:xfrm>
          <a:off x="1295532" y="1655744"/>
          <a:ext cx="9845412" cy="1134666"/>
        </p:xfrm>
        <a:graphic>
          <a:graphicData uri="http://schemas.openxmlformats.org/drawingml/2006/table">
            <a:tbl>
              <a:tblPr firstRow="1" bandRow="1">
                <a:tableStyleId>{5C22544A-7EE6-4342-B048-85BDC9FD1C3A}</a:tableStyleId>
              </a:tblPr>
              <a:tblGrid>
                <a:gridCol w="1493679">
                  <a:extLst>
                    <a:ext uri="{9D8B030D-6E8A-4147-A177-3AD203B41FA5}">
                      <a16:colId xmlns:a16="http://schemas.microsoft.com/office/drawing/2014/main" val="3533907226"/>
                    </a:ext>
                  </a:extLst>
                </a:gridCol>
                <a:gridCol w="1618546">
                  <a:extLst>
                    <a:ext uri="{9D8B030D-6E8A-4147-A177-3AD203B41FA5}">
                      <a16:colId xmlns:a16="http://schemas.microsoft.com/office/drawing/2014/main" val="1675206184"/>
                    </a:ext>
                  </a:extLst>
                </a:gridCol>
                <a:gridCol w="917928">
                  <a:extLst>
                    <a:ext uri="{9D8B030D-6E8A-4147-A177-3AD203B41FA5}">
                      <a16:colId xmlns:a16="http://schemas.microsoft.com/office/drawing/2014/main" val="3407147225"/>
                    </a:ext>
                  </a:extLst>
                </a:gridCol>
                <a:gridCol w="1334222">
                  <a:extLst>
                    <a:ext uri="{9D8B030D-6E8A-4147-A177-3AD203B41FA5}">
                      <a16:colId xmlns:a16="http://schemas.microsoft.com/office/drawing/2014/main" val="4027682393"/>
                    </a:ext>
                  </a:extLst>
                </a:gridCol>
                <a:gridCol w="1493679">
                  <a:extLst>
                    <a:ext uri="{9D8B030D-6E8A-4147-A177-3AD203B41FA5}">
                      <a16:colId xmlns:a16="http://schemas.microsoft.com/office/drawing/2014/main" val="3957812781"/>
                    </a:ext>
                  </a:extLst>
                </a:gridCol>
                <a:gridCol w="1493679">
                  <a:extLst>
                    <a:ext uri="{9D8B030D-6E8A-4147-A177-3AD203B41FA5}">
                      <a16:colId xmlns:a16="http://schemas.microsoft.com/office/drawing/2014/main" val="992017407"/>
                    </a:ext>
                  </a:extLst>
                </a:gridCol>
                <a:gridCol w="1493679">
                  <a:extLst>
                    <a:ext uri="{9D8B030D-6E8A-4147-A177-3AD203B41FA5}">
                      <a16:colId xmlns:a16="http://schemas.microsoft.com/office/drawing/2014/main" val="3162217400"/>
                    </a:ext>
                  </a:extLst>
                </a:gridCol>
              </a:tblGrid>
              <a:tr h="378222">
                <a:tc>
                  <a:txBody>
                    <a:bodyPr/>
                    <a:lstStyle/>
                    <a:p>
                      <a:pPr algn="ctr" latinLnBrk="1"/>
                      <a:r>
                        <a:rPr lang="ko-KR" altLang="en-US" sz="1100" dirty="0" err="1" smtClean="0"/>
                        <a:t>클라우드</a:t>
                      </a:r>
                      <a:r>
                        <a:rPr lang="ko-KR" altLang="en-US" sz="1100" dirty="0" smtClean="0"/>
                        <a:t> 서비스</a:t>
                      </a:r>
                      <a:endParaRPr lang="ko-KR" altLang="en-US" sz="1100" dirty="0"/>
                    </a:p>
                  </a:txBody>
                  <a:tcPr marL="93260" marR="93260" marT="46630" marB="46630" anchor="ctr"/>
                </a:tc>
                <a:tc>
                  <a:txBody>
                    <a:bodyPr/>
                    <a:lstStyle/>
                    <a:p>
                      <a:pPr algn="ctr" latinLnBrk="1"/>
                      <a:r>
                        <a:rPr lang="ko-KR" altLang="en-US" sz="1100" dirty="0" smtClean="0"/>
                        <a:t>이름</a:t>
                      </a:r>
                      <a:endParaRPr lang="ko-KR" altLang="en-US" sz="1100" dirty="0"/>
                    </a:p>
                  </a:txBody>
                  <a:tcPr marL="93260" marR="93260" marT="46630" marB="46630" anchor="ctr"/>
                </a:tc>
                <a:tc>
                  <a:txBody>
                    <a:bodyPr/>
                    <a:lstStyle/>
                    <a:p>
                      <a:pPr algn="ctr" latinLnBrk="1"/>
                      <a:r>
                        <a:rPr lang="ko-KR" altLang="en-US" sz="1100" dirty="0" smtClean="0"/>
                        <a:t>프로토콜</a:t>
                      </a:r>
                      <a:endParaRPr lang="ko-KR" altLang="en-US" sz="1100" dirty="0"/>
                    </a:p>
                  </a:txBody>
                  <a:tcPr marL="93260" marR="93260" marT="46630" marB="46630" anchor="ctr"/>
                </a:tc>
                <a:tc>
                  <a:txBody>
                    <a:bodyPr/>
                    <a:lstStyle/>
                    <a:p>
                      <a:pPr algn="ctr" latinLnBrk="1"/>
                      <a:r>
                        <a:rPr lang="ko-KR" altLang="en-US" sz="1100" dirty="0" smtClean="0"/>
                        <a:t>공용 포트</a:t>
                      </a:r>
                      <a:endParaRPr lang="ko-KR" altLang="en-US" sz="1100" dirty="0"/>
                    </a:p>
                  </a:txBody>
                  <a:tcPr marL="93260" marR="93260" marT="46630" marB="46630" anchor="ctr"/>
                </a:tc>
                <a:tc>
                  <a:txBody>
                    <a:bodyPr/>
                    <a:lstStyle/>
                    <a:p>
                      <a:pPr algn="ctr" latinLnBrk="1"/>
                      <a:r>
                        <a:rPr lang="ko-KR" altLang="en-US" sz="1100" dirty="0" smtClean="0"/>
                        <a:t>개인 포트</a:t>
                      </a:r>
                      <a:endParaRPr lang="ko-KR" altLang="en-US" sz="1100" dirty="0"/>
                    </a:p>
                  </a:txBody>
                  <a:tcPr marL="93260" marR="93260" marT="46630" marB="46630" anchor="ctr"/>
                </a:tc>
                <a:tc>
                  <a:txBody>
                    <a:bodyPr/>
                    <a:lstStyle/>
                    <a:p>
                      <a:pPr algn="ctr" latinLnBrk="1"/>
                      <a:r>
                        <a:rPr lang="en-US" altLang="ko-KR" sz="1100" dirty="0" smtClean="0"/>
                        <a:t>VM</a:t>
                      </a:r>
                      <a:endParaRPr lang="ko-KR" altLang="en-US" sz="1100" dirty="0"/>
                    </a:p>
                  </a:txBody>
                  <a:tcPr marL="93260" marR="93260" marT="46630" marB="46630" anchor="ctr"/>
                </a:tc>
                <a:tc>
                  <a:txBody>
                    <a:bodyPr/>
                    <a:lstStyle/>
                    <a:p>
                      <a:pPr algn="ctr" latinLnBrk="1"/>
                      <a:r>
                        <a:rPr lang="ko-KR" altLang="en-US" sz="1100" dirty="0" smtClean="0"/>
                        <a:t>로드</a:t>
                      </a:r>
                      <a:r>
                        <a:rPr lang="en-US" altLang="ko-KR" sz="1100" dirty="0" smtClean="0"/>
                        <a:t> </a:t>
                      </a:r>
                      <a:r>
                        <a:rPr lang="ko-KR" altLang="en-US" sz="1100" smtClean="0"/>
                        <a:t>발란스 구성</a:t>
                      </a:r>
                      <a:endParaRPr lang="ko-KR" altLang="en-US" sz="1100" dirty="0"/>
                    </a:p>
                  </a:txBody>
                  <a:tcPr marL="93260" marR="93260" marT="46630" marB="46630" anchor="ctr"/>
                </a:tc>
                <a:extLst>
                  <a:ext uri="{0D108BD9-81ED-4DB2-BD59-A6C34878D82A}">
                    <a16:rowId xmlns:a16="http://schemas.microsoft.com/office/drawing/2014/main" val="2072263139"/>
                  </a:ext>
                </a:extLst>
              </a:tr>
              <a:tr h="378222">
                <a:tc rowSpan="2">
                  <a:txBody>
                    <a:bodyPr/>
                    <a:lstStyle/>
                    <a:p>
                      <a:pPr algn="ctr" latinLnBrk="1"/>
                      <a:r>
                        <a:rPr lang="en-US" altLang="ko-KR" sz="1100" dirty="0" smtClean="0"/>
                        <a:t>*.cloudapp.net</a:t>
                      </a:r>
                      <a:endParaRPr lang="ko-KR" altLang="en-US" sz="1100" dirty="0"/>
                    </a:p>
                  </a:txBody>
                  <a:tcPr marL="93260" marR="93260" marT="46630" marB="46630" anchor="ctr"/>
                </a:tc>
                <a:tc>
                  <a:txBody>
                    <a:bodyPr/>
                    <a:lstStyle/>
                    <a:p>
                      <a:pPr algn="ctr" latinLnBrk="1"/>
                      <a:r>
                        <a:rPr lang="en-US" altLang="ko-KR" sz="1100" dirty="0" smtClean="0"/>
                        <a:t>Remote Desktop(VM1)</a:t>
                      </a:r>
                      <a:endParaRPr lang="ko-KR" altLang="en-US" sz="1100" dirty="0"/>
                    </a:p>
                  </a:txBody>
                  <a:tcPr marL="93260" marR="93260" marT="46630" marB="46630" anchor="ctr"/>
                </a:tc>
                <a:tc>
                  <a:txBody>
                    <a:bodyPr/>
                    <a:lstStyle/>
                    <a:p>
                      <a:pPr algn="ctr" latinLnBrk="1"/>
                      <a:r>
                        <a:rPr lang="en-US" altLang="ko-KR" sz="1100" dirty="0" smtClean="0"/>
                        <a:t>TCP</a:t>
                      </a:r>
                      <a:endParaRPr lang="ko-KR" altLang="en-US" sz="1100" dirty="0"/>
                    </a:p>
                  </a:txBody>
                  <a:tcPr marL="93260" marR="93260" marT="46630" marB="46630" anchor="ctr"/>
                </a:tc>
                <a:tc>
                  <a:txBody>
                    <a:bodyPr/>
                    <a:lstStyle/>
                    <a:p>
                      <a:pPr algn="ctr" latinLnBrk="1"/>
                      <a:r>
                        <a:rPr lang="en-US" altLang="ko-KR" sz="1100" dirty="0" smtClean="0"/>
                        <a:t>5586</a:t>
                      </a:r>
                      <a:endParaRPr lang="ko-KR" altLang="en-US" sz="1100" dirty="0"/>
                    </a:p>
                  </a:txBody>
                  <a:tcPr marL="93260" marR="93260" marT="46630" marB="46630" anchor="ctr"/>
                </a:tc>
                <a:tc>
                  <a:txBody>
                    <a:bodyPr/>
                    <a:lstStyle/>
                    <a:p>
                      <a:pPr algn="ctr" latinLnBrk="1"/>
                      <a:r>
                        <a:rPr lang="en-US" altLang="ko-KR" sz="1100" dirty="0" smtClean="0"/>
                        <a:t>3389</a:t>
                      </a:r>
                      <a:endParaRPr lang="ko-KR" altLang="en-US" sz="1100" dirty="0"/>
                    </a:p>
                  </a:txBody>
                  <a:tcPr marL="93260" marR="93260" marT="46630" marB="46630" anchor="ctr"/>
                </a:tc>
                <a:tc>
                  <a:txBody>
                    <a:bodyPr/>
                    <a:lstStyle/>
                    <a:p>
                      <a:pPr algn="ctr" latinLnBrk="1"/>
                      <a:r>
                        <a:rPr lang="en-US" altLang="ko-KR" sz="1100" dirty="0" smtClean="0"/>
                        <a:t>VM1</a:t>
                      </a:r>
                      <a:endParaRPr lang="ko-KR" altLang="en-US" sz="1100" dirty="0"/>
                    </a:p>
                  </a:txBody>
                  <a:tcPr marL="93260" marR="93260" marT="46630" marB="46630" anchor="ctr"/>
                </a:tc>
                <a:tc>
                  <a:txBody>
                    <a:bodyPr/>
                    <a:lstStyle/>
                    <a:p>
                      <a:pPr algn="ctr" latinLnBrk="1"/>
                      <a:r>
                        <a:rPr lang="en-US" altLang="ko-KR" sz="1100" dirty="0" smtClean="0"/>
                        <a:t>No</a:t>
                      </a:r>
                      <a:endParaRPr lang="ko-KR" altLang="en-US" sz="1100" dirty="0"/>
                    </a:p>
                  </a:txBody>
                  <a:tcPr marL="93260" marR="93260" marT="46630" marB="46630" anchor="ctr"/>
                </a:tc>
                <a:extLst>
                  <a:ext uri="{0D108BD9-81ED-4DB2-BD59-A6C34878D82A}">
                    <a16:rowId xmlns:a16="http://schemas.microsoft.com/office/drawing/2014/main" val="3210636680"/>
                  </a:ext>
                </a:extLst>
              </a:tr>
              <a:tr h="378222">
                <a:tc vMerge="1">
                  <a:txBody>
                    <a:bodyPr/>
                    <a:lstStyle/>
                    <a:p>
                      <a:pPr algn="ctr" latinLnBrk="1"/>
                      <a:endParaRPr lang="ko-KR" altLang="en-US" sz="1100" dirty="0"/>
                    </a:p>
                  </a:txBody>
                  <a:tcPr anchor="ctr"/>
                </a:tc>
                <a:tc>
                  <a:txBody>
                    <a:bodyPr/>
                    <a:lstStyle/>
                    <a:p>
                      <a:pPr algn="ctr" latinLnBrk="1"/>
                      <a:r>
                        <a:rPr lang="en-US" altLang="ko-KR" sz="1100" dirty="0" smtClean="0"/>
                        <a:t>Remote Desktop (VM2)</a:t>
                      </a:r>
                      <a:endParaRPr lang="ko-KR" altLang="en-US" sz="1100"/>
                    </a:p>
                  </a:txBody>
                  <a:tcPr marL="93260" marR="93260" marT="46630" marB="46630" anchor="ctr"/>
                </a:tc>
                <a:tc>
                  <a:txBody>
                    <a:bodyPr/>
                    <a:lstStyle/>
                    <a:p>
                      <a:pPr algn="ctr" latinLnBrk="1"/>
                      <a:r>
                        <a:rPr lang="en-US" altLang="ko-KR" sz="1100" dirty="0" smtClean="0"/>
                        <a:t>TCP</a:t>
                      </a:r>
                      <a:endParaRPr lang="ko-KR" altLang="en-US" sz="1100"/>
                    </a:p>
                  </a:txBody>
                  <a:tcPr marL="93260" marR="93260" marT="46630" marB="46630" anchor="ctr"/>
                </a:tc>
                <a:tc>
                  <a:txBody>
                    <a:bodyPr/>
                    <a:lstStyle/>
                    <a:p>
                      <a:pPr algn="ctr" latinLnBrk="1"/>
                      <a:r>
                        <a:rPr lang="en-US" altLang="ko-KR" sz="1100" dirty="0" smtClean="0"/>
                        <a:t>5587</a:t>
                      </a:r>
                      <a:endParaRPr lang="ko-KR" altLang="en-US" sz="1100" dirty="0"/>
                    </a:p>
                  </a:txBody>
                  <a:tcPr marL="93260" marR="93260" marT="46630" marB="46630" anchor="ctr"/>
                </a:tc>
                <a:tc>
                  <a:txBody>
                    <a:bodyPr/>
                    <a:lstStyle/>
                    <a:p>
                      <a:pPr algn="ctr" latinLnBrk="1"/>
                      <a:r>
                        <a:rPr lang="en-US" altLang="ko-KR" sz="1100" dirty="0" smtClean="0"/>
                        <a:t>3389</a:t>
                      </a:r>
                      <a:endParaRPr lang="ko-KR" altLang="en-US" sz="1100" dirty="0"/>
                    </a:p>
                  </a:txBody>
                  <a:tcPr marL="93260" marR="93260" marT="46630" marB="46630" anchor="ctr"/>
                </a:tc>
                <a:tc>
                  <a:txBody>
                    <a:bodyPr/>
                    <a:lstStyle/>
                    <a:p>
                      <a:pPr algn="ctr" latinLnBrk="1"/>
                      <a:r>
                        <a:rPr lang="en-US" altLang="ko-KR" sz="1100" dirty="0" smtClean="0"/>
                        <a:t>VM2</a:t>
                      </a:r>
                      <a:endParaRPr lang="ko-KR" altLang="en-US" sz="1100" dirty="0"/>
                    </a:p>
                  </a:txBody>
                  <a:tcPr marL="93260" marR="93260" marT="46630" marB="46630" anchor="ctr"/>
                </a:tc>
                <a:tc>
                  <a:txBody>
                    <a:bodyPr/>
                    <a:lstStyle/>
                    <a:p>
                      <a:pPr algn="ctr" latinLnBrk="1"/>
                      <a:r>
                        <a:rPr lang="en-US" altLang="ko-KR" sz="1100" dirty="0" smtClean="0"/>
                        <a:t>No</a:t>
                      </a:r>
                      <a:endParaRPr lang="ko-KR" altLang="en-US" sz="1100" dirty="0"/>
                    </a:p>
                  </a:txBody>
                  <a:tcPr marL="93260" marR="93260" marT="46630" marB="46630" anchor="ctr"/>
                </a:tc>
                <a:extLst>
                  <a:ext uri="{0D108BD9-81ED-4DB2-BD59-A6C34878D82A}">
                    <a16:rowId xmlns:a16="http://schemas.microsoft.com/office/drawing/2014/main" val="593290065"/>
                  </a:ext>
                </a:extLst>
              </a:tr>
            </a:tbl>
          </a:graphicData>
        </a:graphic>
      </p:graphicFrame>
      <p:sp>
        <p:nvSpPr>
          <p:cNvPr id="255" name="TextBox 254"/>
          <p:cNvSpPr txBox="1"/>
          <p:nvPr/>
        </p:nvSpPr>
        <p:spPr>
          <a:xfrm>
            <a:off x="5174149" y="6230885"/>
            <a:ext cx="1215069" cy="382308"/>
          </a:xfrm>
          <a:prstGeom prst="rect">
            <a:avLst/>
          </a:prstGeom>
          <a:solidFill>
            <a:schemeClr val="bg1">
              <a:lumMod val="85000"/>
            </a:schemeClr>
          </a:solidFill>
        </p:spPr>
        <p:txBody>
          <a:bodyPr wrap="none" rtlCol="0">
            <a:spAutoFit/>
          </a:bodyPr>
          <a:lstStyle/>
          <a:p>
            <a:r>
              <a:rPr lang="ko-KR" altLang="en-US" sz="1836" dirty="0"/>
              <a:t>공용 포트</a:t>
            </a:r>
          </a:p>
        </p:txBody>
      </p:sp>
      <p:sp>
        <p:nvSpPr>
          <p:cNvPr id="256" name="TextBox 255"/>
          <p:cNvSpPr txBox="1"/>
          <p:nvPr/>
        </p:nvSpPr>
        <p:spPr>
          <a:xfrm>
            <a:off x="7547892" y="6230885"/>
            <a:ext cx="1215069" cy="382308"/>
          </a:xfrm>
          <a:prstGeom prst="rect">
            <a:avLst/>
          </a:prstGeom>
          <a:solidFill>
            <a:schemeClr val="bg1">
              <a:lumMod val="85000"/>
            </a:schemeClr>
          </a:solidFill>
        </p:spPr>
        <p:txBody>
          <a:bodyPr wrap="none" rtlCol="0">
            <a:spAutoFit/>
          </a:bodyPr>
          <a:lstStyle/>
          <a:p>
            <a:r>
              <a:rPr lang="ko-KR" altLang="en-US" sz="1836" dirty="0"/>
              <a:t>개인 포트</a:t>
            </a:r>
          </a:p>
        </p:txBody>
      </p:sp>
      <p:grpSp>
        <p:nvGrpSpPr>
          <p:cNvPr id="258" name="Group 257"/>
          <p:cNvGrpSpPr/>
          <p:nvPr/>
        </p:nvGrpSpPr>
        <p:grpSpPr>
          <a:xfrm>
            <a:off x="3560113" y="5017820"/>
            <a:ext cx="1110835" cy="759422"/>
            <a:chOff x="1380300" y="4525034"/>
            <a:chExt cx="1248236" cy="853357"/>
          </a:xfrm>
        </p:grpSpPr>
        <p:pic>
          <p:nvPicPr>
            <p:cNvPr id="261" name="Picture 260"/>
            <p:cNvPicPr>
              <a:picLocks noChangeAspect="1"/>
            </p:cNvPicPr>
            <p:nvPr/>
          </p:nvPicPr>
          <p:blipFill>
            <a:blip r:embed="rId3"/>
            <a:stretch>
              <a:fillRect/>
            </a:stretch>
          </p:blipFill>
          <p:spPr>
            <a:xfrm>
              <a:off x="1778450" y="4525034"/>
              <a:ext cx="850086" cy="789750"/>
            </a:xfrm>
            <a:prstGeom prst="rect">
              <a:avLst/>
            </a:prstGeom>
          </p:spPr>
        </p:pic>
        <p:pic>
          <p:nvPicPr>
            <p:cNvPr id="262" name="Picture 261"/>
            <p:cNvPicPr>
              <a:picLocks noChangeAspect="1"/>
            </p:cNvPicPr>
            <p:nvPr/>
          </p:nvPicPr>
          <p:blipFill>
            <a:blip r:embed="rId4"/>
            <a:stretch>
              <a:fillRect/>
            </a:stretch>
          </p:blipFill>
          <p:spPr>
            <a:xfrm>
              <a:off x="1380300" y="4898147"/>
              <a:ext cx="454745" cy="480244"/>
            </a:xfrm>
            <a:prstGeom prst="rect">
              <a:avLst/>
            </a:prstGeom>
          </p:spPr>
        </p:pic>
      </p:grpSp>
      <p:grpSp>
        <p:nvGrpSpPr>
          <p:cNvPr id="264" name="Group 263"/>
          <p:cNvGrpSpPr/>
          <p:nvPr/>
        </p:nvGrpSpPr>
        <p:grpSpPr>
          <a:xfrm>
            <a:off x="3560113" y="3877250"/>
            <a:ext cx="1110835" cy="759422"/>
            <a:chOff x="1380300" y="4525034"/>
            <a:chExt cx="1248236" cy="853357"/>
          </a:xfrm>
        </p:grpSpPr>
        <p:pic>
          <p:nvPicPr>
            <p:cNvPr id="267" name="Picture 266"/>
            <p:cNvPicPr>
              <a:picLocks noChangeAspect="1"/>
            </p:cNvPicPr>
            <p:nvPr/>
          </p:nvPicPr>
          <p:blipFill>
            <a:blip r:embed="rId3"/>
            <a:stretch>
              <a:fillRect/>
            </a:stretch>
          </p:blipFill>
          <p:spPr>
            <a:xfrm>
              <a:off x="1778450" y="4525034"/>
              <a:ext cx="850086" cy="789750"/>
            </a:xfrm>
            <a:prstGeom prst="rect">
              <a:avLst/>
            </a:prstGeom>
          </p:spPr>
        </p:pic>
        <p:pic>
          <p:nvPicPr>
            <p:cNvPr id="268" name="Picture 267"/>
            <p:cNvPicPr>
              <a:picLocks noChangeAspect="1"/>
            </p:cNvPicPr>
            <p:nvPr/>
          </p:nvPicPr>
          <p:blipFill>
            <a:blip r:embed="rId4"/>
            <a:stretch>
              <a:fillRect/>
            </a:stretch>
          </p:blipFill>
          <p:spPr>
            <a:xfrm>
              <a:off x="1380300" y="4898147"/>
              <a:ext cx="454745" cy="480244"/>
            </a:xfrm>
            <a:prstGeom prst="rect">
              <a:avLst/>
            </a:prstGeom>
          </p:spPr>
        </p:pic>
      </p:grpSp>
    </p:spTree>
    <p:extLst>
      <p:ext uri="{BB962C8B-B14F-4D97-AF65-F5344CB8AC3E}">
        <p14:creationId xmlns:p14="http://schemas.microsoft.com/office/powerpoint/2010/main" val="906778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smtClean="0"/>
              <a:t>Azure Network – Access Control</a:t>
            </a:r>
            <a:endParaRPr lang="ko-KR" altLang="en-US"/>
          </a:p>
        </p:txBody>
      </p:sp>
      <p:sp>
        <p:nvSpPr>
          <p:cNvPr id="206" name="Content Placeholder 205"/>
          <p:cNvSpPr>
            <a:spLocks noGrp="1"/>
          </p:cNvSpPr>
          <p:nvPr>
            <p:ph idx="4294967295"/>
          </p:nvPr>
        </p:nvSpPr>
        <p:spPr>
          <a:xfrm>
            <a:off x="0" y="1211262"/>
            <a:ext cx="11191875" cy="4616450"/>
          </a:xfrm>
        </p:spPr>
        <p:txBody>
          <a:bodyPr>
            <a:normAutofit/>
          </a:bodyPr>
          <a:lstStyle/>
          <a:p>
            <a:r>
              <a:rPr lang="ko-KR" altLang="en-US" sz="1600" dirty="0" smtClean="0">
                <a:solidFill>
                  <a:schemeClr val="bg1"/>
                </a:solidFill>
              </a:rPr>
              <a:t>접근 통제</a:t>
            </a:r>
            <a:endParaRPr lang="en-US" altLang="ko-KR" sz="1600" dirty="0" smtClean="0">
              <a:solidFill>
                <a:schemeClr val="bg1"/>
              </a:solidFill>
            </a:endParaRPr>
          </a:p>
          <a:p>
            <a:endParaRPr lang="en-US" altLang="ko-KR" sz="1600" dirty="0">
              <a:solidFill>
                <a:schemeClr val="bg1"/>
              </a:solidFill>
            </a:endParaRPr>
          </a:p>
          <a:p>
            <a:endParaRPr lang="en-US" altLang="ko-KR" sz="1600" dirty="0" smtClean="0">
              <a:solidFill>
                <a:schemeClr val="bg1"/>
              </a:solidFill>
            </a:endParaRPr>
          </a:p>
          <a:p>
            <a:endParaRPr lang="en-US" altLang="ko-KR" sz="1600" dirty="0">
              <a:solidFill>
                <a:schemeClr val="bg1"/>
              </a:solidFill>
            </a:endParaRPr>
          </a:p>
          <a:p>
            <a:endParaRPr lang="en-US" altLang="ko-KR" sz="1600" dirty="0" smtClean="0">
              <a:solidFill>
                <a:schemeClr val="bg1"/>
              </a:solidFill>
            </a:endParaRPr>
          </a:p>
          <a:p>
            <a:pPr lvl="1"/>
            <a:endParaRPr lang="en-US" altLang="ko-KR" sz="1600" dirty="0" smtClean="0">
              <a:solidFill>
                <a:schemeClr val="bg1"/>
              </a:solidFill>
            </a:endParaRPr>
          </a:p>
          <a:p>
            <a:pPr lvl="1"/>
            <a:r>
              <a:rPr lang="ko-KR" altLang="en-US" sz="1600" smtClean="0">
                <a:solidFill>
                  <a:schemeClr val="bg1"/>
                </a:solidFill>
              </a:rPr>
              <a:t>특정 </a:t>
            </a:r>
            <a:r>
              <a:rPr lang="ko-KR" altLang="en-US" sz="1600" dirty="0" smtClean="0">
                <a:solidFill>
                  <a:schemeClr val="bg1"/>
                </a:solidFill>
              </a:rPr>
              <a:t>가상 컴퓨터의 끝점 통신에 대한 접근을 통제</a:t>
            </a:r>
            <a:endParaRPr lang="en-US" altLang="ko-KR" sz="1600" dirty="0">
              <a:solidFill>
                <a:schemeClr val="bg1"/>
              </a:solidFill>
            </a:endParaRPr>
          </a:p>
          <a:p>
            <a:pPr lvl="1"/>
            <a:r>
              <a:rPr lang="ko-KR" altLang="en-US" sz="1600" dirty="0" smtClean="0">
                <a:solidFill>
                  <a:schemeClr val="bg1"/>
                </a:solidFill>
              </a:rPr>
              <a:t>등록 규칙을 제외하고 기본 모두 차단이 적용 됨 </a:t>
            </a:r>
            <a:endParaRPr lang="en-US" altLang="ko-KR" sz="1600" dirty="0" smtClean="0">
              <a:solidFill>
                <a:schemeClr val="bg1"/>
              </a:solidFill>
            </a:endParaRPr>
          </a:p>
          <a:p>
            <a:pPr lvl="1"/>
            <a:endParaRPr lang="ko-KR" altLang="en-US" sz="1600" dirty="0">
              <a:solidFill>
                <a:schemeClr val="bg1"/>
              </a:solidFill>
            </a:endParaRPr>
          </a:p>
        </p:txBody>
      </p:sp>
      <p:grpSp>
        <p:nvGrpSpPr>
          <p:cNvPr id="3" name="Group 2"/>
          <p:cNvGrpSpPr/>
          <p:nvPr/>
        </p:nvGrpSpPr>
        <p:grpSpPr>
          <a:xfrm>
            <a:off x="5180036" y="2945091"/>
            <a:ext cx="5818179" cy="3253379"/>
            <a:chOff x="3785772" y="1192318"/>
            <a:chExt cx="7592842" cy="4245726"/>
          </a:xfrm>
        </p:grpSpPr>
        <p:sp>
          <p:nvSpPr>
            <p:cNvPr id="228" name="Rectangle 227"/>
            <p:cNvSpPr/>
            <p:nvPr/>
          </p:nvSpPr>
          <p:spPr bwMode="auto">
            <a:xfrm>
              <a:off x="7041590" y="1763910"/>
              <a:ext cx="4337024" cy="3674134"/>
            </a:xfrm>
            <a:prstGeom prst="rect">
              <a:avLst/>
            </a:prstGeom>
            <a:noFill/>
            <a:ln w="47625">
              <a:solidFill>
                <a:srgbClr val="00188F"/>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46613" tIns="46611" rIns="46613" bIns="46611" numCol="1" rtlCol="0" anchor="t" anchorCtr="0" compatLnSpc="1">
              <a:prstTxWarp prst="textNoShape">
                <a:avLst/>
              </a:prstTxWarp>
            </a:bodyPr>
            <a:lstStyle/>
            <a:p>
              <a:pPr algn="ctr" defTabSz="931949">
                <a:defRPr/>
              </a:pPr>
              <a:endParaRPr lang="en-US" sz="2040" kern="0" spc="-52" dirty="0">
                <a:ln>
                  <a:solidFill>
                    <a:srgbClr val="FFFFFF">
                      <a:alpha val="0"/>
                    </a:srgbClr>
                  </a:solidFill>
                </a:ln>
                <a:solidFill>
                  <a:srgbClr val="595959">
                    <a:alpha val="99000"/>
                  </a:srgbClr>
                </a:solidFill>
                <a:latin typeface="Segoe UI"/>
              </a:endParaRPr>
            </a:p>
          </p:txBody>
        </p:sp>
        <p:sp>
          <p:nvSpPr>
            <p:cNvPr id="232" name="Trapezoid 231"/>
            <p:cNvSpPr/>
            <p:nvPr/>
          </p:nvSpPr>
          <p:spPr bwMode="auto">
            <a:xfrm rot="16200000">
              <a:off x="4208311" y="2960893"/>
              <a:ext cx="3674134" cy="1280160"/>
            </a:xfrm>
            <a:prstGeom prst="trapezoid">
              <a:avLst>
                <a:gd name="adj" fmla="val 37559"/>
              </a:avLst>
            </a:prstGeom>
            <a:solidFill>
              <a:srgbClr val="00188F"/>
            </a:solidFill>
            <a:ln w="9525" cap="flat" cmpd="sng" algn="ctr">
              <a:noFill/>
              <a:prstDash val="solid"/>
              <a:headEnd type="none" w="med" len="med"/>
              <a:tailEnd type="none" w="med" len="med"/>
            </a:ln>
            <a:effectLst/>
          </p:spPr>
          <p:txBody>
            <a:bodyPr vert="vert" wrap="square" lIns="46613" tIns="46611" rIns="46613" bIns="46611" numCol="1" rtlCol="0" anchor="ctr" anchorCtr="0" compatLnSpc="1">
              <a:prstTxWarp prst="textNoShape">
                <a:avLst/>
              </a:prstTxWarp>
            </a:bodyPr>
            <a:lstStyle/>
            <a:p>
              <a:pPr defTabSz="931871" fontAlgn="base">
                <a:spcBef>
                  <a:spcPct val="0"/>
                </a:spcBef>
                <a:spcAft>
                  <a:spcPct val="0"/>
                </a:spcAft>
                <a:defRPr/>
              </a:pPr>
              <a:r>
                <a:rPr lang="en-US" sz="2448" kern="0" spc="-52" dirty="0">
                  <a:ln>
                    <a:solidFill>
                      <a:srgbClr val="FFFFFF">
                        <a:alpha val="0"/>
                      </a:srgbClr>
                    </a:solidFill>
                  </a:ln>
                  <a:solidFill>
                    <a:srgbClr val="FFFFFF">
                      <a:alpha val="99000"/>
                    </a:srgbClr>
                  </a:solidFill>
                  <a:latin typeface="Segoe UI"/>
                </a:rPr>
                <a:t>LB/IP</a:t>
              </a:r>
            </a:p>
          </p:txBody>
        </p:sp>
        <p:grpSp>
          <p:nvGrpSpPr>
            <p:cNvPr id="233" name="Group 232"/>
            <p:cNvGrpSpPr/>
            <p:nvPr/>
          </p:nvGrpSpPr>
          <p:grpSpPr>
            <a:xfrm>
              <a:off x="8555963" y="3190977"/>
              <a:ext cx="2011680" cy="673018"/>
              <a:chOff x="8820127" y="6004885"/>
              <a:chExt cx="2011680" cy="914401"/>
            </a:xfrm>
            <a:solidFill>
              <a:srgbClr val="00188F"/>
            </a:solidFill>
          </p:grpSpPr>
          <p:sp>
            <p:nvSpPr>
              <p:cNvPr id="234" name="Rectangle 233"/>
              <p:cNvSpPr/>
              <p:nvPr/>
            </p:nvSpPr>
            <p:spPr bwMode="auto">
              <a:xfrm>
                <a:off x="8820127" y="6004885"/>
                <a:ext cx="2011680" cy="914401"/>
              </a:xfrm>
              <a:prstGeom prst="rect">
                <a:avLst/>
              </a:prstGeom>
              <a:grpFill/>
              <a:ln w="9525" cap="flat" cmpd="sng" algn="ctr">
                <a:solidFill>
                  <a:srgbClr val="00D8CC"/>
                </a:solidFill>
                <a:prstDash val="solid"/>
                <a:headEnd type="none" w="med" len="med"/>
                <a:tailEnd type="none" w="med" len="med"/>
              </a:ln>
              <a:effectLst/>
            </p:spPr>
            <p:txBody>
              <a:bodyPr vert="horz" wrap="square" lIns="122330" tIns="61166" rIns="122330" bIns="61166" numCol="1" rtlCol="0" anchor="ctr" anchorCtr="0" compatLnSpc="1">
                <a:prstTxWarp prst="textNoShape">
                  <a:avLst/>
                </a:prstTxWarp>
              </a:bodyPr>
              <a:lstStyle/>
              <a:p>
                <a:pPr algn="ctr" defTabSz="917113" fontAlgn="base">
                  <a:spcBef>
                    <a:spcPct val="0"/>
                  </a:spcBef>
                  <a:spcAft>
                    <a:spcPct val="0"/>
                  </a:spcAft>
                  <a:defRPr/>
                </a:pPr>
                <a:endParaRPr lang="en-US" sz="2040" kern="0" dirty="0">
                  <a:ln>
                    <a:solidFill>
                      <a:srgbClr val="FFFFFF">
                        <a:alpha val="0"/>
                      </a:srgbClr>
                    </a:solidFill>
                  </a:ln>
                  <a:solidFill>
                    <a:srgbClr val="FFFFFF"/>
                  </a:solidFill>
                  <a:latin typeface="Segoe UI"/>
                </a:endParaRPr>
              </a:p>
            </p:txBody>
          </p:sp>
          <p:sp>
            <p:nvSpPr>
              <p:cNvPr id="235" name="Rectangle 234"/>
              <p:cNvSpPr/>
              <p:nvPr/>
            </p:nvSpPr>
            <p:spPr bwMode="auto">
              <a:xfrm>
                <a:off x="8957287" y="6143803"/>
                <a:ext cx="1737360" cy="640079"/>
              </a:xfrm>
              <a:prstGeom prst="rect">
                <a:avLst/>
              </a:prstGeom>
              <a:grpFill/>
              <a:ln w="19050" cap="flat" cmpd="sng" algn="ctr">
                <a:noFill/>
                <a:prstDash val="sysDash"/>
                <a:headEnd type="none" w="med" len="med"/>
                <a:tailEnd type="none" w="med" len="med"/>
              </a:ln>
              <a:effectLst/>
            </p:spPr>
            <p:txBody>
              <a:bodyPr vert="horz" wrap="square" lIns="0" tIns="62154" rIns="0" bIns="62154" numCol="1" rtlCol="0" anchor="ctr" anchorCtr="0" compatLnSpc="1">
                <a:prstTxWarp prst="textNoShape">
                  <a:avLst/>
                </a:prstTxWarp>
              </a:bodyPr>
              <a:lstStyle/>
              <a:p>
                <a:pPr algn="ctr" defTabSz="931949" fontAlgn="base">
                  <a:spcBef>
                    <a:spcPct val="0"/>
                  </a:spcBef>
                  <a:spcAft>
                    <a:spcPct val="0"/>
                  </a:spcAft>
                  <a:defRPr/>
                </a:pPr>
                <a:r>
                  <a:rPr lang="en-US" sz="2448" kern="0" dirty="0">
                    <a:ln>
                      <a:solidFill>
                        <a:srgbClr val="FFFFFF">
                          <a:alpha val="0"/>
                        </a:srgbClr>
                      </a:solidFill>
                    </a:ln>
                    <a:solidFill>
                      <a:srgbClr val="FFFFFF">
                        <a:alpha val="99000"/>
                      </a:srgbClr>
                    </a:solidFill>
                    <a:latin typeface="Segoe UI"/>
                  </a:rPr>
                  <a:t>VM1</a:t>
                </a:r>
              </a:p>
            </p:txBody>
          </p:sp>
        </p:grpSp>
        <p:grpSp>
          <p:nvGrpSpPr>
            <p:cNvPr id="236" name="Group 235"/>
            <p:cNvGrpSpPr/>
            <p:nvPr/>
          </p:nvGrpSpPr>
          <p:grpSpPr>
            <a:xfrm>
              <a:off x="6811323" y="2921090"/>
              <a:ext cx="1646412" cy="795861"/>
              <a:chOff x="768451" y="4361726"/>
              <a:chExt cx="2666991" cy="1606560"/>
            </a:xfrm>
          </p:grpSpPr>
          <p:sp>
            <p:nvSpPr>
              <p:cNvPr id="237" name="Rectangle 236"/>
              <p:cNvSpPr/>
              <p:nvPr/>
            </p:nvSpPr>
            <p:spPr bwMode="auto">
              <a:xfrm>
                <a:off x="982321" y="4361726"/>
                <a:ext cx="2453121" cy="1005490"/>
              </a:xfrm>
              <a:prstGeom prst="rect">
                <a:avLst/>
              </a:prstGeom>
              <a:noFill/>
              <a:ln w="9525" cap="flat" cmpd="sng" algn="ctr">
                <a:noFill/>
                <a:prstDash val="solid"/>
                <a:headEnd type="none" w="med" len="med"/>
                <a:tailEnd type="none" w="med" len="med"/>
              </a:ln>
              <a:effectLst/>
            </p:spPr>
            <p:txBody>
              <a:bodyPr vert="horz" wrap="none" lIns="62157" tIns="62154" rIns="62157" bIns="62154"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PORT 3389</a:t>
                </a:r>
              </a:p>
            </p:txBody>
          </p:sp>
          <p:sp>
            <p:nvSpPr>
              <p:cNvPr id="238" name="Right Arrow 237"/>
              <p:cNvSpPr/>
              <p:nvPr/>
            </p:nvSpPr>
            <p:spPr bwMode="auto">
              <a:xfrm>
                <a:off x="768451" y="5328206"/>
                <a:ext cx="2603925" cy="640080"/>
              </a:xfrm>
              <a:prstGeom prst="rightArrow">
                <a:avLst/>
              </a:prstGeom>
              <a:solidFill>
                <a:srgbClr val="D2D2D2">
                  <a:lumMod val="75000"/>
                </a:srgbClr>
              </a:solidFill>
              <a:ln w="9525" cap="flat" cmpd="sng" algn="ctr">
                <a:noFill/>
                <a:prstDash val="solid"/>
                <a:headEnd type="none" w="med" len="med"/>
                <a:tailEnd type="none" w="med" len="med"/>
              </a:ln>
              <a:effectLst/>
            </p:spPr>
            <p:txBody>
              <a:bodyPr vert="horz" wrap="square" lIns="124309" tIns="62154" rIns="124309" bIns="62154" numCol="1" rtlCol="0" anchor="ctr" anchorCtr="0" compatLnSpc="1">
                <a:prstTxWarp prst="textNoShape">
                  <a:avLst/>
                </a:prstTxWarp>
              </a:bodyPr>
              <a:lstStyle/>
              <a:p>
                <a:pPr algn="ctr" defTabSz="931949" fontAlgn="base">
                  <a:spcBef>
                    <a:spcPct val="0"/>
                  </a:spcBef>
                  <a:spcAft>
                    <a:spcPct val="0"/>
                  </a:spcAft>
                  <a:defRPr/>
                </a:pPr>
                <a:endParaRPr lang="en-US" sz="1836" kern="0" dirty="0">
                  <a:ln>
                    <a:solidFill>
                      <a:srgbClr val="FFFFFF">
                        <a:alpha val="0"/>
                      </a:srgbClr>
                    </a:solidFill>
                  </a:ln>
                  <a:solidFill>
                    <a:srgbClr val="505050">
                      <a:lumMod val="75000"/>
                      <a:lumOff val="25000"/>
                    </a:srgbClr>
                  </a:solidFill>
                  <a:latin typeface="Segoe UI"/>
                </a:endParaRPr>
              </a:p>
            </p:txBody>
          </p:sp>
        </p:grpSp>
        <p:grpSp>
          <p:nvGrpSpPr>
            <p:cNvPr id="242" name="Group 241"/>
            <p:cNvGrpSpPr/>
            <p:nvPr/>
          </p:nvGrpSpPr>
          <p:grpSpPr>
            <a:xfrm>
              <a:off x="3785772" y="2957334"/>
              <a:ext cx="1514386" cy="806079"/>
              <a:chOff x="474239" y="2552256"/>
              <a:chExt cx="2453125" cy="1627185"/>
            </a:xfrm>
          </p:grpSpPr>
          <p:sp>
            <p:nvSpPr>
              <p:cNvPr id="243" name="Right Arrow 242"/>
              <p:cNvSpPr/>
              <p:nvPr/>
            </p:nvSpPr>
            <p:spPr bwMode="auto">
              <a:xfrm>
                <a:off x="768452" y="3539361"/>
                <a:ext cx="1920240" cy="640080"/>
              </a:xfrm>
              <a:prstGeom prst="rightArrow">
                <a:avLst/>
              </a:prstGeom>
              <a:solidFill>
                <a:srgbClr val="D2D2D2">
                  <a:lumMod val="75000"/>
                </a:srgbClr>
              </a:solidFill>
              <a:ln w="9525" cap="flat" cmpd="sng" algn="ctr">
                <a:noFill/>
                <a:prstDash val="solid"/>
                <a:headEnd type="none" w="med" len="med"/>
                <a:tailEnd type="none" w="med" len="med"/>
              </a:ln>
              <a:effectLst/>
            </p:spPr>
            <p:txBody>
              <a:bodyPr vert="horz" wrap="square" lIns="124309" tIns="62154" rIns="124309" bIns="62154" numCol="1" rtlCol="0" anchor="ctr" anchorCtr="0" compatLnSpc="1">
                <a:prstTxWarp prst="textNoShape">
                  <a:avLst/>
                </a:prstTxWarp>
              </a:bodyPr>
              <a:lstStyle/>
              <a:p>
                <a:pPr algn="ctr" defTabSz="931949" fontAlgn="base">
                  <a:spcBef>
                    <a:spcPct val="0"/>
                  </a:spcBef>
                  <a:spcAft>
                    <a:spcPct val="0"/>
                  </a:spcAft>
                  <a:defRPr/>
                </a:pPr>
                <a:endParaRPr lang="en-US" sz="1836" kern="0" dirty="0">
                  <a:ln>
                    <a:solidFill>
                      <a:srgbClr val="FFFFFF">
                        <a:alpha val="0"/>
                      </a:srgbClr>
                    </a:solidFill>
                  </a:ln>
                  <a:solidFill>
                    <a:srgbClr val="505050">
                      <a:lumMod val="75000"/>
                      <a:lumOff val="25000"/>
                    </a:srgbClr>
                  </a:solidFill>
                  <a:latin typeface="Segoe UI"/>
                </a:endParaRPr>
              </a:p>
            </p:txBody>
          </p:sp>
          <p:sp>
            <p:nvSpPr>
              <p:cNvPr id="244" name="Rectangle 243"/>
              <p:cNvSpPr/>
              <p:nvPr/>
            </p:nvSpPr>
            <p:spPr bwMode="auto">
              <a:xfrm>
                <a:off x="474239" y="2552256"/>
                <a:ext cx="2453125" cy="1005489"/>
              </a:xfrm>
              <a:prstGeom prst="rect">
                <a:avLst/>
              </a:prstGeom>
              <a:noFill/>
              <a:ln w="9525" cap="flat" cmpd="sng" algn="ctr">
                <a:noFill/>
                <a:prstDash val="solid"/>
                <a:headEnd type="none" w="med" len="med"/>
                <a:tailEnd type="none" w="med" len="med"/>
              </a:ln>
              <a:effectLst/>
            </p:spPr>
            <p:txBody>
              <a:bodyPr vert="horz" wrap="none" lIns="62157" tIns="62154" rIns="62157" bIns="62154"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PORT 5586</a:t>
                </a:r>
              </a:p>
            </p:txBody>
          </p:sp>
        </p:grpSp>
        <p:sp>
          <p:nvSpPr>
            <p:cNvPr id="245" name="Rectangle 244"/>
            <p:cNvSpPr/>
            <p:nvPr/>
          </p:nvSpPr>
          <p:spPr bwMode="auto">
            <a:xfrm>
              <a:off x="7441747" y="1192318"/>
              <a:ext cx="3562594" cy="498059"/>
            </a:xfrm>
            <a:prstGeom prst="rect">
              <a:avLst/>
            </a:prstGeom>
            <a:noFill/>
            <a:ln w="9525" cap="flat" cmpd="sng" algn="ctr">
              <a:noFill/>
              <a:prstDash val="solid"/>
              <a:headEnd type="none" w="med" len="med"/>
              <a:tailEnd type="none" w="med" len="med"/>
            </a:ln>
            <a:effectLst/>
          </p:spPr>
          <p:txBody>
            <a:bodyPr vert="horz" wrap="none" lIns="62141" tIns="62138" rIns="62141" bIns="62138"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Cloud App / Hosted Service</a:t>
              </a:r>
            </a:p>
          </p:txBody>
        </p:sp>
      </p:grpSp>
      <p:graphicFrame>
        <p:nvGraphicFramePr>
          <p:cNvPr id="249" name="Table 248"/>
          <p:cNvGraphicFramePr>
            <a:graphicFrameLocks noGrp="1"/>
          </p:cNvGraphicFramePr>
          <p:nvPr>
            <p:extLst/>
          </p:nvPr>
        </p:nvGraphicFramePr>
        <p:xfrm>
          <a:off x="1295532" y="1655744"/>
          <a:ext cx="9845412" cy="1134666"/>
        </p:xfrm>
        <a:graphic>
          <a:graphicData uri="http://schemas.openxmlformats.org/drawingml/2006/table">
            <a:tbl>
              <a:tblPr firstRow="1" bandCol="1">
                <a:tableStyleId>{5C22544A-7EE6-4342-B048-85BDC9FD1C3A}</a:tableStyleId>
              </a:tblPr>
              <a:tblGrid>
                <a:gridCol w="1493679">
                  <a:extLst>
                    <a:ext uri="{9D8B030D-6E8A-4147-A177-3AD203B41FA5}">
                      <a16:colId xmlns:a16="http://schemas.microsoft.com/office/drawing/2014/main" val="2992928085"/>
                    </a:ext>
                  </a:extLst>
                </a:gridCol>
                <a:gridCol w="1618546">
                  <a:extLst>
                    <a:ext uri="{9D8B030D-6E8A-4147-A177-3AD203B41FA5}">
                      <a16:colId xmlns:a16="http://schemas.microsoft.com/office/drawing/2014/main" val="3517247942"/>
                    </a:ext>
                  </a:extLst>
                </a:gridCol>
                <a:gridCol w="2252150">
                  <a:extLst>
                    <a:ext uri="{9D8B030D-6E8A-4147-A177-3AD203B41FA5}">
                      <a16:colId xmlns:a16="http://schemas.microsoft.com/office/drawing/2014/main" val="4072968818"/>
                    </a:ext>
                  </a:extLst>
                </a:gridCol>
                <a:gridCol w="1493679">
                  <a:extLst>
                    <a:ext uri="{9D8B030D-6E8A-4147-A177-3AD203B41FA5}">
                      <a16:colId xmlns:a16="http://schemas.microsoft.com/office/drawing/2014/main" val="1164413579"/>
                    </a:ext>
                  </a:extLst>
                </a:gridCol>
                <a:gridCol w="2987358">
                  <a:extLst>
                    <a:ext uri="{9D8B030D-6E8A-4147-A177-3AD203B41FA5}">
                      <a16:colId xmlns:a16="http://schemas.microsoft.com/office/drawing/2014/main" val="1695242411"/>
                    </a:ext>
                  </a:extLst>
                </a:gridCol>
              </a:tblGrid>
              <a:tr h="378222">
                <a:tc>
                  <a:txBody>
                    <a:bodyPr/>
                    <a:lstStyle/>
                    <a:p>
                      <a:pPr algn="ctr" latinLnBrk="1"/>
                      <a:r>
                        <a:rPr lang="ko-KR" altLang="en-US" sz="1100" dirty="0" err="1" smtClean="0"/>
                        <a:t>클라우드</a:t>
                      </a:r>
                      <a:r>
                        <a:rPr lang="ko-KR" altLang="en-US" sz="1100" dirty="0" smtClean="0"/>
                        <a:t> 서비스</a:t>
                      </a:r>
                      <a:endParaRPr lang="ko-KR" altLang="en-US" sz="1100" dirty="0"/>
                    </a:p>
                  </a:txBody>
                  <a:tcPr marL="93260" marR="93260" marT="46630" marB="46630" anchor="ctr"/>
                </a:tc>
                <a:tc>
                  <a:txBody>
                    <a:bodyPr/>
                    <a:lstStyle/>
                    <a:p>
                      <a:pPr algn="ctr" latinLnBrk="1"/>
                      <a:r>
                        <a:rPr lang="ko-KR" altLang="en-US" sz="1100" dirty="0" smtClean="0"/>
                        <a:t>규칙 순서</a:t>
                      </a:r>
                      <a:endParaRPr lang="ko-KR" altLang="en-US" sz="1100" dirty="0"/>
                    </a:p>
                  </a:txBody>
                  <a:tcPr marL="93260" marR="93260" marT="46630" marB="46630" anchor="ctr"/>
                </a:tc>
                <a:tc>
                  <a:txBody>
                    <a:bodyPr/>
                    <a:lstStyle/>
                    <a:p>
                      <a:pPr algn="ctr" latinLnBrk="1"/>
                      <a:r>
                        <a:rPr lang="ko-KR" altLang="en-US" sz="1100" dirty="0" smtClean="0"/>
                        <a:t>클라이언트 </a:t>
                      </a:r>
                      <a:r>
                        <a:rPr lang="en-US" altLang="ko-KR" sz="1100" dirty="0" smtClean="0"/>
                        <a:t>IP </a:t>
                      </a:r>
                      <a:r>
                        <a:rPr lang="ko-KR" altLang="en-US" sz="1100" smtClean="0"/>
                        <a:t>대역</a:t>
                      </a:r>
                      <a:endParaRPr lang="ko-KR" altLang="en-US" sz="1100" dirty="0"/>
                    </a:p>
                  </a:txBody>
                  <a:tcPr marL="93260" marR="93260" marT="46630" marB="46630" anchor="ctr"/>
                </a:tc>
                <a:tc>
                  <a:txBody>
                    <a:bodyPr/>
                    <a:lstStyle/>
                    <a:p>
                      <a:pPr algn="ctr" latinLnBrk="1"/>
                      <a:r>
                        <a:rPr lang="ko-KR" altLang="en-US" sz="1100" dirty="0" smtClean="0"/>
                        <a:t>허용 </a:t>
                      </a:r>
                      <a:r>
                        <a:rPr lang="en-US" altLang="ko-KR" sz="1100" dirty="0" smtClean="0"/>
                        <a:t>/ </a:t>
                      </a:r>
                      <a:r>
                        <a:rPr lang="ko-KR" altLang="en-US" sz="1100" smtClean="0"/>
                        <a:t>차단</a:t>
                      </a:r>
                      <a:endParaRPr lang="ko-KR" altLang="en-US" sz="1100" dirty="0"/>
                    </a:p>
                  </a:txBody>
                  <a:tcPr marL="93260" marR="93260" marT="46630" marB="46630" anchor="ctr"/>
                </a:tc>
                <a:tc>
                  <a:txBody>
                    <a:bodyPr/>
                    <a:lstStyle/>
                    <a:p>
                      <a:pPr algn="ctr" latinLnBrk="1"/>
                      <a:r>
                        <a:rPr lang="ko-KR" altLang="en-US" sz="1100" dirty="0" smtClean="0"/>
                        <a:t>끝점 이름</a:t>
                      </a:r>
                      <a:endParaRPr lang="ko-KR" altLang="en-US" sz="1100" dirty="0"/>
                    </a:p>
                  </a:txBody>
                  <a:tcPr marL="93260" marR="93260" marT="46630" marB="46630" anchor="ctr"/>
                </a:tc>
                <a:extLst>
                  <a:ext uri="{0D108BD9-81ED-4DB2-BD59-A6C34878D82A}">
                    <a16:rowId xmlns:a16="http://schemas.microsoft.com/office/drawing/2014/main" val="3491426915"/>
                  </a:ext>
                </a:extLst>
              </a:tr>
              <a:tr h="378222">
                <a:tc rowSpan="2">
                  <a:txBody>
                    <a:bodyPr/>
                    <a:lstStyle/>
                    <a:p>
                      <a:pPr algn="ctr" latinLnBrk="1"/>
                      <a:r>
                        <a:rPr lang="en-US" altLang="ko-KR" sz="1100" dirty="0" smtClean="0"/>
                        <a:t>*.cloudapp.net</a:t>
                      </a:r>
                      <a:endParaRPr lang="ko-KR" altLang="en-US" sz="1100" dirty="0"/>
                    </a:p>
                  </a:txBody>
                  <a:tcPr marL="93260" marR="93260" marT="46630" marB="46630" anchor="ctr"/>
                </a:tc>
                <a:tc>
                  <a:txBody>
                    <a:bodyPr/>
                    <a:lstStyle/>
                    <a:p>
                      <a:pPr algn="ctr" latinLnBrk="1"/>
                      <a:r>
                        <a:rPr lang="en-US" altLang="ko-KR" sz="1100" dirty="0" smtClean="0"/>
                        <a:t>100</a:t>
                      </a:r>
                      <a:endParaRPr lang="ko-KR" altLang="en-US" sz="1100" dirty="0"/>
                    </a:p>
                  </a:txBody>
                  <a:tcPr marL="93260" marR="93260" marT="46630" marB="46630" anchor="ctr"/>
                </a:tc>
                <a:tc>
                  <a:txBody>
                    <a:bodyPr/>
                    <a:lstStyle/>
                    <a:p>
                      <a:pPr algn="ctr" latinLnBrk="1"/>
                      <a:r>
                        <a:rPr lang="en-US" altLang="ko-KR" sz="1100" dirty="0" smtClean="0"/>
                        <a:t>65.0.0.0/8</a:t>
                      </a:r>
                      <a:endParaRPr lang="ko-KR" altLang="en-US" sz="1100" dirty="0"/>
                    </a:p>
                  </a:txBody>
                  <a:tcPr marL="93260" marR="93260" marT="46630" marB="46630" anchor="ctr"/>
                </a:tc>
                <a:tc>
                  <a:txBody>
                    <a:bodyPr/>
                    <a:lstStyle/>
                    <a:p>
                      <a:pPr algn="ctr" latinLnBrk="1"/>
                      <a:r>
                        <a:rPr lang="ko-KR" altLang="en-US" sz="1100" dirty="0" smtClean="0"/>
                        <a:t>허용</a:t>
                      </a:r>
                      <a:endParaRPr lang="ko-KR" altLang="en-US" sz="1100" dirty="0"/>
                    </a:p>
                  </a:txBody>
                  <a:tcPr marL="93260" marR="93260" marT="46630" marB="46630" anchor="ctr"/>
                </a:tc>
                <a:tc>
                  <a:txBody>
                    <a:bodyPr/>
                    <a:lstStyle/>
                    <a:p>
                      <a:pPr algn="ctr" latinLnBrk="1"/>
                      <a:r>
                        <a:rPr lang="en-US" altLang="ko-KR" sz="1100" dirty="0" smtClean="0"/>
                        <a:t>Remote</a:t>
                      </a:r>
                      <a:r>
                        <a:rPr lang="en-US" altLang="ko-KR" sz="1100" baseline="0" dirty="0" smtClean="0"/>
                        <a:t> Desktop</a:t>
                      </a:r>
                      <a:endParaRPr lang="ko-KR" altLang="en-US" sz="1100" dirty="0"/>
                    </a:p>
                  </a:txBody>
                  <a:tcPr marL="93260" marR="93260" marT="46630" marB="46630" anchor="ctr"/>
                </a:tc>
                <a:extLst>
                  <a:ext uri="{0D108BD9-81ED-4DB2-BD59-A6C34878D82A}">
                    <a16:rowId xmlns:a16="http://schemas.microsoft.com/office/drawing/2014/main" val="513379315"/>
                  </a:ext>
                </a:extLst>
              </a:tr>
              <a:tr h="378222">
                <a:tc vMerge="1">
                  <a:txBody>
                    <a:bodyPr/>
                    <a:lstStyle/>
                    <a:p>
                      <a:pPr algn="ctr" latinLnBrk="1"/>
                      <a:endParaRPr lang="ko-KR" altLang="en-US" sz="1100" dirty="0"/>
                    </a:p>
                  </a:txBody>
                  <a:tcPr anchor="ctr"/>
                </a:tc>
                <a:tc>
                  <a:txBody>
                    <a:bodyPr/>
                    <a:lstStyle/>
                    <a:p>
                      <a:pPr algn="ctr" latinLnBrk="1"/>
                      <a:r>
                        <a:rPr lang="en-US" altLang="ko-KR" sz="1100" dirty="0" smtClean="0"/>
                        <a:t>200</a:t>
                      </a:r>
                      <a:endParaRPr lang="ko-KR" altLang="en-US" sz="1100" dirty="0"/>
                    </a:p>
                  </a:txBody>
                  <a:tcPr marL="93260" marR="93260" marT="46630" marB="46630" anchor="ctr"/>
                </a:tc>
                <a:tc>
                  <a:txBody>
                    <a:bodyPr/>
                    <a:lstStyle/>
                    <a:p>
                      <a:pPr algn="ctr" latinLnBrk="1"/>
                      <a:r>
                        <a:rPr lang="en-US" altLang="ko-KR" sz="1100" dirty="0" smtClean="0"/>
                        <a:t>159.0.0.0/8</a:t>
                      </a:r>
                      <a:endParaRPr lang="ko-KR" altLang="en-US" sz="1100" dirty="0"/>
                    </a:p>
                  </a:txBody>
                  <a:tcPr marL="93260" marR="93260" marT="46630" marB="46630" anchor="ctr"/>
                </a:tc>
                <a:tc>
                  <a:txBody>
                    <a:bodyPr/>
                    <a:lstStyle/>
                    <a:p>
                      <a:pPr algn="ctr" latinLnBrk="1"/>
                      <a:r>
                        <a:rPr lang="ko-KR" altLang="en-US" sz="1100" dirty="0" smtClean="0"/>
                        <a:t>허용</a:t>
                      </a:r>
                      <a:endParaRPr lang="ko-KR" altLang="en-US" sz="1100" dirty="0"/>
                    </a:p>
                  </a:txBody>
                  <a:tcPr marL="93260" marR="93260" marT="46630" marB="46630" anchor="ctr"/>
                </a:tc>
                <a:tc>
                  <a:txBody>
                    <a:bodyPr/>
                    <a:lstStyle/>
                    <a:p>
                      <a:pPr algn="ctr" latinLnBrk="1"/>
                      <a:r>
                        <a:rPr lang="en-US" altLang="ko-KR" sz="1100" dirty="0" smtClean="0"/>
                        <a:t>Remote</a:t>
                      </a:r>
                      <a:r>
                        <a:rPr lang="en-US" altLang="ko-KR" sz="1100" baseline="0" dirty="0" smtClean="0"/>
                        <a:t> Desktop</a:t>
                      </a:r>
                      <a:endParaRPr lang="ko-KR" altLang="en-US" sz="1100" dirty="0"/>
                    </a:p>
                  </a:txBody>
                  <a:tcPr marL="93260" marR="93260" marT="46630" marB="46630" anchor="ctr"/>
                </a:tc>
                <a:extLst>
                  <a:ext uri="{0D108BD9-81ED-4DB2-BD59-A6C34878D82A}">
                    <a16:rowId xmlns:a16="http://schemas.microsoft.com/office/drawing/2014/main" val="3919717585"/>
                  </a:ext>
                </a:extLst>
              </a:tr>
            </a:tbl>
          </a:graphicData>
        </a:graphic>
      </p:graphicFrame>
      <p:grpSp>
        <p:nvGrpSpPr>
          <p:cNvPr id="9" name="Group 8"/>
          <p:cNvGrpSpPr/>
          <p:nvPr/>
        </p:nvGrpSpPr>
        <p:grpSpPr>
          <a:xfrm>
            <a:off x="3560112" y="5017820"/>
            <a:ext cx="1621294" cy="759422"/>
            <a:chOff x="3489759" y="4919878"/>
            <a:chExt cx="1589648" cy="744599"/>
          </a:xfrm>
        </p:grpSpPr>
        <p:grpSp>
          <p:nvGrpSpPr>
            <p:cNvPr id="32" name="Group 31"/>
            <p:cNvGrpSpPr/>
            <p:nvPr/>
          </p:nvGrpSpPr>
          <p:grpSpPr>
            <a:xfrm>
              <a:off x="3489759" y="4919878"/>
              <a:ext cx="1089153" cy="744599"/>
              <a:chOff x="1380300" y="4525034"/>
              <a:chExt cx="1248236" cy="853357"/>
            </a:xfrm>
          </p:grpSpPr>
          <p:pic>
            <p:nvPicPr>
              <p:cNvPr id="33" name="Picture 32"/>
              <p:cNvPicPr>
                <a:picLocks noChangeAspect="1"/>
              </p:cNvPicPr>
              <p:nvPr/>
            </p:nvPicPr>
            <p:blipFill>
              <a:blip r:embed="rId2"/>
              <a:stretch>
                <a:fillRect/>
              </a:stretch>
            </p:blipFill>
            <p:spPr>
              <a:xfrm>
                <a:off x="1778450" y="4525034"/>
                <a:ext cx="850086" cy="789750"/>
              </a:xfrm>
              <a:prstGeom prst="rect">
                <a:avLst/>
              </a:prstGeom>
            </p:spPr>
          </p:pic>
          <p:pic>
            <p:nvPicPr>
              <p:cNvPr id="34" name="Picture 33"/>
              <p:cNvPicPr>
                <a:picLocks noChangeAspect="1"/>
              </p:cNvPicPr>
              <p:nvPr/>
            </p:nvPicPr>
            <p:blipFill>
              <a:blip r:embed="rId3"/>
              <a:stretch>
                <a:fillRect/>
              </a:stretch>
            </p:blipFill>
            <p:spPr>
              <a:xfrm>
                <a:off x="1380300" y="4898147"/>
                <a:ext cx="454745" cy="480244"/>
              </a:xfrm>
              <a:prstGeom prst="rect">
                <a:avLst/>
              </a:prstGeom>
            </p:spPr>
          </p:pic>
        </p:grpSp>
        <p:sp>
          <p:nvSpPr>
            <p:cNvPr id="5" name="Octagon 4"/>
            <p:cNvSpPr/>
            <p:nvPr/>
          </p:nvSpPr>
          <p:spPr>
            <a:xfrm>
              <a:off x="4550770" y="4981120"/>
              <a:ext cx="528637" cy="528637"/>
            </a:xfrm>
            <a:prstGeom prst="octag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sz="2448" b="1" dirty="0"/>
                <a:t>X</a:t>
              </a:r>
              <a:endParaRPr lang="ko-KR" altLang="en-US" sz="2448" b="1"/>
            </a:p>
          </p:txBody>
        </p:sp>
        <p:sp>
          <p:nvSpPr>
            <p:cNvPr id="39" name="TextBox 38"/>
            <p:cNvSpPr txBox="1"/>
            <p:nvPr/>
          </p:nvSpPr>
          <p:spPr>
            <a:xfrm>
              <a:off x="3859071" y="5092667"/>
              <a:ext cx="692818" cy="233590"/>
            </a:xfrm>
            <a:prstGeom prst="rect">
              <a:avLst/>
            </a:prstGeom>
            <a:noFill/>
          </p:spPr>
          <p:txBody>
            <a:bodyPr wrap="none" rtlCol="0" anchor="ctr">
              <a:spAutoFit/>
            </a:bodyPr>
            <a:lstStyle/>
            <a:p>
              <a:pPr algn="ctr"/>
              <a:r>
                <a:rPr lang="en-US" altLang="ko-KR" sz="918" dirty="0">
                  <a:solidFill>
                    <a:schemeClr val="bg1"/>
                  </a:solidFill>
                </a:rPr>
                <a:t>77.0.0.0/8</a:t>
              </a:r>
              <a:endParaRPr lang="ko-KR" altLang="en-US" sz="918">
                <a:solidFill>
                  <a:schemeClr val="bg1"/>
                </a:solidFill>
              </a:endParaRPr>
            </a:p>
          </p:txBody>
        </p:sp>
      </p:grpSp>
      <p:grpSp>
        <p:nvGrpSpPr>
          <p:cNvPr id="10" name="Group 9"/>
          <p:cNvGrpSpPr/>
          <p:nvPr/>
        </p:nvGrpSpPr>
        <p:grpSpPr>
          <a:xfrm>
            <a:off x="3560112" y="3877250"/>
            <a:ext cx="1621294" cy="759422"/>
            <a:chOff x="3489759" y="3801571"/>
            <a:chExt cx="1589648" cy="744599"/>
          </a:xfrm>
        </p:grpSpPr>
        <p:grpSp>
          <p:nvGrpSpPr>
            <p:cNvPr id="26" name="Group 25"/>
            <p:cNvGrpSpPr/>
            <p:nvPr/>
          </p:nvGrpSpPr>
          <p:grpSpPr>
            <a:xfrm>
              <a:off x="3489759" y="3801571"/>
              <a:ext cx="1089153" cy="744599"/>
              <a:chOff x="1380300" y="4525034"/>
              <a:chExt cx="1248236" cy="853357"/>
            </a:xfrm>
          </p:grpSpPr>
          <p:pic>
            <p:nvPicPr>
              <p:cNvPr id="30" name="Picture 29"/>
              <p:cNvPicPr>
                <a:picLocks noChangeAspect="1"/>
              </p:cNvPicPr>
              <p:nvPr/>
            </p:nvPicPr>
            <p:blipFill>
              <a:blip r:embed="rId2"/>
              <a:stretch>
                <a:fillRect/>
              </a:stretch>
            </p:blipFill>
            <p:spPr>
              <a:xfrm>
                <a:off x="1778450" y="4525034"/>
                <a:ext cx="850086" cy="789750"/>
              </a:xfrm>
              <a:prstGeom prst="rect">
                <a:avLst/>
              </a:prstGeom>
            </p:spPr>
          </p:pic>
          <p:pic>
            <p:nvPicPr>
              <p:cNvPr id="31" name="Picture 30"/>
              <p:cNvPicPr>
                <a:picLocks noChangeAspect="1"/>
              </p:cNvPicPr>
              <p:nvPr/>
            </p:nvPicPr>
            <p:blipFill>
              <a:blip r:embed="rId3"/>
              <a:stretch>
                <a:fillRect/>
              </a:stretch>
            </p:blipFill>
            <p:spPr>
              <a:xfrm>
                <a:off x="1380300" y="4898147"/>
                <a:ext cx="454745" cy="480244"/>
              </a:xfrm>
              <a:prstGeom prst="rect">
                <a:avLst/>
              </a:prstGeom>
            </p:spPr>
          </p:pic>
        </p:grpSp>
        <p:sp>
          <p:nvSpPr>
            <p:cNvPr id="8" name="TextBox 7"/>
            <p:cNvSpPr txBox="1"/>
            <p:nvPr/>
          </p:nvSpPr>
          <p:spPr>
            <a:xfrm>
              <a:off x="3859070" y="3939448"/>
              <a:ext cx="692818" cy="233590"/>
            </a:xfrm>
            <a:prstGeom prst="rect">
              <a:avLst/>
            </a:prstGeom>
            <a:noFill/>
          </p:spPr>
          <p:txBody>
            <a:bodyPr wrap="none" rtlCol="0" anchor="ctr">
              <a:spAutoFit/>
            </a:bodyPr>
            <a:lstStyle/>
            <a:p>
              <a:pPr algn="ctr"/>
              <a:r>
                <a:rPr lang="en-US" altLang="ko-KR" sz="918" dirty="0">
                  <a:solidFill>
                    <a:schemeClr val="bg1"/>
                  </a:solidFill>
                </a:rPr>
                <a:t>65.0.0.0/8</a:t>
              </a:r>
            </a:p>
          </p:txBody>
        </p:sp>
        <p:sp>
          <p:nvSpPr>
            <p:cNvPr id="40" name="Octagon 39"/>
            <p:cNvSpPr/>
            <p:nvPr/>
          </p:nvSpPr>
          <p:spPr>
            <a:xfrm>
              <a:off x="4550770" y="3805308"/>
              <a:ext cx="528637" cy="528637"/>
            </a:xfrm>
            <a:prstGeom prst="oct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2448" b="1" dirty="0"/>
                <a:t>O</a:t>
              </a:r>
              <a:endParaRPr lang="ko-KR" altLang="en-US" sz="2448" b="1"/>
            </a:p>
          </p:txBody>
        </p:sp>
      </p:grpSp>
      <p:sp>
        <p:nvSpPr>
          <p:cNvPr id="43" name="TextBox 42"/>
          <p:cNvSpPr txBox="1"/>
          <p:nvPr/>
        </p:nvSpPr>
        <p:spPr>
          <a:xfrm>
            <a:off x="5174149" y="6230885"/>
            <a:ext cx="1215069" cy="382308"/>
          </a:xfrm>
          <a:prstGeom prst="rect">
            <a:avLst/>
          </a:prstGeom>
          <a:solidFill>
            <a:schemeClr val="bg1">
              <a:lumMod val="85000"/>
            </a:schemeClr>
          </a:solidFill>
        </p:spPr>
        <p:txBody>
          <a:bodyPr wrap="none" rtlCol="0">
            <a:spAutoFit/>
          </a:bodyPr>
          <a:lstStyle/>
          <a:p>
            <a:r>
              <a:rPr lang="ko-KR" altLang="en-US" sz="1836" dirty="0"/>
              <a:t>공용 포트</a:t>
            </a:r>
          </a:p>
        </p:txBody>
      </p:sp>
      <p:sp>
        <p:nvSpPr>
          <p:cNvPr id="44" name="TextBox 43"/>
          <p:cNvSpPr txBox="1"/>
          <p:nvPr/>
        </p:nvSpPr>
        <p:spPr>
          <a:xfrm>
            <a:off x="7547892" y="6230885"/>
            <a:ext cx="1215069" cy="382308"/>
          </a:xfrm>
          <a:prstGeom prst="rect">
            <a:avLst/>
          </a:prstGeom>
          <a:solidFill>
            <a:schemeClr val="bg1">
              <a:lumMod val="85000"/>
            </a:schemeClr>
          </a:solidFill>
        </p:spPr>
        <p:txBody>
          <a:bodyPr wrap="none" rtlCol="0">
            <a:spAutoFit/>
          </a:bodyPr>
          <a:lstStyle/>
          <a:p>
            <a:r>
              <a:rPr lang="ko-KR" altLang="en-US" sz="1836" dirty="0"/>
              <a:t>개인 포트</a:t>
            </a:r>
          </a:p>
        </p:txBody>
      </p:sp>
    </p:spTree>
    <p:extLst>
      <p:ext uri="{BB962C8B-B14F-4D97-AF65-F5344CB8AC3E}">
        <p14:creationId xmlns:p14="http://schemas.microsoft.com/office/powerpoint/2010/main" val="3128487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smtClean="0"/>
              <a:t>Azure Network – Load Balancer</a:t>
            </a:r>
            <a:endParaRPr lang="ko-KR" altLang="en-US"/>
          </a:p>
        </p:txBody>
      </p:sp>
      <p:sp>
        <p:nvSpPr>
          <p:cNvPr id="206" name="Content Placeholder 205"/>
          <p:cNvSpPr>
            <a:spLocks noGrp="1"/>
          </p:cNvSpPr>
          <p:nvPr>
            <p:ph idx="4294967295"/>
          </p:nvPr>
        </p:nvSpPr>
        <p:spPr>
          <a:xfrm>
            <a:off x="0" y="1135062"/>
            <a:ext cx="11191875" cy="4616450"/>
          </a:xfrm>
        </p:spPr>
        <p:txBody>
          <a:bodyPr>
            <a:normAutofit/>
          </a:bodyPr>
          <a:lstStyle/>
          <a:p>
            <a:r>
              <a:rPr lang="ko-KR" altLang="en-US" sz="1600" dirty="0" smtClean="0">
                <a:solidFill>
                  <a:schemeClr val="bg1"/>
                </a:solidFill>
              </a:rPr>
              <a:t>로드</a:t>
            </a:r>
            <a:r>
              <a:rPr lang="en-US" altLang="ko-KR" sz="1600" dirty="0" smtClean="0">
                <a:solidFill>
                  <a:schemeClr val="bg1"/>
                </a:solidFill>
              </a:rPr>
              <a:t> </a:t>
            </a:r>
            <a:r>
              <a:rPr lang="ko-KR" altLang="en-US" sz="1600" smtClean="0">
                <a:solidFill>
                  <a:schemeClr val="bg1"/>
                </a:solidFill>
              </a:rPr>
              <a:t>발란스</a:t>
            </a:r>
            <a:r>
              <a:rPr lang="en-US" altLang="ko-KR" sz="1600" dirty="0">
                <a:solidFill>
                  <a:schemeClr val="bg1"/>
                </a:solidFill>
              </a:rPr>
              <a:t>(Load Balancer</a:t>
            </a:r>
            <a:r>
              <a:rPr lang="en-US" altLang="ko-KR" sz="1600" dirty="0" smtClean="0">
                <a:solidFill>
                  <a:schemeClr val="bg1"/>
                </a:solidFill>
              </a:rPr>
              <a:t>)</a:t>
            </a:r>
            <a:r>
              <a:rPr lang="ko-KR" altLang="en-US" sz="1600" smtClean="0">
                <a:solidFill>
                  <a:schemeClr val="bg1"/>
                </a:solidFill>
              </a:rPr>
              <a:t> 구성</a:t>
            </a:r>
            <a:endParaRPr lang="en-US" altLang="ko-KR" sz="1600" dirty="0" smtClean="0">
              <a:solidFill>
                <a:schemeClr val="bg1"/>
              </a:solidFill>
            </a:endParaRPr>
          </a:p>
          <a:p>
            <a:endParaRPr lang="en-US" altLang="ko-KR" sz="1600" dirty="0" smtClean="0">
              <a:solidFill>
                <a:schemeClr val="bg1"/>
              </a:solidFill>
            </a:endParaRPr>
          </a:p>
          <a:p>
            <a:endParaRPr lang="en-US" altLang="ko-KR" sz="1600" dirty="0">
              <a:solidFill>
                <a:schemeClr val="bg1"/>
              </a:solidFill>
            </a:endParaRPr>
          </a:p>
          <a:p>
            <a:endParaRPr lang="en-US" altLang="ko-KR" sz="1600" dirty="0" smtClean="0">
              <a:solidFill>
                <a:schemeClr val="bg1"/>
              </a:solidFill>
            </a:endParaRPr>
          </a:p>
          <a:p>
            <a:endParaRPr lang="en-US" altLang="ko-KR" sz="1600" dirty="0">
              <a:solidFill>
                <a:schemeClr val="bg1"/>
              </a:solidFill>
            </a:endParaRPr>
          </a:p>
          <a:p>
            <a:pPr lvl="1"/>
            <a:endParaRPr lang="en-US" altLang="ko-KR" sz="1600" dirty="0" smtClean="0">
              <a:solidFill>
                <a:schemeClr val="bg1"/>
              </a:solidFill>
            </a:endParaRPr>
          </a:p>
          <a:p>
            <a:pPr lvl="1"/>
            <a:r>
              <a:rPr lang="ko-KR" altLang="en-US" sz="1600" dirty="0" smtClean="0">
                <a:solidFill>
                  <a:schemeClr val="bg1"/>
                </a:solidFill>
              </a:rPr>
              <a:t>로드 </a:t>
            </a:r>
            <a:r>
              <a:rPr lang="ko-KR" altLang="en-US" sz="1600" dirty="0" err="1" smtClean="0">
                <a:solidFill>
                  <a:schemeClr val="bg1"/>
                </a:solidFill>
              </a:rPr>
              <a:t>발란스로</a:t>
            </a:r>
            <a:r>
              <a:rPr lang="ko-KR" altLang="en-US" sz="1600" dirty="0" smtClean="0">
                <a:solidFill>
                  <a:schemeClr val="bg1"/>
                </a:solidFill>
              </a:rPr>
              <a:t> 구성된 끝점은 인터넷을 통해 들어온 요청을 분산</a:t>
            </a:r>
            <a:endParaRPr lang="en-US" altLang="ko-KR" sz="1600" dirty="0" smtClean="0">
              <a:solidFill>
                <a:schemeClr val="bg1"/>
              </a:solidFill>
            </a:endParaRPr>
          </a:p>
          <a:p>
            <a:pPr lvl="2"/>
            <a:r>
              <a:rPr lang="ko-KR" altLang="en-US" sz="1600" dirty="0" smtClean="0">
                <a:solidFill>
                  <a:schemeClr val="bg1"/>
                </a:solidFill>
              </a:rPr>
              <a:t>분산 방식은 </a:t>
            </a:r>
            <a:r>
              <a:rPr lang="en-US" altLang="ko-KR" sz="1600" dirty="0" smtClean="0">
                <a:solidFill>
                  <a:schemeClr val="bg1"/>
                </a:solidFill>
              </a:rPr>
              <a:t>Round Robin</a:t>
            </a:r>
            <a:r>
              <a:rPr lang="ko-KR" altLang="en-US" sz="1600" smtClean="0">
                <a:solidFill>
                  <a:schemeClr val="bg1"/>
                </a:solidFill>
              </a:rPr>
              <a:t>이 아닌 </a:t>
            </a:r>
            <a:r>
              <a:rPr lang="en-US" altLang="ko-KR" sz="1600" dirty="0" smtClean="0">
                <a:solidFill>
                  <a:schemeClr val="bg1"/>
                </a:solidFill>
              </a:rPr>
              <a:t>Hash </a:t>
            </a:r>
            <a:r>
              <a:rPr lang="ko-KR" altLang="en-US" sz="1600" smtClean="0">
                <a:solidFill>
                  <a:schemeClr val="bg1"/>
                </a:solidFill>
              </a:rPr>
              <a:t>방식임</a:t>
            </a:r>
            <a:endParaRPr lang="en-US" altLang="ko-KR" sz="1600" dirty="0" smtClean="0">
              <a:solidFill>
                <a:schemeClr val="bg1"/>
              </a:solidFill>
            </a:endParaRPr>
          </a:p>
          <a:p>
            <a:pPr lvl="1"/>
            <a:r>
              <a:rPr lang="en-US" altLang="ko-KR" sz="1600" dirty="0" smtClean="0">
                <a:solidFill>
                  <a:schemeClr val="bg1"/>
                </a:solidFill>
              </a:rPr>
              <a:t>Health Probe </a:t>
            </a:r>
            <a:r>
              <a:rPr lang="ko-KR" altLang="en-US" sz="1600" smtClean="0">
                <a:solidFill>
                  <a:schemeClr val="bg1"/>
                </a:solidFill>
              </a:rPr>
              <a:t>커스터마징 지원</a:t>
            </a:r>
            <a:endParaRPr lang="en-US" altLang="ko-KR" sz="1600" dirty="0" smtClean="0">
              <a:solidFill>
                <a:schemeClr val="bg1"/>
              </a:solidFill>
            </a:endParaRPr>
          </a:p>
          <a:p>
            <a:pPr lvl="2"/>
            <a:r>
              <a:rPr lang="en-US" altLang="ko-KR" sz="1600" dirty="0" smtClean="0">
                <a:solidFill>
                  <a:schemeClr val="bg1"/>
                </a:solidFill>
              </a:rPr>
              <a:t>TCP Port</a:t>
            </a:r>
          </a:p>
          <a:p>
            <a:pPr lvl="2"/>
            <a:r>
              <a:rPr lang="en-US" altLang="ko-KR" sz="1600" dirty="0" smtClean="0">
                <a:solidFill>
                  <a:schemeClr val="bg1"/>
                </a:solidFill>
              </a:rPr>
              <a:t>URL</a:t>
            </a:r>
          </a:p>
          <a:p>
            <a:pPr lvl="1"/>
            <a:r>
              <a:rPr lang="en-US" altLang="ko-KR" sz="1600" dirty="0" smtClean="0">
                <a:solidFill>
                  <a:schemeClr val="bg1"/>
                </a:solidFill>
              </a:rPr>
              <a:t>Session Affinity </a:t>
            </a:r>
            <a:r>
              <a:rPr lang="ko-KR" altLang="en-US" sz="1600" smtClean="0">
                <a:solidFill>
                  <a:schemeClr val="bg1"/>
                </a:solidFill>
              </a:rPr>
              <a:t>지원</a:t>
            </a:r>
            <a:endParaRPr lang="en-US" altLang="ko-KR" sz="1600" dirty="0" smtClean="0">
              <a:solidFill>
                <a:schemeClr val="bg1"/>
              </a:solidFill>
            </a:endParaRPr>
          </a:p>
          <a:p>
            <a:pPr lvl="1"/>
            <a:r>
              <a:rPr lang="en-US" altLang="ko-KR" sz="1600" dirty="0" smtClean="0">
                <a:solidFill>
                  <a:schemeClr val="bg1"/>
                </a:solidFill>
              </a:rPr>
              <a:t>Internal LB </a:t>
            </a:r>
            <a:r>
              <a:rPr lang="ko-KR" altLang="en-US" sz="1600" smtClean="0">
                <a:solidFill>
                  <a:schemeClr val="bg1"/>
                </a:solidFill>
              </a:rPr>
              <a:t>지원</a:t>
            </a:r>
            <a:endParaRPr lang="ko-KR" altLang="en-US" sz="1600" dirty="0">
              <a:solidFill>
                <a:schemeClr val="bg1"/>
              </a:solidFill>
            </a:endParaRPr>
          </a:p>
        </p:txBody>
      </p:sp>
      <p:grpSp>
        <p:nvGrpSpPr>
          <p:cNvPr id="3" name="Group 2"/>
          <p:cNvGrpSpPr/>
          <p:nvPr/>
        </p:nvGrpSpPr>
        <p:grpSpPr>
          <a:xfrm>
            <a:off x="5294480" y="2945091"/>
            <a:ext cx="5703734" cy="3253379"/>
            <a:chOff x="3935125" y="1192318"/>
            <a:chExt cx="7443489" cy="4245726"/>
          </a:xfrm>
        </p:grpSpPr>
        <p:sp>
          <p:nvSpPr>
            <p:cNvPr id="228" name="Rectangle 227"/>
            <p:cNvSpPr/>
            <p:nvPr/>
          </p:nvSpPr>
          <p:spPr bwMode="auto">
            <a:xfrm>
              <a:off x="7041590" y="1763910"/>
              <a:ext cx="4337024" cy="3674134"/>
            </a:xfrm>
            <a:prstGeom prst="rect">
              <a:avLst/>
            </a:prstGeom>
            <a:noFill/>
            <a:ln w="47625">
              <a:solidFill>
                <a:srgbClr val="00188F"/>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46613" tIns="46611" rIns="46613" bIns="46611" numCol="1" rtlCol="0" anchor="t" anchorCtr="0" compatLnSpc="1">
              <a:prstTxWarp prst="textNoShape">
                <a:avLst/>
              </a:prstTxWarp>
            </a:bodyPr>
            <a:lstStyle/>
            <a:p>
              <a:pPr algn="ctr" defTabSz="931949">
                <a:defRPr/>
              </a:pPr>
              <a:endParaRPr lang="en-US" sz="2040" kern="0" spc="-52" dirty="0">
                <a:ln>
                  <a:solidFill>
                    <a:srgbClr val="FFFFFF">
                      <a:alpha val="0"/>
                    </a:srgbClr>
                  </a:solidFill>
                </a:ln>
                <a:solidFill>
                  <a:srgbClr val="595959">
                    <a:alpha val="99000"/>
                  </a:srgbClr>
                </a:solidFill>
                <a:latin typeface="Segoe UI"/>
              </a:endParaRPr>
            </a:p>
          </p:txBody>
        </p:sp>
        <p:grpSp>
          <p:nvGrpSpPr>
            <p:cNvPr id="229" name="Group 228"/>
            <p:cNvGrpSpPr/>
            <p:nvPr/>
          </p:nvGrpSpPr>
          <p:grpSpPr>
            <a:xfrm>
              <a:off x="8601327" y="4328763"/>
              <a:ext cx="2011680" cy="673017"/>
              <a:chOff x="8515645" y="4889713"/>
              <a:chExt cx="2011680" cy="914400"/>
            </a:xfrm>
            <a:solidFill>
              <a:srgbClr val="00188F"/>
            </a:solidFill>
          </p:grpSpPr>
          <p:sp>
            <p:nvSpPr>
              <p:cNvPr id="230" name="Rectangle 229"/>
              <p:cNvSpPr/>
              <p:nvPr/>
            </p:nvSpPr>
            <p:spPr bwMode="auto">
              <a:xfrm>
                <a:off x="8515645" y="4889713"/>
                <a:ext cx="2011680" cy="914400"/>
              </a:xfrm>
              <a:prstGeom prst="rect">
                <a:avLst/>
              </a:prstGeom>
              <a:grpFill/>
              <a:ln w="9525" cap="flat" cmpd="sng" algn="ctr">
                <a:solidFill>
                  <a:srgbClr val="00D8CC"/>
                </a:solidFill>
                <a:prstDash val="solid"/>
                <a:headEnd type="none" w="med" len="med"/>
                <a:tailEnd type="none" w="med" len="med"/>
              </a:ln>
              <a:effectLst/>
            </p:spPr>
            <p:txBody>
              <a:bodyPr vert="horz" wrap="square" lIns="122330" tIns="61166" rIns="122330" bIns="61166" numCol="1" rtlCol="0" anchor="ctr" anchorCtr="0" compatLnSpc="1">
                <a:prstTxWarp prst="textNoShape">
                  <a:avLst/>
                </a:prstTxWarp>
              </a:bodyPr>
              <a:lstStyle/>
              <a:p>
                <a:pPr algn="ctr" defTabSz="917113" fontAlgn="base">
                  <a:spcBef>
                    <a:spcPct val="0"/>
                  </a:spcBef>
                  <a:spcAft>
                    <a:spcPct val="0"/>
                  </a:spcAft>
                  <a:defRPr/>
                </a:pPr>
                <a:endParaRPr lang="en-US" sz="2040" kern="0" dirty="0">
                  <a:ln>
                    <a:solidFill>
                      <a:srgbClr val="FFFFFF">
                        <a:alpha val="0"/>
                      </a:srgbClr>
                    </a:solidFill>
                  </a:ln>
                  <a:solidFill>
                    <a:srgbClr val="FFFFFF"/>
                  </a:solidFill>
                  <a:latin typeface="Segoe UI"/>
                </a:endParaRPr>
              </a:p>
            </p:txBody>
          </p:sp>
          <p:sp>
            <p:nvSpPr>
              <p:cNvPr id="231" name="Rectangle 230"/>
              <p:cNvSpPr/>
              <p:nvPr/>
            </p:nvSpPr>
            <p:spPr bwMode="auto">
              <a:xfrm>
                <a:off x="8607441" y="5026874"/>
                <a:ext cx="1737360" cy="640080"/>
              </a:xfrm>
              <a:prstGeom prst="rect">
                <a:avLst/>
              </a:prstGeom>
              <a:grpFill/>
              <a:ln w="19050" cap="flat" cmpd="sng" algn="ctr">
                <a:noFill/>
                <a:prstDash val="sysDash"/>
                <a:headEnd type="none" w="med" len="med"/>
                <a:tailEnd type="none" w="med" len="med"/>
              </a:ln>
              <a:effectLst/>
            </p:spPr>
            <p:txBody>
              <a:bodyPr vert="horz" wrap="square" lIns="0" tIns="62154" rIns="0" bIns="62154" numCol="1" rtlCol="0" anchor="ctr" anchorCtr="0" compatLnSpc="1">
                <a:prstTxWarp prst="textNoShape">
                  <a:avLst/>
                </a:prstTxWarp>
              </a:bodyPr>
              <a:lstStyle/>
              <a:p>
                <a:pPr algn="ctr" defTabSz="931949" fontAlgn="base">
                  <a:spcBef>
                    <a:spcPct val="0"/>
                  </a:spcBef>
                  <a:spcAft>
                    <a:spcPct val="0"/>
                  </a:spcAft>
                  <a:defRPr/>
                </a:pPr>
                <a:r>
                  <a:rPr lang="en-US" sz="2448" kern="0" dirty="0">
                    <a:ln>
                      <a:solidFill>
                        <a:srgbClr val="FFFFFF">
                          <a:alpha val="0"/>
                        </a:srgbClr>
                      </a:solidFill>
                    </a:ln>
                    <a:solidFill>
                      <a:srgbClr val="FFFFFF">
                        <a:alpha val="99000"/>
                      </a:srgbClr>
                    </a:solidFill>
                    <a:latin typeface="Segoe UI"/>
                  </a:rPr>
                  <a:t>VM2</a:t>
                </a:r>
              </a:p>
            </p:txBody>
          </p:sp>
        </p:grpSp>
        <p:sp>
          <p:nvSpPr>
            <p:cNvPr id="232" name="Trapezoid 231"/>
            <p:cNvSpPr/>
            <p:nvPr/>
          </p:nvSpPr>
          <p:spPr bwMode="auto">
            <a:xfrm rot="16200000">
              <a:off x="4208311" y="2960893"/>
              <a:ext cx="3674134" cy="1280160"/>
            </a:xfrm>
            <a:prstGeom prst="trapezoid">
              <a:avLst>
                <a:gd name="adj" fmla="val 37559"/>
              </a:avLst>
            </a:prstGeom>
            <a:solidFill>
              <a:srgbClr val="00188F"/>
            </a:solidFill>
            <a:ln w="9525" cap="flat" cmpd="sng" algn="ctr">
              <a:noFill/>
              <a:prstDash val="solid"/>
              <a:headEnd type="none" w="med" len="med"/>
              <a:tailEnd type="none" w="med" len="med"/>
            </a:ln>
            <a:effectLst/>
          </p:spPr>
          <p:txBody>
            <a:bodyPr vert="vert" wrap="square" lIns="46613" tIns="46611" rIns="46613" bIns="46611" numCol="1" rtlCol="0" anchor="ctr" anchorCtr="0" compatLnSpc="1">
              <a:prstTxWarp prst="textNoShape">
                <a:avLst/>
              </a:prstTxWarp>
            </a:bodyPr>
            <a:lstStyle/>
            <a:p>
              <a:pPr defTabSz="931871" fontAlgn="base">
                <a:spcBef>
                  <a:spcPct val="0"/>
                </a:spcBef>
                <a:spcAft>
                  <a:spcPct val="0"/>
                </a:spcAft>
                <a:defRPr/>
              </a:pPr>
              <a:r>
                <a:rPr lang="en-US" sz="2448" kern="0" spc="-52" dirty="0">
                  <a:ln>
                    <a:solidFill>
                      <a:srgbClr val="FFFFFF">
                        <a:alpha val="0"/>
                      </a:srgbClr>
                    </a:solidFill>
                  </a:ln>
                  <a:solidFill>
                    <a:srgbClr val="FFFFFF">
                      <a:alpha val="99000"/>
                    </a:srgbClr>
                  </a:solidFill>
                  <a:latin typeface="Segoe UI"/>
                </a:rPr>
                <a:t>LB/IP</a:t>
              </a:r>
            </a:p>
          </p:txBody>
        </p:sp>
        <p:grpSp>
          <p:nvGrpSpPr>
            <p:cNvPr id="233" name="Group 232"/>
            <p:cNvGrpSpPr/>
            <p:nvPr/>
          </p:nvGrpSpPr>
          <p:grpSpPr>
            <a:xfrm>
              <a:off x="8555963" y="2304813"/>
              <a:ext cx="2011680" cy="673017"/>
              <a:chOff x="8820127" y="4800893"/>
              <a:chExt cx="2011680" cy="914400"/>
            </a:xfrm>
            <a:solidFill>
              <a:srgbClr val="00188F"/>
            </a:solidFill>
          </p:grpSpPr>
          <p:sp>
            <p:nvSpPr>
              <p:cNvPr id="234" name="Rectangle 233"/>
              <p:cNvSpPr/>
              <p:nvPr/>
            </p:nvSpPr>
            <p:spPr bwMode="auto">
              <a:xfrm>
                <a:off x="8820127" y="4800893"/>
                <a:ext cx="2011680" cy="914400"/>
              </a:xfrm>
              <a:prstGeom prst="rect">
                <a:avLst/>
              </a:prstGeom>
              <a:grpFill/>
              <a:ln w="9525" cap="flat" cmpd="sng" algn="ctr">
                <a:solidFill>
                  <a:srgbClr val="00D8CC"/>
                </a:solidFill>
                <a:prstDash val="solid"/>
                <a:headEnd type="none" w="med" len="med"/>
                <a:tailEnd type="none" w="med" len="med"/>
              </a:ln>
              <a:effectLst/>
            </p:spPr>
            <p:txBody>
              <a:bodyPr vert="horz" wrap="square" lIns="122330" tIns="61166" rIns="122330" bIns="61166" numCol="1" rtlCol="0" anchor="ctr" anchorCtr="0" compatLnSpc="1">
                <a:prstTxWarp prst="textNoShape">
                  <a:avLst/>
                </a:prstTxWarp>
              </a:bodyPr>
              <a:lstStyle/>
              <a:p>
                <a:pPr algn="ctr" defTabSz="917113" fontAlgn="base">
                  <a:spcBef>
                    <a:spcPct val="0"/>
                  </a:spcBef>
                  <a:spcAft>
                    <a:spcPct val="0"/>
                  </a:spcAft>
                  <a:defRPr/>
                </a:pPr>
                <a:endParaRPr lang="en-US" sz="2040" kern="0" dirty="0">
                  <a:ln>
                    <a:solidFill>
                      <a:srgbClr val="FFFFFF">
                        <a:alpha val="0"/>
                      </a:srgbClr>
                    </a:solidFill>
                  </a:ln>
                  <a:solidFill>
                    <a:srgbClr val="FFFFFF"/>
                  </a:solidFill>
                  <a:latin typeface="Segoe UI"/>
                </a:endParaRPr>
              </a:p>
            </p:txBody>
          </p:sp>
          <p:sp>
            <p:nvSpPr>
              <p:cNvPr id="235" name="Rectangle 234"/>
              <p:cNvSpPr/>
              <p:nvPr/>
            </p:nvSpPr>
            <p:spPr bwMode="auto">
              <a:xfrm>
                <a:off x="8957287" y="4939811"/>
                <a:ext cx="1737360" cy="640080"/>
              </a:xfrm>
              <a:prstGeom prst="rect">
                <a:avLst/>
              </a:prstGeom>
              <a:grpFill/>
              <a:ln w="19050" cap="flat" cmpd="sng" algn="ctr">
                <a:noFill/>
                <a:prstDash val="sysDash"/>
                <a:headEnd type="none" w="med" len="med"/>
                <a:tailEnd type="none" w="med" len="med"/>
              </a:ln>
              <a:effectLst/>
            </p:spPr>
            <p:txBody>
              <a:bodyPr vert="horz" wrap="square" lIns="0" tIns="62154" rIns="0" bIns="62154" numCol="1" rtlCol="0" anchor="ctr" anchorCtr="0" compatLnSpc="1">
                <a:prstTxWarp prst="textNoShape">
                  <a:avLst/>
                </a:prstTxWarp>
              </a:bodyPr>
              <a:lstStyle/>
              <a:p>
                <a:pPr algn="ctr" defTabSz="931949" fontAlgn="base">
                  <a:spcBef>
                    <a:spcPct val="0"/>
                  </a:spcBef>
                  <a:spcAft>
                    <a:spcPct val="0"/>
                  </a:spcAft>
                  <a:defRPr/>
                </a:pPr>
                <a:r>
                  <a:rPr lang="en-US" sz="2448" kern="0" dirty="0">
                    <a:ln>
                      <a:solidFill>
                        <a:srgbClr val="FFFFFF">
                          <a:alpha val="0"/>
                        </a:srgbClr>
                      </a:solidFill>
                    </a:ln>
                    <a:solidFill>
                      <a:srgbClr val="FFFFFF">
                        <a:alpha val="99000"/>
                      </a:srgbClr>
                    </a:solidFill>
                    <a:latin typeface="Segoe UI"/>
                  </a:rPr>
                  <a:t>VM1</a:t>
                </a:r>
              </a:p>
            </p:txBody>
          </p:sp>
        </p:grpSp>
        <p:grpSp>
          <p:nvGrpSpPr>
            <p:cNvPr id="236" name="Group 235"/>
            <p:cNvGrpSpPr/>
            <p:nvPr/>
          </p:nvGrpSpPr>
          <p:grpSpPr>
            <a:xfrm>
              <a:off x="6811323" y="2034929"/>
              <a:ext cx="1607480" cy="795862"/>
              <a:chOff x="768451" y="2572880"/>
              <a:chExt cx="2603925" cy="1606561"/>
            </a:xfrm>
          </p:grpSpPr>
          <p:sp>
            <p:nvSpPr>
              <p:cNvPr id="237" name="Rectangle 236"/>
              <p:cNvSpPr/>
              <p:nvPr/>
            </p:nvSpPr>
            <p:spPr bwMode="auto">
              <a:xfrm>
                <a:off x="1224255" y="2572880"/>
                <a:ext cx="1969256" cy="1005489"/>
              </a:xfrm>
              <a:prstGeom prst="rect">
                <a:avLst/>
              </a:prstGeom>
              <a:noFill/>
              <a:ln w="9525" cap="flat" cmpd="sng" algn="ctr">
                <a:noFill/>
                <a:prstDash val="solid"/>
                <a:headEnd type="none" w="med" len="med"/>
                <a:tailEnd type="none" w="med" len="med"/>
              </a:ln>
              <a:effectLst/>
            </p:spPr>
            <p:txBody>
              <a:bodyPr vert="horz" wrap="none" lIns="62157" tIns="62154" rIns="62157" bIns="62154"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PORT 80</a:t>
                </a:r>
              </a:p>
            </p:txBody>
          </p:sp>
          <p:sp>
            <p:nvSpPr>
              <p:cNvPr id="238" name="Right Arrow 237"/>
              <p:cNvSpPr/>
              <p:nvPr/>
            </p:nvSpPr>
            <p:spPr bwMode="auto">
              <a:xfrm>
                <a:off x="768451" y="3539362"/>
                <a:ext cx="2603925" cy="640079"/>
              </a:xfrm>
              <a:prstGeom prst="rightArrow">
                <a:avLst/>
              </a:prstGeom>
              <a:solidFill>
                <a:srgbClr val="D2D2D2">
                  <a:lumMod val="75000"/>
                </a:srgbClr>
              </a:solidFill>
              <a:ln w="9525" cap="flat" cmpd="sng" algn="ctr">
                <a:noFill/>
                <a:prstDash val="solid"/>
                <a:headEnd type="none" w="med" len="med"/>
                <a:tailEnd type="none" w="med" len="med"/>
              </a:ln>
              <a:effectLst/>
            </p:spPr>
            <p:txBody>
              <a:bodyPr vert="horz" wrap="square" lIns="124309" tIns="62154" rIns="124309" bIns="62154" numCol="1" rtlCol="0" anchor="ctr" anchorCtr="0" compatLnSpc="1">
                <a:prstTxWarp prst="textNoShape">
                  <a:avLst/>
                </a:prstTxWarp>
              </a:bodyPr>
              <a:lstStyle/>
              <a:p>
                <a:pPr algn="ctr" defTabSz="931949" fontAlgn="base">
                  <a:spcBef>
                    <a:spcPct val="0"/>
                  </a:spcBef>
                  <a:spcAft>
                    <a:spcPct val="0"/>
                  </a:spcAft>
                  <a:defRPr/>
                </a:pPr>
                <a:endParaRPr lang="en-US" sz="1836" kern="0" dirty="0">
                  <a:ln>
                    <a:solidFill>
                      <a:srgbClr val="FFFFFF">
                        <a:alpha val="0"/>
                      </a:srgbClr>
                    </a:solidFill>
                  </a:ln>
                  <a:solidFill>
                    <a:srgbClr val="505050">
                      <a:lumMod val="75000"/>
                      <a:lumOff val="25000"/>
                    </a:srgbClr>
                  </a:solidFill>
                  <a:latin typeface="Segoe UI"/>
                </a:endParaRPr>
              </a:p>
            </p:txBody>
          </p:sp>
        </p:grpSp>
        <p:grpSp>
          <p:nvGrpSpPr>
            <p:cNvPr id="242" name="Group 241"/>
            <p:cNvGrpSpPr/>
            <p:nvPr/>
          </p:nvGrpSpPr>
          <p:grpSpPr>
            <a:xfrm>
              <a:off x="3935125" y="2957334"/>
              <a:ext cx="1217695" cy="806079"/>
              <a:chOff x="716171" y="2552256"/>
              <a:chExt cx="1972521" cy="1627185"/>
            </a:xfrm>
          </p:grpSpPr>
          <p:sp>
            <p:nvSpPr>
              <p:cNvPr id="243" name="Right Arrow 242"/>
              <p:cNvSpPr/>
              <p:nvPr/>
            </p:nvSpPr>
            <p:spPr bwMode="auto">
              <a:xfrm>
                <a:off x="768452" y="3539361"/>
                <a:ext cx="1920240" cy="640080"/>
              </a:xfrm>
              <a:prstGeom prst="rightArrow">
                <a:avLst/>
              </a:prstGeom>
              <a:solidFill>
                <a:srgbClr val="D2D2D2">
                  <a:lumMod val="75000"/>
                </a:srgbClr>
              </a:solidFill>
              <a:ln w="9525" cap="flat" cmpd="sng" algn="ctr">
                <a:noFill/>
                <a:prstDash val="solid"/>
                <a:headEnd type="none" w="med" len="med"/>
                <a:tailEnd type="none" w="med" len="med"/>
              </a:ln>
              <a:effectLst/>
            </p:spPr>
            <p:txBody>
              <a:bodyPr vert="horz" wrap="square" lIns="124309" tIns="62154" rIns="124309" bIns="62154" numCol="1" rtlCol="0" anchor="ctr" anchorCtr="0" compatLnSpc="1">
                <a:prstTxWarp prst="textNoShape">
                  <a:avLst/>
                </a:prstTxWarp>
              </a:bodyPr>
              <a:lstStyle/>
              <a:p>
                <a:pPr algn="ctr" defTabSz="931949" fontAlgn="base">
                  <a:spcBef>
                    <a:spcPct val="0"/>
                  </a:spcBef>
                  <a:spcAft>
                    <a:spcPct val="0"/>
                  </a:spcAft>
                  <a:defRPr/>
                </a:pPr>
                <a:endParaRPr lang="en-US" sz="1836" kern="0" dirty="0">
                  <a:ln>
                    <a:solidFill>
                      <a:srgbClr val="FFFFFF">
                        <a:alpha val="0"/>
                      </a:srgbClr>
                    </a:solidFill>
                  </a:ln>
                  <a:solidFill>
                    <a:srgbClr val="505050">
                      <a:lumMod val="75000"/>
                      <a:lumOff val="25000"/>
                    </a:srgbClr>
                  </a:solidFill>
                  <a:latin typeface="Segoe UI"/>
                </a:endParaRPr>
              </a:p>
            </p:txBody>
          </p:sp>
          <p:sp>
            <p:nvSpPr>
              <p:cNvPr id="244" name="Rectangle 243"/>
              <p:cNvSpPr/>
              <p:nvPr/>
            </p:nvSpPr>
            <p:spPr bwMode="auto">
              <a:xfrm>
                <a:off x="716171" y="2552256"/>
                <a:ext cx="1969258" cy="1005489"/>
              </a:xfrm>
              <a:prstGeom prst="rect">
                <a:avLst/>
              </a:prstGeom>
              <a:noFill/>
              <a:ln w="9525" cap="flat" cmpd="sng" algn="ctr">
                <a:noFill/>
                <a:prstDash val="solid"/>
                <a:headEnd type="none" w="med" len="med"/>
                <a:tailEnd type="none" w="med" len="med"/>
              </a:ln>
              <a:effectLst/>
            </p:spPr>
            <p:txBody>
              <a:bodyPr vert="horz" wrap="none" lIns="62157" tIns="62154" rIns="62157" bIns="62154"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PORT 80</a:t>
                </a:r>
              </a:p>
            </p:txBody>
          </p:sp>
        </p:grpSp>
        <p:sp>
          <p:nvSpPr>
            <p:cNvPr id="245" name="Rectangle 244"/>
            <p:cNvSpPr/>
            <p:nvPr/>
          </p:nvSpPr>
          <p:spPr bwMode="auto">
            <a:xfrm>
              <a:off x="7441747" y="1192318"/>
              <a:ext cx="3562594" cy="498059"/>
            </a:xfrm>
            <a:prstGeom prst="rect">
              <a:avLst/>
            </a:prstGeom>
            <a:noFill/>
            <a:ln w="9525" cap="flat" cmpd="sng" algn="ctr">
              <a:noFill/>
              <a:prstDash val="solid"/>
              <a:headEnd type="none" w="med" len="med"/>
              <a:tailEnd type="none" w="med" len="med"/>
            </a:ln>
            <a:effectLst/>
          </p:spPr>
          <p:txBody>
            <a:bodyPr vert="horz" wrap="none" lIns="62141" tIns="62138" rIns="62141" bIns="62138"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Cloud App / Hosted Service</a:t>
              </a:r>
            </a:p>
          </p:txBody>
        </p:sp>
        <p:grpSp>
          <p:nvGrpSpPr>
            <p:cNvPr id="246" name="Group 245"/>
            <p:cNvGrpSpPr/>
            <p:nvPr/>
          </p:nvGrpSpPr>
          <p:grpSpPr>
            <a:xfrm>
              <a:off x="6825718" y="3999576"/>
              <a:ext cx="1593085" cy="824237"/>
              <a:chOff x="768453" y="2515600"/>
              <a:chExt cx="2580607" cy="1663842"/>
            </a:xfrm>
          </p:grpSpPr>
          <p:sp>
            <p:nvSpPr>
              <p:cNvPr id="247" name="Right Arrow 246"/>
              <p:cNvSpPr/>
              <p:nvPr/>
            </p:nvSpPr>
            <p:spPr bwMode="auto">
              <a:xfrm>
                <a:off x="768453" y="3539362"/>
                <a:ext cx="2580607" cy="640080"/>
              </a:xfrm>
              <a:prstGeom prst="rightArrow">
                <a:avLst/>
              </a:prstGeom>
              <a:solidFill>
                <a:srgbClr val="D2D2D2">
                  <a:lumMod val="75000"/>
                </a:srgbClr>
              </a:solidFill>
              <a:ln w="9525" cap="flat" cmpd="sng" algn="ctr">
                <a:noFill/>
                <a:prstDash val="solid"/>
                <a:headEnd type="none" w="med" len="med"/>
                <a:tailEnd type="none" w="med" len="med"/>
              </a:ln>
              <a:effectLst/>
            </p:spPr>
            <p:txBody>
              <a:bodyPr vert="horz" wrap="square" lIns="124309" tIns="62154" rIns="124309" bIns="62154" numCol="1" rtlCol="0" anchor="ctr" anchorCtr="0" compatLnSpc="1">
                <a:prstTxWarp prst="textNoShape">
                  <a:avLst/>
                </a:prstTxWarp>
              </a:bodyPr>
              <a:lstStyle/>
              <a:p>
                <a:pPr algn="ctr" defTabSz="931949" fontAlgn="base">
                  <a:spcBef>
                    <a:spcPct val="0"/>
                  </a:spcBef>
                  <a:spcAft>
                    <a:spcPct val="0"/>
                  </a:spcAft>
                  <a:defRPr/>
                </a:pPr>
                <a:endParaRPr lang="en-US" sz="1836" kern="0" dirty="0">
                  <a:ln>
                    <a:solidFill>
                      <a:srgbClr val="FFFFFF">
                        <a:alpha val="0"/>
                      </a:srgbClr>
                    </a:solidFill>
                  </a:ln>
                  <a:solidFill>
                    <a:srgbClr val="505050">
                      <a:lumMod val="75000"/>
                      <a:lumOff val="25000"/>
                    </a:srgbClr>
                  </a:solidFill>
                  <a:latin typeface="Segoe UI"/>
                </a:endParaRPr>
              </a:p>
            </p:txBody>
          </p:sp>
          <p:sp>
            <p:nvSpPr>
              <p:cNvPr id="248" name="Rectangle 247"/>
              <p:cNvSpPr/>
              <p:nvPr/>
            </p:nvSpPr>
            <p:spPr bwMode="auto">
              <a:xfrm>
                <a:off x="1200939" y="2515600"/>
                <a:ext cx="1969258" cy="1005491"/>
              </a:xfrm>
              <a:prstGeom prst="rect">
                <a:avLst/>
              </a:prstGeom>
              <a:noFill/>
              <a:ln w="9525" cap="flat" cmpd="sng" algn="ctr">
                <a:noFill/>
                <a:prstDash val="solid"/>
                <a:headEnd type="none" w="med" len="med"/>
                <a:tailEnd type="none" w="med" len="med"/>
              </a:ln>
              <a:effectLst/>
            </p:spPr>
            <p:txBody>
              <a:bodyPr vert="horz" wrap="none" lIns="62157" tIns="62154" rIns="62157" bIns="62154" numCol="1" rtlCol="0" anchor="ctr" anchorCtr="0" compatLnSpc="1">
                <a:prstTxWarp prst="textNoShape">
                  <a:avLst/>
                </a:prstTxWarp>
                <a:spAutoFit/>
              </a:bodyPr>
              <a:lstStyle/>
              <a:p>
                <a:pPr algn="ctr" defTabSz="931949" fontAlgn="base">
                  <a:spcBef>
                    <a:spcPct val="0"/>
                  </a:spcBef>
                  <a:spcAft>
                    <a:spcPct val="0"/>
                  </a:spcAft>
                  <a:defRPr/>
                </a:pPr>
                <a:r>
                  <a:rPr lang="en-US" sz="1632" kern="0" dirty="0">
                    <a:ln>
                      <a:solidFill>
                        <a:srgbClr val="FFFFFF">
                          <a:alpha val="0"/>
                        </a:srgbClr>
                      </a:solidFill>
                    </a:ln>
                    <a:solidFill>
                      <a:srgbClr val="595959">
                        <a:alpha val="99000"/>
                      </a:srgbClr>
                    </a:solidFill>
                    <a:latin typeface="Segoe UI"/>
                  </a:rPr>
                  <a:t>PORT 80</a:t>
                </a:r>
              </a:p>
            </p:txBody>
          </p:sp>
        </p:grpSp>
      </p:grpSp>
      <p:graphicFrame>
        <p:nvGraphicFramePr>
          <p:cNvPr id="249" name="Table 248"/>
          <p:cNvGraphicFramePr>
            <a:graphicFrameLocks noGrp="1"/>
          </p:cNvGraphicFramePr>
          <p:nvPr>
            <p:extLst/>
          </p:nvPr>
        </p:nvGraphicFramePr>
        <p:xfrm>
          <a:off x="1295532" y="1655744"/>
          <a:ext cx="9845412" cy="1134666"/>
        </p:xfrm>
        <a:graphic>
          <a:graphicData uri="http://schemas.openxmlformats.org/drawingml/2006/table">
            <a:tbl>
              <a:tblPr firstRow="1" bandCol="1">
                <a:tableStyleId>{5C22544A-7EE6-4342-B048-85BDC9FD1C3A}</a:tableStyleId>
              </a:tblPr>
              <a:tblGrid>
                <a:gridCol w="1493679">
                  <a:extLst>
                    <a:ext uri="{9D8B030D-6E8A-4147-A177-3AD203B41FA5}">
                      <a16:colId xmlns:a16="http://schemas.microsoft.com/office/drawing/2014/main" val="3960210116"/>
                    </a:ext>
                  </a:extLst>
                </a:gridCol>
                <a:gridCol w="1618546">
                  <a:extLst>
                    <a:ext uri="{9D8B030D-6E8A-4147-A177-3AD203B41FA5}">
                      <a16:colId xmlns:a16="http://schemas.microsoft.com/office/drawing/2014/main" val="833202326"/>
                    </a:ext>
                  </a:extLst>
                </a:gridCol>
                <a:gridCol w="917928">
                  <a:extLst>
                    <a:ext uri="{9D8B030D-6E8A-4147-A177-3AD203B41FA5}">
                      <a16:colId xmlns:a16="http://schemas.microsoft.com/office/drawing/2014/main" val="1138254839"/>
                    </a:ext>
                  </a:extLst>
                </a:gridCol>
                <a:gridCol w="1334222">
                  <a:extLst>
                    <a:ext uri="{9D8B030D-6E8A-4147-A177-3AD203B41FA5}">
                      <a16:colId xmlns:a16="http://schemas.microsoft.com/office/drawing/2014/main" val="629889726"/>
                    </a:ext>
                  </a:extLst>
                </a:gridCol>
                <a:gridCol w="1493679">
                  <a:extLst>
                    <a:ext uri="{9D8B030D-6E8A-4147-A177-3AD203B41FA5}">
                      <a16:colId xmlns:a16="http://schemas.microsoft.com/office/drawing/2014/main" val="3410245316"/>
                    </a:ext>
                  </a:extLst>
                </a:gridCol>
                <a:gridCol w="1493679">
                  <a:extLst>
                    <a:ext uri="{9D8B030D-6E8A-4147-A177-3AD203B41FA5}">
                      <a16:colId xmlns:a16="http://schemas.microsoft.com/office/drawing/2014/main" val="3378940268"/>
                    </a:ext>
                  </a:extLst>
                </a:gridCol>
                <a:gridCol w="1493679">
                  <a:extLst>
                    <a:ext uri="{9D8B030D-6E8A-4147-A177-3AD203B41FA5}">
                      <a16:colId xmlns:a16="http://schemas.microsoft.com/office/drawing/2014/main" val="883861022"/>
                    </a:ext>
                  </a:extLst>
                </a:gridCol>
              </a:tblGrid>
              <a:tr h="378222">
                <a:tc>
                  <a:txBody>
                    <a:bodyPr/>
                    <a:lstStyle/>
                    <a:p>
                      <a:pPr algn="ctr" latinLnBrk="1"/>
                      <a:r>
                        <a:rPr lang="ko-KR" altLang="en-US" sz="1100" dirty="0" err="1" smtClean="0"/>
                        <a:t>클라우드</a:t>
                      </a:r>
                      <a:r>
                        <a:rPr lang="ko-KR" altLang="en-US" sz="1100" dirty="0" smtClean="0"/>
                        <a:t> 서비스</a:t>
                      </a:r>
                      <a:endParaRPr lang="ko-KR" altLang="en-US" sz="1100" dirty="0"/>
                    </a:p>
                  </a:txBody>
                  <a:tcPr marL="93260" marR="93260" marT="46630" marB="46630" anchor="ctr"/>
                </a:tc>
                <a:tc>
                  <a:txBody>
                    <a:bodyPr/>
                    <a:lstStyle/>
                    <a:p>
                      <a:pPr algn="ctr" latinLnBrk="1"/>
                      <a:r>
                        <a:rPr lang="ko-KR" altLang="en-US" sz="1100" dirty="0" smtClean="0"/>
                        <a:t>이름</a:t>
                      </a:r>
                      <a:endParaRPr lang="ko-KR" altLang="en-US" sz="1100" dirty="0"/>
                    </a:p>
                  </a:txBody>
                  <a:tcPr marL="93260" marR="93260" marT="46630" marB="46630" anchor="ctr"/>
                </a:tc>
                <a:tc>
                  <a:txBody>
                    <a:bodyPr/>
                    <a:lstStyle/>
                    <a:p>
                      <a:pPr algn="ctr" latinLnBrk="1"/>
                      <a:r>
                        <a:rPr lang="ko-KR" altLang="en-US" sz="1100" dirty="0" smtClean="0"/>
                        <a:t>프로토콜</a:t>
                      </a:r>
                      <a:endParaRPr lang="ko-KR" altLang="en-US" sz="1100" dirty="0"/>
                    </a:p>
                  </a:txBody>
                  <a:tcPr marL="93260" marR="93260" marT="46630" marB="46630" anchor="ctr"/>
                </a:tc>
                <a:tc>
                  <a:txBody>
                    <a:bodyPr/>
                    <a:lstStyle/>
                    <a:p>
                      <a:pPr algn="ctr" latinLnBrk="1"/>
                      <a:r>
                        <a:rPr lang="ko-KR" altLang="en-US" sz="1100" dirty="0" smtClean="0"/>
                        <a:t>공용 포트</a:t>
                      </a:r>
                      <a:endParaRPr lang="ko-KR" altLang="en-US" sz="1100" dirty="0"/>
                    </a:p>
                  </a:txBody>
                  <a:tcPr marL="93260" marR="93260" marT="46630" marB="46630" anchor="ctr"/>
                </a:tc>
                <a:tc>
                  <a:txBody>
                    <a:bodyPr/>
                    <a:lstStyle/>
                    <a:p>
                      <a:pPr algn="ctr" latinLnBrk="1"/>
                      <a:r>
                        <a:rPr lang="ko-KR" altLang="en-US" sz="1100" dirty="0" smtClean="0"/>
                        <a:t>개인 포트</a:t>
                      </a:r>
                      <a:endParaRPr lang="ko-KR" altLang="en-US" sz="1100" dirty="0"/>
                    </a:p>
                  </a:txBody>
                  <a:tcPr marL="93260" marR="93260" marT="46630" marB="46630" anchor="ctr"/>
                </a:tc>
                <a:tc>
                  <a:txBody>
                    <a:bodyPr/>
                    <a:lstStyle/>
                    <a:p>
                      <a:pPr algn="ctr" latinLnBrk="1"/>
                      <a:r>
                        <a:rPr lang="en-US" altLang="ko-KR" sz="1100" dirty="0" smtClean="0"/>
                        <a:t>VM</a:t>
                      </a:r>
                      <a:endParaRPr lang="ko-KR" altLang="en-US" sz="1100" dirty="0"/>
                    </a:p>
                  </a:txBody>
                  <a:tcPr marL="93260" marR="93260" marT="46630" marB="46630" anchor="ctr"/>
                </a:tc>
                <a:tc>
                  <a:txBody>
                    <a:bodyPr/>
                    <a:lstStyle/>
                    <a:p>
                      <a:pPr algn="ctr" latinLnBrk="1"/>
                      <a:r>
                        <a:rPr lang="ko-KR" altLang="en-US" sz="1100" dirty="0" smtClean="0"/>
                        <a:t>로드</a:t>
                      </a:r>
                      <a:r>
                        <a:rPr lang="en-US" altLang="ko-KR" sz="1100" dirty="0" smtClean="0"/>
                        <a:t> </a:t>
                      </a:r>
                      <a:r>
                        <a:rPr lang="ko-KR" altLang="en-US" sz="1100" smtClean="0"/>
                        <a:t>발란스 구성</a:t>
                      </a:r>
                      <a:endParaRPr lang="ko-KR" altLang="en-US" sz="1100" dirty="0"/>
                    </a:p>
                  </a:txBody>
                  <a:tcPr marL="93260" marR="93260" marT="46630" marB="46630" anchor="ctr"/>
                </a:tc>
                <a:extLst>
                  <a:ext uri="{0D108BD9-81ED-4DB2-BD59-A6C34878D82A}">
                    <a16:rowId xmlns:a16="http://schemas.microsoft.com/office/drawing/2014/main" val="3892200110"/>
                  </a:ext>
                </a:extLst>
              </a:tr>
              <a:tr h="378222">
                <a:tc rowSpan="2">
                  <a:txBody>
                    <a:bodyPr/>
                    <a:lstStyle/>
                    <a:p>
                      <a:pPr algn="ctr" latinLnBrk="1"/>
                      <a:r>
                        <a:rPr lang="en-US" altLang="ko-KR" sz="1100" dirty="0" smtClean="0"/>
                        <a:t>*.cloudapp.net</a:t>
                      </a:r>
                      <a:endParaRPr lang="ko-KR" altLang="en-US" sz="1100" dirty="0"/>
                    </a:p>
                  </a:txBody>
                  <a:tcPr marL="93260" marR="93260" marT="46630" marB="46630" anchor="ctr"/>
                </a:tc>
                <a:tc rowSpan="2">
                  <a:txBody>
                    <a:bodyPr/>
                    <a:lstStyle/>
                    <a:p>
                      <a:pPr algn="ctr" latinLnBrk="1"/>
                      <a:r>
                        <a:rPr lang="en-US" altLang="ko-KR" sz="1100" dirty="0" smtClean="0"/>
                        <a:t>HTTP</a:t>
                      </a:r>
                      <a:r>
                        <a:rPr lang="en-US" altLang="ko-KR" sz="1100" baseline="0" dirty="0" smtClean="0"/>
                        <a:t> (80)</a:t>
                      </a:r>
                      <a:endParaRPr lang="ko-KR" altLang="en-US" sz="1100" dirty="0"/>
                    </a:p>
                  </a:txBody>
                  <a:tcPr marL="93260" marR="93260" marT="46630" marB="46630" anchor="ctr"/>
                </a:tc>
                <a:tc rowSpan="2">
                  <a:txBody>
                    <a:bodyPr/>
                    <a:lstStyle/>
                    <a:p>
                      <a:pPr algn="ctr" latinLnBrk="1"/>
                      <a:r>
                        <a:rPr lang="en-US" altLang="ko-KR" sz="1100" dirty="0" smtClean="0"/>
                        <a:t>TCP</a:t>
                      </a:r>
                      <a:endParaRPr lang="ko-KR" altLang="en-US" sz="1100" dirty="0"/>
                    </a:p>
                  </a:txBody>
                  <a:tcPr marL="93260" marR="93260" marT="46630" marB="46630" anchor="ctr"/>
                </a:tc>
                <a:tc rowSpan="2">
                  <a:txBody>
                    <a:bodyPr/>
                    <a:lstStyle/>
                    <a:p>
                      <a:pPr algn="ctr" latinLnBrk="1"/>
                      <a:r>
                        <a:rPr lang="en-US" altLang="ko-KR" sz="1100" dirty="0" smtClean="0"/>
                        <a:t>80</a:t>
                      </a:r>
                      <a:endParaRPr lang="ko-KR" altLang="en-US" sz="1100" dirty="0"/>
                    </a:p>
                  </a:txBody>
                  <a:tcPr marL="93260" marR="93260" marT="46630" marB="46630" anchor="ctr"/>
                </a:tc>
                <a:tc rowSpan="2">
                  <a:txBody>
                    <a:bodyPr/>
                    <a:lstStyle/>
                    <a:p>
                      <a:pPr algn="ctr" latinLnBrk="1"/>
                      <a:r>
                        <a:rPr lang="en-US" altLang="ko-KR" sz="1100" dirty="0" smtClean="0"/>
                        <a:t>80</a:t>
                      </a:r>
                      <a:endParaRPr lang="ko-KR" altLang="en-US" sz="1100" dirty="0"/>
                    </a:p>
                  </a:txBody>
                  <a:tcPr marL="93260" marR="93260" marT="46630" marB="46630" anchor="ctr"/>
                </a:tc>
                <a:tc>
                  <a:txBody>
                    <a:bodyPr/>
                    <a:lstStyle/>
                    <a:p>
                      <a:pPr algn="ctr" latinLnBrk="1"/>
                      <a:r>
                        <a:rPr lang="en-US" altLang="ko-KR" sz="1100" dirty="0" smtClean="0"/>
                        <a:t>VM1</a:t>
                      </a:r>
                      <a:endParaRPr lang="ko-KR" altLang="en-US" sz="1100" dirty="0"/>
                    </a:p>
                  </a:txBody>
                  <a:tcPr marL="93260" marR="93260" marT="46630" marB="46630" anchor="ctr"/>
                </a:tc>
                <a:tc rowSpan="2">
                  <a:txBody>
                    <a:bodyPr/>
                    <a:lstStyle/>
                    <a:p>
                      <a:pPr algn="ctr" latinLnBrk="1"/>
                      <a:r>
                        <a:rPr lang="en-US" altLang="ko-KR" sz="1100" dirty="0" smtClean="0"/>
                        <a:t>YES</a:t>
                      </a:r>
                      <a:endParaRPr lang="ko-KR" altLang="en-US" sz="1100" dirty="0"/>
                    </a:p>
                  </a:txBody>
                  <a:tcPr marL="93260" marR="93260" marT="46630" marB="46630" anchor="ctr"/>
                </a:tc>
                <a:extLst>
                  <a:ext uri="{0D108BD9-81ED-4DB2-BD59-A6C34878D82A}">
                    <a16:rowId xmlns:a16="http://schemas.microsoft.com/office/drawing/2014/main" val="1732042079"/>
                  </a:ext>
                </a:extLst>
              </a:tr>
              <a:tr h="378222">
                <a:tc vMerge="1">
                  <a:txBody>
                    <a:bodyPr/>
                    <a:lstStyle/>
                    <a:p>
                      <a:pPr algn="ctr" latinLnBrk="1"/>
                      <a:endParaRPr lang="ko-KR" altLang="en-US" sz="1100" dirty="0"/>
                    </a:p>
                  </a:txBody>
                  <a:tcPr anchor="ctr"/>
                </a:tc>
                <a:tc vMerge="1">
                  <a:txBody>
                    <a:bodyPr/>
                    <a:lstStyle/>
                    <a:p>
                      <a:pPr algn="ctr" latinLnBrk="1"/>
                      <a:endParaRPr lang="ko-KR" altLang="en-US" sz="1100" dirty="0"/>
                    </a:p>
                  </a:txBody>
                  <a:tcPr anchor="ctr"/>
                </a:tc>
                <a:tc vMerge="1">
                  <a:txBody>
                    <a:bodyPr/>
                    <a:lstStyle/>
                    <a:p>
                      <a:pPr algn="ctr" latinLnBrk="1"/>
                      <a:endParaRPr lang="ko-KR" altLang="en-US" sz="1100" dirty="0"/>
                    </a:p>
                  </a:txBody>
                  <a:tcPr anchor="ctr"/>
                </a:tc>
                <a:tc vMerge="1">
                  <a:txBody>
                    <a:bodyPr/>
                    <a:lstStyle/>
                    <a:p>
                      <a:pPr algn="ctr" latinLnBrk="1"/>
                      <a:endParaRPr lang="ko-KR" altLang="en-US" sz="1100" dirty="0"/>
                    </a:p>
                  </a:txBody>
                  <a:tcPr anchor="ctr"/>
                </a:tc>
                <a:tc vMerge="1">
                  <a:txBody>
                    <a:bodyPr/>
                    <a:lstStyle/>
                    <a:p>
                      <a:pPr algn="ctr" latinLnBrk="1"/>
                      <a:endParaRPr lang="ko-KR" altLang="en-US" sz="1100" dirty="0"/>
                    </a:p>
                  </a:txBody>
                  <a:tcPr anchor="ctr"/>
                </a:tc>
                <a:tc>
                  <a:txBody>
                    <a:bodyPr/>
                    <a:lstStyle/>
                    <a:p>
                      <a:pPr algn="ctr" latinLnBrk="1"/>
                      <a:r>
                        <a:rPr lang="en-US" altLang="ko-KR" sz="1100" dirty="0" smtClean="0"/>
                        <a:t>VM2</a:t>
                      </a:r>
                      <a:endParaRPr lang="ko-KR" altLang="en-US" sz="1100" dirty="0"/>
                    </a:p>
                  </a:txBody>
                  <a:tcPr marL="93260" marR="93260" marT="46630" marB="46630" anchor="ctr"/>
                </a:tc>
                <a:tc vMerge="1">
                  <a:txBody>
                    <a:bodyPr/>
                    <a:lstStyle/>
                    <a:p>
                      <a:pPr algn="ctr" latinLnBrk="1"/>
                      <a:endParaRPr lang="ko-KR" altLang="en-US" sz="1100" dirty="0"/>
                    </a:p>
                  </a:txBody>
                  <a:tcPr anchor="ctr"/>
                </a:tc>
                <a:extLst>
                  <a:ext uri="{0D108BD9-81ED-4DB2-BD59-A6C34878D82A}">
                    <a16:rowId xmlns:a16="http://schemas.microsoft.com/office/drawing/2014/main" val="1893270307"/>
                  </a:ext>
                </a:extLst>
              </a:tr>
            </a:tbl>
          </a:graphicData>
        </a:graphic>
      </p:graphicFrame>
      <p:sp>
        <p:nvSpPr>
          <p:cNvPr id="33" name="TextBox 32"/>
          <p:cNvSpPr txBox="1"/>
          <p:nvPr/>
        </p:nvSpPr>
        <p:spPr>
          <a:xfrm>
            <a:off x="5174149" y="6230885"/>
            <a:ext cx="1215069" cy="382308"/>
          </a:xfrm>
          <a:prstGeom prst="rect">
            <a:avLst/>
          </a:prstGeom>
          <a:solidFill>
            <a:schemeClr val="bg1">
              <a:lumMod val="85000"/>
            </a:schemeClr>
          </a:solidFill>
        </p:spPr>
        <p:txBody>
          <a:bodyPr wrap="none" rtlCol="0">
            <a:spAutoFit/>
          </a:bodyPr>
          <a:lstStyle/>
          <a:p>
            <a:r>
              <a:rPr lang="ko-KR" altLang="en-US" sz="1836" dirty="0"/>
              <a:t>공용 포트</a:t>
            </a:r>
          </a:p>
        </p:txBody>
      </p:sp>
      <p:sp>
        <p:nvSpPr>
          <p:cNvPr id="34" name="TextBox 33"/>
          <p:cNvSpPr txBox="1"/>
          <p:nvPr/>
        </p:nvSpPr>
        <p:spPr>
          <a:xfrm>
            <a:off x="7547892" y="6230885"/>
            <a:ext cx="1215069" cy="382308"/>
          </a:xfrm>
          <a:prstGeom prst="rect">
            <a:avLst/>
          </a:prstGeom>
          <a:solidFill>
            <a:schemeClr val="bg1">
              <a:lumMod val="85000"/>
            </a:schemeClr>
          </a:solidFill>
        </p:spPr>
        <p:txBody>
          <a:bodyPr wrap="none" rtlCol="0">
            <a:spAutoFit/>
          </a:bodyPr>
          <a:lstStyle/>
          <a:p>
            <a:r>
              <a:rPr lang="ko-KR" altLang="en-US" sz="1836" dirty="0"/>
              <a:t>개인 포트</a:t>
            </a:r>
          </a:p>
        </p:txBody>
      </p:sp>
      <p:grpSp>
        <p:nvGrpSpPr>
          <p:cNvPr id="36" name="Group 35"/>
          <p:cNvGrpSpPr/>
          <p:nvPr/>
        </p:nvGrpSpPr>
        <p:grpSpPr>
          <a:xfrm>
            <a:off x="3560113" y="5017820"/>
            <a:ext cx="1110835" cy="759422"/>
            <a:chOff x="1380300" y="4525034"/>
            <a:chExt cx="1248236" cy="853357"/>
          </a:xfrm>
        </p:grpSpPr>
        <p:pic>
          <p:nvPicPr>
            <p:cNvPr id="39" name="Picture 38"/>
            <p:cNvPicPr>
              <a:picLocks noChangeAspect="1"/>
            </p:cNvPicPr>
            <p:nvPr/>
          </p:nvPicPr>
          <p:blipFill>
            <a:blip r:embed="rId3"/>
            <a:stretch>
              <a:fillRect/>
            </a:stretch>
          </p:blipFill>
          <p:spPr>
            <a:xfrm>
              <a:off x="1778450" y="4525034"/>
              <a:ext cx="850086" cy="789750"/>
            </a:xfrm>
            <a:prstGeom prst="rect">
              <a:avLst/>
            </a:prstGeom>
          </p:spPr>
        </p:pic>
        <p:pic>
          <p:nvPicPr>
            <p:cNvPr id="40" name="Picture 39"/>
            <p:cNvPicPr>
              <a:picLocks noChangeAspect="1"/>
            </p:cNvPicPr>
            <p:nvPr/>
          </p:nvPicPr>
          <p:blipFill>
            <a:blip r:embed="rId4"/>
            <a:stretch>
              <a:fillRect/>
            </a:stretch>
          </p:blipFill>
          <p:spPr>
            <a:xfrm>
              <a:off x="1380300" y="4898147"/>
              <a:ext cx="454745" cy="480244"/>
            </a:xfrm>
            <a:prstGeom prst="rect">
              <a:avLst/>
            </a:prstGeom>
          </p:spPr>
        </p:pic>
      </p:grpSp>
      <p:grpSp>
        <p:nvGrpSpPr>
          <p:cNvPr id="42" name="Group 41"/>
          <p:cNvGrpSpPr/>
          <p:nvPr/>
        </p:nvGrpSpPr>
        <p:grpSpPr>
          <a:xfrm>
            <a:off x="3560113" y="3877250"/>
            <a:ext cx="1110835" cy="759422"/>
            <a:chOff x="1380300" y="4525034"/>
            <a:chExt cx="1248236" cy="853357"/>
          </a:xfrm>
        </p:grpSpPr>
        <p:pic>
          <p:nvPicPr>
            <p:cNvPr id="45" name="Picture 44"/>
            <p:cNvPicPr>
              <a:picLocks noChangeAspect="1"/>
            </p:cNvPicPr>
            <p:nvPr/>
          </p:nvPicPr>
          <p:blipFill>
            <a:blip r:embed="rId3"/>
            <a:stretch>
              <a:fillRect/>
            </a:stretch>
          </p:blipFill>
          <p:spPr>
            <a:xfrm>
              <a:off x="1778450" y="4525034"/>
              <a:ext cx="850086" cy="789750"/>
            </a:xfrm>
            <a:prstGeom prst="rect">
              <a:avLst/>
            </a:prstGeom>
          </p:spPr>
        </p:pic>
        <p:pic>
          <p:nvPicPr>
            <p:cNvPr id="46" name="Picture 45"/>
            <p:cNvPicPr>
              <a:picLocks noChangeAspect="1"/>
            </p:cNvPicPr>
            <p:nvPr/>
          </p:nvPicPr>
          <p:blipFill>
            <a:blip r:embed="rId4"/>
            <a:stretch>
              <a:fillRect/>
            </a:stretch>
          </p:blipFill>
          <p:spPr>
            <a:xfrm>
              <a:off x="1380300" y="4898147"/>
              <a:ext cx="454745" cy="480244"/>
            </a:xfrm>
            <a:prstGeom prst="rect">
              <a:avLst/>
            </a:prstGeom>
          </p:spPr>
        </p:pic>
      </p:grpSp>
    </p:spTree>
    <p:extLst>
      <p:ext uri="{BB962C8B-B14F-4D97-AF65-F5344CB8AC3E}">
        <p14:creationId xmlns:p14="http://schemas.microsoft.com/office/powerpoint/2010/main" val="188859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Azure Network - Multi NICs</a:t>
            </a:r>
            <a:endParaRPr lang="ko-KR" altLang="en-US" dirty="0"/>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2278063"/>
            <a:ext cx="7483475" cy="3200400"/>
          </a:xfrm>
        </p:spPr>
      </p:pic>
      <p:sp>
        <p:nvSpPr>
          <p:cNvPr id="4" name="Text Placeholder 3"/>
          <p:cNvSpPr>
            <a:spLocks noGrp="1"/>
          </p:cNvSpPr>
          <p:nvPr>
            <p:ph type="body" sz="quarter" idx="4294967295"/>
          </p:nvPr>
        </p:nvSpPr>
        <p:spPr>
          <a:xfrm>
            <a:off x="0" y="800100"/>
            <a:ext cx="11798300" cy="436563"/>
          </a:xfrm>
        </p:spPr>
        <p:txBody>
          <a:bodyPr>
            <a:normAutofit fontScale="85000" lnSpcReduction="20000"/>
          </a:bodyPr>
          <a:lstStyle/>
          <a:p>
            <a:r>
              <a:rPr lang="en-US" altLang="ko-KR" dirty="0" smtClean="0">
                <a:solidFill>
                  <a:schemeClr val="bg1"/>
                </a:solidFill>
              </a:rPr>
              <a:t>Multi NICs(Network Interface Cards)</a:t>
            </a:r>
            <a:endParaRPr lang="ko-KR" altLang="en-US">
              <a:solidFill>
                <a:schemeClr val="bg1"/>
              </a:solidFill>
            </a:endParaRPr>
          </a:p>
        </p:txBody>
      </p:sp>
      <p:pic>
        <p:nvPicPr>
          <p:cNvPr id="6" name="Picture 5"/>
          <p:cNvPicPr>
            <a:picLocks noChangeAspect="1"/>
          </p:cNvPicPr>
          <p:nvPr/>
        </p:nvPicPr>
        <p:blipFill>
          <a:blip r:embed="rId3"/>
          <a:stretch>
            <a:fillRect/>
          </a:stretch>
        </p:blipFill>
        <p:spPr>
          <a:xfrm>
            <a:off x="7657232" y="4945062"/>
            <a:ext cx="4343400" cy="1924050"/>
          </a:xfrm>
          <a:prstGeom prst="rect">
            <a:avLst/>
          </a:prstGeom>
        </p:spPr>
      </p:pic>
      <p:sp>
        <p:nvSpPr>
          <p:cNvPr id="7" name="Rectangle 6"/>
          <p:cNvSpPr/>
          <p:nvPr/>
        </p:nvSpPr>
        <p:spPr>
          <a:xfrm>
            <a:off x="7589837" y="1145692"/>
            <a:ext cx="4451431" cy="3093154"/>
          </a:xfrm>
          <a:prstGeom prst="rect">
            <a:avLst/>
          </a:prstGeom>
        </p:spPr>
        <p:txBody>
          <a:bodyPr wrap="square">
            <a:spAutoFit/>
          </a:bodyPr>
          <a:lstStyle/>
          <a:p>
            <a:pPr>
              <a:lnSpc>
                <a:spcPct val="150000"/>
              </a:lnSpc>
            </a:pPr>
            <a:r>
              <a:rPr lang="ko-KR" altLang="en-US" b="1" dirty="0" smtClean="0">
                <a:solidFill>
                  <a:schemeClr val="bg1"/>
                </a:solidFill>
              </a:rPr>
              <a:t>고려 사항</a:t>
            </a:r>
            <a:endParaRPr lang="en-US" altLang="ko-KR" b="1" dirty="0" smtClean="0">
              <a:solidFill>
                <a:schemeClr val="bg1"/>
              </a:solidFill>
            </a:endParaRPr>
          </a:p>
          <a:p>
            <a:pPr marL="271463" indent="-271463">
              <a:lnSpc>
                <a:spcPct val="150000"/>
              </a:lnSpc>
              <a:buFont typeface="Arial" panose="020B0604020202020204" pitchFamily="34" charset="0"/>
              <a:buChar char="•"/>
            </a:pPr>
            <a:r>
              <a:rPr lang="en-US" altLang="ko-KR" sz="1600" dirty="0" smtClean="0">
                <a:solidFill>
                  <a:schemeClr val="bg1"/>
                </a:solidFill>
              </a:rPr>
              <a:t>Multi-NIC </a:t>
            </a:r>
            <a:r>
              <a:rPr lang="ko-KR" altLang="en-US" sz="1600" dirty="0" smtClean="0">
                <a:solidFill>
                  <a:schemeClr val="bg1"/>
                </a:solidFill>
              </a:rPr>
              <a:t>가상 컴퓨터는 하나의 가상 네트워크에서 </a:t>
            </a:r>
            <a:r>
              <a:rPr lang="en-US" altLang="ko-KR" sz="1600" dirty="0" smtClean="0">
                <a:solidFill>
                  <a:schemeClr val="bg1"/>
                </a:solidFill>
              </a:rPr>
              <a:t>multi-subnet</a:t>
            </a:r>
            <a:r>
              <a:rPr lang="ko-KR" altLang="en-US" sz="1600" dirty="0" smtClean="0">
                <a:solidFill>
                  <a:schemeClr val="bg1"/>
                </a:solidFill>
              </a:rPr>
              <a:t>을 지원합니다</a:t>
            </a:r>
            <a:r>
              <a:rPr lang="en-US" altLang="ko-KR" sz="1600" dirty="0" smtClean="0">
                <a:solidFill>
                  <a:schemeClr val="bg1"/>
                </a:solidFill>
              </a:rPr>
              <a:t>.</a:t>
            </a:r>
            <a:endParaRPr lang="en-US" altLang="ko-KR" sz="1600" dirty="0">
              <a:solidFill>
                <a:schemeClr val="bg1"/>
              </a:solidFill>
            </a:endParaRPr>
          </a:p>
          <a:p>
            <a:pPr marL="271463" indent="-271463">
              <a:lnSpc>
                <a:spcPct val="150000"/>
              </a:lnSpc>
              <a:buFont typeface="Arial" panose="020B0604020202020204" pitchFamily="34" charset="0"/>
              <a:buChar char="•"/>
            </a:pPr>
            <a:r>
              <a:rPr lang="en-US" altLang="ko-KR" sz="1600" dirty="0" smtClean="0">
                <a:solidFill>
                  <a:schemeClr val="bg1"/>
                </a:solidFill>
              </a:rPr>
              <a:t>Multi-NIC</a:t>
            </a:r>
            <a:r>
              <a:rPr lang="ko-KR" altLang="en-US" sz="1600" dirty="0" smtClean="0">
                <a:solidFill>
                  <a:schemeClr val="bg1"/>
                </a:solidFill>
              </a:rPr>
              <a:t>은 가상</a:t>
            </a:r>
            <a:r>
              <a:rPr lang="en-US" altLang="ko-KR" sz="1600" dirty="0" smtClean="0">
                <a:solidFill>
                  <a:schemeClr val="bg1"/>
                </a:solidFill>
              </a:rPr>
              <a:t> </a:t>
            </a:r>
            <a:r>
              <a:rPr lang="ko-KR" altLang="en-US" sz="1600" dirty="0" smtClean="0">
                <a:solidFill>
                  <a:schemeClr val="bg1"/>
                </a:solidFill>
              </a:rPr>
              <a:t>컴퓨터가 만들어질 때 구성되어야 합니다</a:t>
            </a:r>
            <a:r>
              <a:rPr lang="en-US" altLang="ko-KR" sz="1600" dirty="0" smtClean="0">
                <a:solidFill>
                  <a:schemeClr val="bg1"/>
                </a:solidFill>
              </a:rPr>
              <a:t>.(</a:t>
            </a:r>
            <a:r>
              <a:rPr lang="ko-KR" altLang="en-US" sz="1600" dirty="0" smtClean="0">
                <a:solidFill>
                  <a:schemeClr val="bg1"/>
                </a:solidFill>
              </a:rPr>
              <a:t>현재 버전의 제약</a:t>
            </a:r>
            <a:r>
              <a:rPr lang="en-US" altLang="ko-KR" sz="1600" dirty="0" smtClean="0">
                <a:solidFill>
                  <a:schemeClr val="bg1"/>
                </a:solidFill>
              </a:rPr>
              <a:t>)</a:t>
            </a:r>
            <a:endParaRPr lang="en-US" altLang="ko-KR" sz="1600" dirty="0">
              <a:solidFill>
                <a:schemeClr val="bg1"/>
              </a:solidFill>
            </a:endParaRPr>
          </a:p>
          <a:p>
            <a:pPr marL="271463" indent="-271463">
              <a:lnSpc>
                <a:spcPct val="150000"/>
              </a:lnSpc>
              <a:buFont typeface="Arial" panose="020B0604020202020204" pitchFamily="34" charset="0"/>
              <a:buChar char="•"/>
            </a:pPr>
            <a:r>
              <a:rPr lang="en-US" altLang="ko-KR" sz="1600" dirty="0" smtClean="0">
                <a:solidFill>
                  <a:schemeClr val="bg1"/>
                </a:solidFill>
              </a:rPr>
              <a:t>L3 </a:t>
            </a:r>
            <a:r>
              <a:rPr lang="ko-KR" altLang="en-US" sz="1600" dirty="0" err="1" smtClean="0">
                <a:solidFill>
                  <a:schemeClr val="bg1"/>
                </a:solidFill>
              </a:rPr>
              <a:t>게이트웨이</a:t>
            </a:r>
            <a:r>
              <a:rPr lang="ko-KR" altLang="en-US" sz="1600" dirty="0" smtClean="0">
                <a:solidFill>
                  <a:schemeClr val="bg1"/>
                </a:solidFill>
              </a:rPr>
              <a:t> 또는 </a:t>
            </a:r>
            <a:r>
              <a:rPr lang="ko-KR" altLang="en-US" sz="1600" dirty="0" err="1" smtClean="0">
                <a:solidFill>
                  <a:schemeClr val="bg1"/>
                </a:solidFill>
              </a:rPr>
              <a:t>라우터</a:t>
            </a:r>
            <a:r>
              <a:rPr lang="ko-KR" altLang="en-US" sz="1600" dirty="0" smtClean="0">
                <a:solidFill>
                  <a:schemeClr val="bg1"/>
                </a:solidFill>
              </a:rPr>
              <a:t> 지원이 안 됩니다</a:t>
            </a:r>
            <a:r>
              <a:rPr lang="en-US" altLang="ko-KR" sz="1600" dirty="0" smtClean="0">
                <a:solidFill>
                  <a:schemeClr val="bg1"/>
                </a:solidFill>
              </a:rPr>
              <a:t>.</a:t>
            </a:r>
          </a:p>
          <a:p>
            <a:pPr marL="271463" indent="-271463">
              <a:lnSpc>
                <a:spcPct val="150000"/>
              </a:lnSpc>
              <a:buFont typeface="Arial" panose="020B0604020202020204" pitchFamily="34" charset="0"/>
              <a:buChar char="•"/>
            </a:pPr>
            <a:r>
              <a:rPr lang="ko-KR" altLang="en-US" sz="1600" dirty="0" smtClean="0">
                <a:solidFill>
                  <a:schemeClr val="bg1"/>
                </a:solidFill>
              </a:rPr>
              <a:t>인터넷용 </a:t>
            </a:r>
            <a:r>
              <a:rPr lang="en-US" altLang="ko-KR" sz="1600" dirty="0" smtClean="0">
                <a:solidFill>
                  <a:schemeClr val="bg1"/>
                </a:solidFill>
              </a:rPr>
              <a:t>VIP</a:t>
            </a:r>
            <a:r>
              <a:rPr lang="ko-KR" altLang="en-US" sz="1600" dirty="0" smtClean="0">
                <a:solidFill>
                  <a:schemeClr val="bg1"/>
                </a:solidFill>
              </a:rPr>
              <a:t>는 </a:t>
            </a:r>
            <a:r>
              <a:rPr lang="en-US" altLang="ko-KR" sz="1600" dirty="0" smtClean="0">
                <a:solidFill>
                  <a:schemeClr val="bg1"/>
                </a:solidFill>
              </a:rPr>
              <a:t>“default” NIC</a:t>
            </a:r>
            <a:r>
              <a:rPr lang="ko-KR" altLang="en-US" sz="1600" dirty="0" smtClean="0">
                <a:solidFill>
                  <a:schemeClr val="bg1"/>
                </a:solidFill>
              </a:rPr>
              <a:t>만 지원됩니다</a:t>
            </a:r>
            <a:r>
              <a:rPr lang="en-US" altLang="ko-KR" sz="1600" dirty="0" smtClean="0">
                <a:solidFill>
                  <a:schemeClr val="bg1"/>
                </a:solidFill>
              </a:rPr>
              <a:t>.</a:t>
            </a:r>
          </a:p>
          <a:p>
            <a:pPr marL="271463" indent="-271463">
              <a:lnSpc>
                <a:spcPct val="150000"/>
              </a:lnSpc>
              <a:buFont typeface="Arial" panose="020B0604020202020204" pitchFamily="34" charset="0"/>
              <a:buChar char="•"/>
            </a:pPr>
            <a:r>
              <a:rPr lang="en-US" altLang="ko-KR" sz="1600" dirty="0" smtClean="0">
                <a:solidFill>
                  <a:schemeClr val="bg1"/>
                </a:solidFill>
              </a:rPr>
              <a:t>IP </a:t>
            </a:r>
            <a:r>
              <a:rPr lang="ko-KR" altLang="en-US" sz="1600" dirty="0" smtClean="0">
                <a:solidFill>
                  <a:schemeClr val="bg1"/>
                </a:solidFill>
              </a:rPr>
              <a:t>주소 및 </a:t>
            </a:r>
            <a:r>
              <a:rPr lang="en-US" altLang="ko-KR" sz="1600" dirty="0" smtClean="0">
                <a:solidFill>
                  <a:schemeClr val="bg1"/>
                </a:solidFill>
              </a:rPr>
              <a:t>MAC </a:t>
            </a:r>
            <a:r>
              <a:rPr lang="ko-KR" altLang="en-US" sz="1600" dirty="0" smtClean="0">
                <a:solidFill>
                  <a:schemeClr val="bg1"/>
                </a:solidFill>
              </a:rPr>
              <a:t>주소는 고정됩니다</a:t>
            </a:r>
            <a:r>
              <a:rPr lang="en-US" altLang="ko-KR" sz="1600" dirty="0" smtClean="0">
                <a:solidFill>
                  <a:schemeClr val="bg1"/>
                </a:solidFill>
              </a:rPr>
              <a:t>.</a:t>
            </a:r>
          </a:p>
        </p:txBody>
      </p:sp>
      <p:sp>
        <p:nvSpPr>
          <p:cNvPr id="8" name="Rectangle 7"/>
          <p:cNvSpPr/>
          <p:nvPr/>
        </p:nvSpPr>
        <p:spPr>
          <a:xfrm>
            <a:off x="7657232" y="4630868"/>
            <a:ext cx="3506088" cy="369332"/>
          </a:xfrm>
          <a:prstGeom prst="rect">
            <a:avLst/>
          </a:prstGeom>
        </p:spPr>
        <p:txBody>
          <a:bodyPr wrap="none">
            <a:spAutoFit/>
          </a:bodyPr>
          <a:lstStyle/>
          <a:p>
            <a:r>
              <a:rPr lang="ko-KR" altLang="en-US" b="1" dirty="0">
                <a:solidFill>
                  <a:schemeClr val="bg1"/>
                </a:solidFill>
              </a:rPr>
              <a:t>가상 </a:t>
            </a:r>
            <a:r>
              <a:rPr lang="ko-KR" altLang="en-US" b="1" dirty="0" err="1">
                <a:solidFill>
                  <a:schemeClr val="bg1"/>
                </a:solidFill>
              </a:rPr>
              <a:t>컴퓨터별</a:t>
            </a:r>
            <a:r>
              <a:rPr lang="ko-KR" altLang="en-US" b="1" dirty="0">
                <a:solidFill>
                  <a:schemeClr val="bg1"/>
                </a:solidFill>
              </a:rPr>
              <a:t> </a:t>
            </a:r>
            <a:r>
              <a:rPr lang="en-US" altLang="ko-KR" b="1" dirty="0" err="1">
                <a:solidFill>
                  <a:schemeClr val="bg1"/>
                </a:solidFill>
              </a:rPr>
              <a:t>vNIC</a:t>
            </a:r>
            <a:r>
              <a:rPr lang="ko-KR" altLang="en-US" b="1" dirty="0">
                <a:solidFill>
                  <a:schemeClr val="bg1"/>
                </a:solidFill>
              </a:rPr>
              <a:t>의 최대 개수</a:t>
            </a:r>
            <a:endParaRPr lang="en-US" altLang="ko-KR" b="1" dirty="0">
              <a:solidFill>
                <a:schemeClr val="bg1"/>
              </a:solidFill>
            </a:endParaRPr>
          </a:p>
        </p:txBody>
      </p:sp>
    </p:spTree>
    <p:extLst>
      <p:ext uri="{BB962C8B-B14F-4D97-AF65-F5344CB8AC3E}">
        <p14:creationId xmlns:p14="http://schemas.microsoft.com/office/powerpoint/2010/main" val="128950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Azure Network</a:t>
            </a:r>
            <a:endParaRPr lang="ko-KR" altLang="en-US" dirty="0"/>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43912" y="2109787"/>
            <a:ext cx="4213225" cy="3368675"/>
          </a:xfrm>
        </p:spPr>
      </p:pic>
      <p:sp>
        <p:nvSpPr>
          <p:cNvPr id="4" name="Text Placeholder 3"/>
          <p:cNvSpPr>
            <a:spLocks noGrp="1"/>
          </p:cNvSpPr>
          <p:nvPr>
            <p:ph type="body" sz="quarter" idx="4294967295"/>
          </p:nvPr>
        </p:nvSpPr>
        <p:spPr>
          <a:xfrm>
            <a:off x="0" y="800100"/>
            <a:ext cx="11798300" cy="436563"/>
          </a:xfrm>
        </p:spPr>
        <p:txBody>
          <a:bodyPr>
            <a:normAutofit fontScale="85000" lnSpcReduction="20000"/>
          </a:bodyPr>
          <a:lstStyle/>
          <a:p>
            <a:r>
              <a:rPr lang="en-US" altLang="ko-KR" dirty="0" smtClean="0">
                <a:solidFill>
                  <a:schemeClr val="bg1"/>
                </a:solidFill>
              </a:rPr>
              <a:t>Network Security Group (NSG)</a:t>
            </a:r>
            <a:endParaRPr lang="ko-KR" altLang="en-US" dirty="0">
              <a:solidFill>
                <a:schemeClr val="bg1"/>
              </a:solidFill>
            </a:endParaRPr>
          </a:p>
        </p:txBody>
      </p:sp>
      <p:sp>
        <p:nvSpPr>
          <p:cNvPr id="6" name="TextBox 5"/>
          <p:cNvSpPr txBox="1"/>
          <p:nvPr/>
        </p:nvSpPr>
        <p:spPr>
          <a:xfrm>
            <a:off x="4701048" y="1154971"/>
            <a:ext cx="7446919" cy="1585049"/>
          </a:xfrm>
          <a:prstGeom prst="rect">
            <a:avLst/>
          </a:prstGeom>
          <a:noFill/>
        </p:spPr>
        <p:txBody>
          <a:bodyPr wrap="square" rtlCol="0">
            <a:spAutoFit/>
          </a:bodyPr>
          <a:lstStyle/>
          <a:p>
            <a:pPr marL="342900" indent="-342900">
              <a:lnSpc>
                <a:spcPct val="150000"/>
              </a:lnSpc>
              <a:buAutoNum type="arabicPeriod"/>
            </a:pPr>
            <a:r>
              <a:rPr lang="ko-KR" altLang="en-US" dirty="0" smtClean="0">
                <a:solidFill>
                  <a:schemeClr val="bg1"/>
                </a:solidFill>
              </a:rPr>
              <a:t>일반적인 네트워크 통제 정책의</a:t>
            </a:r>
            <a:r>
              <a:rPr lang="en-US" altLang="ko-KR" dirty="0" smtClean="0">
                <a:solidFill>
                  <a:schemeClr val="bg1"/>
                </a:solidFill>
              </a:rPr>
              <a:t> </a:t>
            </a:r>
            <a:r>
              <a:rPr lang="ko-KR" altLang="en-US" smtClean="0">
                <a:solidFill>
                  <a:schemeClr val="bg1"/>
                </a:solidFill>
              </a:rPr>
              <a:t>정의</a:t>
            </a:r>
            <a:endParaRPr lang="en-US" altLang="ko-KR" dirty="0" smtClean="0">
              <a:solidFill>
                <a:schemeClr val="bg1"/>
              </a:solidFill>
            </a:endParaRPr>
          </a:p>
          <a:p>
            <a:pPr marL="752121" lvl="1" indent="-285750">
              <a:buFontTx/>
              <a:buChar char="-"/>
            </a:pPr>
            <a:r>
              <a:rPr lang="ko-KR" altLang="en-US" sz="1400" dirty="0" smtClean="0">
                <a:solidFill>
                  <a:schemeClr val="bg1"/>
                </a:solidFill>
              </a:rPr>
              <a:t>여러 개의 규칙을 정의하여 그룹으로 정의</a:t>
            </a:r>
            <a:endParaRPr lang="en-US" altLang="ko-KR" sz="1400" dirty="0" smtClean="0">
              <a:solidFill>
                <a:schemeClr val="bg1"/>
              </a:solidFill>
            </a:endParaRPr>
          </a:p>
          <a:p>
            <a:pPr marL="752121" lvl="1" indent="-285750">
              <a:buFontTx/>
              <a:buChar char="-"/>
            </a:pPr>
            <a:r>
              <a:rPr lang="en-US" altLang="ko-KR" sz="1400" dirty="0" smtClean="0">
                <a:solidFill>
                  <a:schemeClr val="bg1"/>
                </a:solidFill>
              </a:rPr>
              <a:t>Priority</a:t>
            </a:r>
            <a:r>
              <a:rPr lang="ko-KR" altLang="en-US" sz="1400" smtClean="0">
                <a:solidFill>
                  <a:schemeClr val="bg1"/>
                </a:solidFill>
              </a:rPr>
              <a:t>가 낮은 정책이 먼저 적용되며</a:t>
            </a:r>
            <a:r>
              <a:rPr lang="en-US" altLang="ko-KR" sz="1400" dirty="0" smtClean="0">
                <a:solidFill>
                  <a:schemeClr val="bg1"/>
                </a:solidFill>
              </a:rPr>
              <a:t>, </a:t>
            </a:r>
            <a:r>
              <a:rPr lang="ko-KR" altLang="en-US" sz="1400" smtClean="0">
                <a:solidFill>
                  <a:schemeClr val="bg1"/>
                </a:solidFill>
              </a:rPr>
              <a:t>정책이 적용되면 더 이상 진행되지 않음</a:t>
            </a:r>
            <a:endParaRPr lang="en-US" altLang="ko-KR" sz="1400" dirty="0" smtClean="0">
              <a:solidFill>
                <a:schemeClr val="bg1"/>
              </a:solidFill>
            </a:endParaRPr>
          </a:p>
          <a:p>
            <a:pPr marL="752121" lvl="1" indent="-285750">
              <a:buFontTx/>
              <a:buChar char="-"/>
            </a:pPr>
            <a:r>
              <a:rPr lang="ko-KR" altLang="en-US" sz="1400" dirty="0" smtClean="0">
                <a:solidFill>
                  <a:schemeClr val="bg1"/>
                </a:solidFill>
              </a:rPr>
              <a:t>기본 정책은 내부 </a:t>
            </a:r>
            <a:r>
              <a:rPr lang="ko-KR" altLang="en-US" sz="1400" dirty="0" err="1" smtClean="0">
                <a:solidFill>
                  <a:schemeClr val="bg1"/>
                </a:solidFill>
              </a:rPr>
              <a:t>서브넷간의</a:t>
            </a:r>
            <a:r>
              <a:rPr lang="ko-KR" altLang="en-US" sz="1400" dirty="0" smtClean="0">
                <a:solidFill>
                  <a:schemeClr val="bg1"/>
                </a:solidFill>
              </a:rPr>
              <a:t> 통신 허용</a:t>
            </a:r>
            <a:r>
              <a:rPr lang="en-US" altLang="ko-KR" sz="1400" dirty="0" smtClean="0">
                <a:solidFill>
                  <a:schemeClr val="bg1"/>
                </a:solidFill>
              </a:rPr>
              <a:t>, </a:t>
            </a:r>
            <a:r>
              <a:rPr lang="ko-KR" altLang="en-US" sz="1400" smtClean="0">
                <a:solidFill>
                  <a:schemeClr val="bg1"/>
                </a:solidFill>
              </a:rPr>
              <a:t>인터넷 </a:t>
            </a:r>
            <a:r>
              <a:rPr lang="en-US" altLang="ko-KR" sz="1400" dirty="0" smtClean="0">
                <a:solidFill>
                  <a:schemeClr val="bg1"/>
                </a:solidFill>
              </a:rPr>
              <a:t>OUTBOUND </a:t>
            </a:r>
            <a:r>
              <a:rPr lang="ko-KR" altLang="en-US" sz="1400" smtClean="0">
                <a:solidFill>
                  <a:schemeClr val="bg1"/>
                </a:solidFill>
              </a:rPr>
              <a:t>허용</a:t>
            </a:r>
            <a:r>
              <a:rPr lang="en-US" altLang="ko-KR" sz="1400" dirty="0">
                <a:solidFill>
                  <a:schemeClr val="bg1"/>
                </a:solidFill>
              </a:rPr>
              <a:t> </a:t>
            </a:r>
            <a:r>
              <a:rPr lang="ko-KR" altLang="en-US" sz="1400" smtClean="0">
                <a:solidFill>
                  <a:schemeClr val="bg1"/>
                </a:solidFill>
              </a:rPr>
              <a:t>및 인터넷</a:t>
            </a:r>
            <a:r>
              <a:rPr lang="en-US" altLang="ko-KR" sz="1400" dirty="0" smtClean="0">
                <a:solidFill>
                  <a:schemeClr val="bg1"/>
                </a:solidFill>
              </a:rPr>
              <a:t> INBOUND </a:t>
            </a:r>
            <a:r>
              <a:rPr lang="ko-KR" altLang="en-US" sz="1400" smtClean="0">
                <a:solidFill>
                  <a:schemeClr val="bg1"/>
                </a:solidFill>
              </a:rPr>
              <a:t>차단이나 </a:t>
            </a:r>
            <a:r>
              <a:rPr lang="en-US" altLang="ko-KR" sz="1400" dirty="0" smtClean="0">
                <a:solidFill>
                  <a:schemeClr val="bg1"/>
                </a:solidFill>
              </a:rPr>
              <a:t>65,000</a:t>
            </a:r>
            <a:r>
              <a:rPr lang="ko-KR" altLang="en-US" sz="1400" smtClean="0">
                <a:solidFill>
                  <a:schemeClr val="bg1"/>
                </a:solidFill>
              </a:rPr>
              <a:t>이하의 </a:t>
            </a:r>
            <a:r>
              <a:rPr lang="en-US" altLang="ko-KR" sz="1400" dirty="0" smtClean="0">
                <a:solidFill>
                  <a:schemeClr val="bg1"/>
                </a:solidFill>
              </a:rPr>
              <a:t>Priority</a:t>
            </a:r>
            <a:r>
              <a:rPr lang="ko-KR" altLang="en-US" sz="1400" smtClean="0">
                <a:solidFill>
                  <a:schemeClr val="bg1"/>
                </a:solidFill>
              </a:rPr>
              <a:t>이므로 개별 정책이 우선 적용</a:t>
            </a:r>
            <a:endParaRPr lang="en-US" altLang="ko-KR" sz="1400" dirty="0" smtClean="0">
              <a:solidFill>
                <a:schemeClr val="bg1"/>
              </a:solidFill>
            </a:endParaRPr>
          </a:p>
          <a:p>
            <a:pPr marL="752121" lvl="1" indent="-285750">
              <a:buFontTx/>
              <a:buChar char="-"/>
            </a:pPr>
            <a:r>
              <a:rPr lang="ko-KR" altLang="en-US" sz="1400" dirty="0" smtClean="0">
                <a:solidFill>
                  <a:schemeClr val="bg1"/>
                </a:solidFill>
              </a:rPr>
              <a:t>구독 당 </a:t>
            </a:r>
            <a:r>
              <a:rPr lang="en-US" altLang="ko-KR" sz="1400" dirty="0" smtClean="0">
                <a:solidFill>
                  <a:schemeClr val="bg1"/>
                </a:solidFill>
              </a:rPr>
              <a:t>100</a:t>
            </a:r>
            <a:r>
              <a:rPr lang="ko-KR" altLang="en-US" sz="1400" smtClean="0">
                <a:solidFill>
                  <a:schemeClr val="bg1"/>
                </a:solidFill>
              </a:rPr>
              <a:t>개의 </a:t>
            </a:r>
            <a:r>
              <a:rPr lang="en-US" altLang="ko-KR" sz="1400" dirty="0" smtClean="0">
                <a:solidFill>
                  <a:schemeClr val="bg1"/>
                </a:solidFill>
              </a:rPr>
              <a:t>NSG </a:t>
            </a:r>
            <a:r>
              <a:rPr lang="ko-KR" altLang="en-US" sz="1400" smtClean="0">
                <a:solidFill>
                  <a:schemeClr val="bg1"/>
                </a:solidFill>
              </a:rPr>
              <a:t>지원</a:t>
            </a:r>
            <a:r>
              <a:rPr lang="en-US" altLang="ko-KR" sz="1400" dirty="0" smtClean="0">
                <a:solidFill>
                  <a:schemeClr val="bg1"/>
                </a:solidFill>
              </a:rPr>
              <a:t>, </a:t>
            </a:r>
            <a:r>
              <a:rPr lang="ko-KR" altLang="en-US" sz="1400" smtClean="0">
                <a:solidFill>
                  <a:schemeClr val="bg1"/>
                </a:solidFill>
              </a:rPr>
              <a:t>개별 </a:t>
            </a:r>
            <a:r>
              <a:rPr lang="en-US" altLang="ko-KR" sz="1400" dirty="0" smtClean="0">
                <a:solidFill>
                  <a:schemeClr val="bg1"/>
                </a:solidFill>
              </a:rPr>
              <a:t>NSG</a:t>
            </a:r>
            <a:r>
              <a:rPr lang="ko-KR" altLang="en-US" sz="1400" smtClean="0">
                <a:solidFill>
                  <a:schemeClr val="bg1"/>
                </a:solidFill>
              </a:rPr>
              <a:t>는 </a:t>
            </a:r>
            <a:r>
              <a:rPr lang="en-US" altLang="ko-KR" sz="1400" dirty="0" smtClean="0">
                <a:solidFill>
                  <a:schemeClr val="bg1"/>
                </a:solidFill>
              </a:rPr>
              <a:t>200</a:t>
            </a:r>
            <a:r>
              <a:rPr lang="ko-KR" altLang="en-US" sz="1400" smtClean="0">
                <a:solidFill>
                  <a:schemeClr val="bg1"/>
                </a:solidFill>
              </a:rPr>
              <a:t>개의 규칙을 포함 가능</a:t>
            </a:r>
            <a:endParaRPr lang="ko-KR" altLang="en-US" sz="1400" dirty="0">
              <a:solidFill>
                <a:schemeClr val="bg1"/>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1453997741"/>
              </p:ext>
            </p:extLst>
          </p:nvPr>
        </p:nvGraphicFramePr>
        <p:xfrm>
          <a:off x="5004448" y="2975910"/>
          <a:ext cx="7175500" cy="1047750"/>
        </p:xfrm>
        <a:graphic>
          <a:graphicData uri="http://schemas.openxmlformats.org/drawingml/2006/table">
            <a:tbl>
              <a:tblPr/>
              <a:tblGrid>
                <a:gridCol w="685800">
                  <a:extLst>
                    <a:ext uri="{9D8B030D-6E8A-4147-A177-3AD203B41FA5}">
                      <a16:colId xmlns:a16="http://schemas.microsoft.com/office/drawing/2014/main" val="2250048358"/>
                    </a:ext>
                  </a:extLst>
                </a:gridCol>
                <a:gridCol w="711200">
                  <a:extLst>
                    <a:ext uri="{9D8B030D-6E8A-4147-A177-3AD203B41FA5}">
                      <a16:colId xmlns:a16="http://schemas.microsoft.com/office/drawing/2014/main" val="3023401888"/>
                    </a:ext>
                  </a:extLst>
                </a:gridCol>
                <a:gridCol w="838200">
                  <a:extLst>
                    <a:ext uri="{9D8B030D-6E8A-4147-A177-3AD203B41FA5}">
                      <a16:colId xmlns:a16="http://schemas.microsoft.com/office/drawing/2014/main" val="3432904789"/>
                    </a:ext>
                  </a:extLst>
                </a:gridCol>
                <a:gridCol w="990600">
                  <a:extLst>
                    <a:ext uri="{9D8B030D-6E8A-4147-A177-3AD203B41FA5}">
                      <a16:colId xmlns:a16="http://schemas.microsoft.com/office/drawing/2014/main" val="2176831789"/>
                    </a:ext>
                  </a:extLst>
                </a:gridCol>
                <a:gridCol w="1168400">
                  <a:extLst>
                    <a:ext uri="{9D8B030D-6E8A-4147-A177-3AD203B41FA5}">
                      <a16:colId xmlns:a16="http://schemas.microsoft.com/office/drawing/2014/main" val="2053119610"/>
                    </a:ext>
                  </a:extLst>
                </a:gridCol>
                <a:gridCol w="1320800">
                  <a:extLst>
                    <a:ext uri="{9D8B030D-6E8A-4147-A177-3AD203B41FA5}">
                      <a16:colId xmlns:a16="http://schemas.microsoft.com/office/drawing/2014/main" val="3496527411"/>
                    </a:ext>
                  </a:extLst>
                </a:gridCol>
                <a:gridCol w="774700">
                  <a:extLst>
                    <a:ext uri="{9D8B030D-6E8A-4147-A177-3AD203B41FA5}">
                      <a16:colId xmlns:a16="http://schemas.microsoft.com/office/drawing/2014/main" val="1090183458"/>
                    </a:ext>
                  </a:extLst>
                </a:gridCol>
                <a:gridCol w="685800">
                  <a:extLst>
                    <a:ext uri="{9D8B030D-6E8A-4147-A177-3AD203B41FA5}">
                      <a16:colId xmlns:a16="http://schemas.microsoft.com/office/drawing/2014/main" val="3986874563"/>
                    </a:ext>
                  </a:extLst>
                </a:gridCol>
              </a:tblGrid>
              <a:tr h="209550">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Name</a:t>
                      </a:r>
                    </a:p>
                  </a:txBody>
                  <a:tcPr marL="9525" marR="9525" marT="9525"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Priority</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Source IP</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Source Port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Destination IP</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Destination Port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Protocol</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Access</a:t>
                      </a:r>
                    </a:p>
                  </a:txBody>
                  <a:tcPr marL="9525" marR="9525" marT="9525" marB="0" anchor="ctr">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250817999"/>
                  </a:ext>
                </a:extLst>
              </a:tr>
              <a:tr h="209550">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WEB</a:t>
                      </a:r>
                    </a:p>
                  </a:txBody>
                  <a:tcPr marL="9525" marR="9525" marT="9525"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100</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INTERNET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80</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TCP</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ALLOW </a:t>
                      </a:r>
                    </a:p>
                  </a:txBody>
                  <a:tcPr marL="9525" marR="9525" marT="9525" marB="0" anchor="ctr">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27468547"/>
                  </a:ext>
                </a:extLst>
              </a:tr>
              <a:tr h="209550">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319107691"/>
                  </a:ext>
                </a:extLst>
              </a:tr>
              <a:tr h="209550">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Name</a:t>
                      </a:r>
                    </a:p>
                  </a:txBody>
                  <a:tcPr marL="9525" marR="9525" marT="9525"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Priority</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Source IP</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Source Port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Destination IP</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Destination Port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Protocol</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맑은 고딕" panose="020B0503020000020004" pitchFamily="50" charset="-127"/>
                          <a:ea typeface="맑은 고딕" panose="020B0503020000020004" pitchFamily="50" charset="-127"/>
                        </a:rPr>
                        <a:t>Access</a:t>
                      </a:r>
                    </a:p>
                  </a:txBody>
                  <a:tcPr marL="9525" marR="9525" marT="9525" marB="0" anchor="ctr">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345824895"/>
                  </a:ext>
                </a:extLst>
              </a:tr>
              <a:tr h="209550">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all</a:t>
                      </a:r>
                    </a:p>
                  </a:txBody>
                  <a:tcPr marL="9525" marR="9525" marT="9525"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100</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DENY </a:t>
                      </a:r>
                    </a:p>
                  </a:txBody>
                  <a:tcPr marL="9525" marR="9525" marT="9525" marB="0" anchor="ctr">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75258738"/>
                  </a:ext>
                </a:extLst>
              </a:tr>
            </a:tbl>
          </a:graphicData>
        </a:graphic>
      </p:graphicFrame>
      <p:sp>
        <p:nvSpPr>
          <p:cNvPr id="14" name="TextBox 13"/>
          <p:cNvSpPr txBox="1"/>
          <p:nvPr/>
        </p:nvSpPr>
        <p:spPr>
          <a:xfrm>
            <a:off x="4902202" y="2760361"/>
            <a:ext cx="857927" cy="261610"/>
          </a:xfrm>
          <a:prstGeom prst="rect">
            <a:avLst/>
          </a:prstGeom>
          <a:noFill/>
        </p:spPr>
        <p:txBody>
          <a:bodyPr wrap="none" rtlCol="0">
            <a:spAutoFit/>
          </a:bodyPr>
          <a:lstStyle/>
          <a:p>
            <a:r>
              <a:rPr lang="en-US" altLang="ko-KR" sz="1100" b="1" dirty="0" smtClean="0">
                <a:solidFill>
                  <a:schemeClr val="bg1"/>
                </a:solidFill>
              </a:rPr>
              <a:t>INBOUND</a:t>
            </a:r>
            <a:endParaRPr lang="ko-KR" altLang="en-US" sz="1100" b="1">
              <a:solidFill>
                <a:schemeClr val="bg1"/>
              </a:solidFill>
            </a:endParaRPr>
          </a:p>
        </p:txBody>
      </p:sp>
      <p:sp>
        <p:nvSpPr>
          <p:cNvPr id="15" name="TextBox 14"/>
          <p:cNvSpPr txBox="1"/>
          <p:nvPr/>
        </p:nvSpPr>
        <p:spPr>
          <a:xfrm>
            <a:off x="4895738" y="3389216"/>
            <a:ext cx="994183" cy="261610"/>
          </a:xfrm>
          <a:prstGeom prst="rect">
            <a:avLst/>
          </a:prstGeom>
          <a:noFill/>
        </p:spPr>
        <p:txBody>
          <a:bodyPr wrap="none" rtlCol="0">
            <a:spAutoFit/>
          </a:bodyPr>
          <a:lstStyle/>
          <a:p>
            <a:r>
              <a:rPr lang="en-US" altLang="ko-KR" sz="1100" b="1" dirty="0" smtClean="0">
                <a:solidFill>
                  <a:schemeClr val="bg1"/>
                </a:solidFill>
              </a:rPr>
              <a:t>OUTBOUND</a:t>
            </a:r>
            <a:endParaRPr lang="ko-KR" altLang="en-US" sz="1100" b="1">
              <a:solidFill>
                <a:schemeClr val="bg1"/>
              </a:solidFill>
            </a:endParaRPr>
          </a:p>
        </p:txBody>
      </p:sp>
      <p:sp>
        <p:nvSpPr>
          <p:cNvPr id="16" name="TextBox 15"/>
          <p:cNvSpPr txBox="1"/>
          <p:nvPr/>
        </p:nvSpPr>
        <p:spPr>
          <a:xfrm>
            <a:off x="4701048" y="4183062"/>
            <a:ext cx="7446919" cy="2015936"/>
          </a:xfrm>
          <a:prstGeom prst="rect">
            <a:avLst/>
          </a:prstGeom>
          <a:noFill/>
        </p:spPr>
        <p:txBody>
          <a:bodyPr wrap="square" rtlCol="0">
            <a:spAutoFit/>
          </a:bodyPr>
          <a:lstStyle/>
          <a:p>
            <a:pPr marL="342900" indent="-342900">
              <a:lnSpc>
                <a:spcPct val="150000"/>
              </a:lnSpc>
              <a:buFont typeface="+mj-lt"/>
              <a:buAutoNum type="arabicPeriod" startAt="2"/>
            </a:pPr>
            <a:r>
              <a:rPr lang="en-US" altLang="ko-KR" dirty="0" smtClean="0">
                <a:solidFill>
                  <a:schemeClr val="bg1"/>
                </a:solidFill>
              </a:rPr>
              <a:t>NSG</a:t>
            </a:r>
            <a:r>
              <a:rPr lang="ko-KR" altLang="en-US" smtClean="0">
                <a:solidFill>
                  <a:schemeClr val="bg1"/>
                </a:solidFill>
              </a:rPr>
              <a:t>를 </a:t>
            </a:r>
            <a:r>
              <a:rPr lang="en-US" altLang="ko-KR" dirty="0" smtClean="0">
                <a:solidFill>
                  <a:schemeClr val="bg1"/>
                </a:solidFill>
              </a:rPr>
              <a:t>VM </a:t>
            </a:r>
            <a:r>
              <a:rPr lang="ko-KR" altLang="en-US" smtClean="0">
                <a:solidFill>
                  <a:schemeClr val="bg1"/>
                </a:solidFill>
              </a:rPr>
              <a:t>또는 서브넷에</a:t>
            </a:r>
            <a:r>
              <a:rPr lang="en-US" altLang="ko-KR" dirty="0" smtClean="0">
                <a:solidFill>
                  <a:schemeClr val="bg1"/>
                </a:solidFill>
              </a:rPr>
              <a:t> </a:t>
            </a:r>
            <a:r>
              <a:rPr lang="ko-KR" altLang="en-US" smtClean="0">
                <a:solidFill>
                  <a:schemeClr val="bg1"/>
                </a:solidFill>
              </a:rPr>
              <a:t>적용</a:t>
            </a:r>
            <a:endParaRPr lang="en-US" altLang="ko-KR" dirty="0" smtClean="0">
              <a:solidFill>
                <a:schemeClr val="bg1"/>
              </a:solidFill>
            </a:endParaRPr>
          </a:p>
          <a:p>
            <a:pPr marL="752121" lvl="1" indent="-285750">
              <a:buFontTx/>
              <a:buChar char="-"/>
            </a:pPr>
            <a:r>
              <a:rPr lang="en-US" altLang="ko-KR" sz="1400" dirty="0" smtClean="0">
                <a:solidFill>
                  <a:schemeClr val="bg1"/>
                </a:solidFill>
              </a:rPr>
              <a:t>VM </a:t>
            </a:r>
            <a:r>
              <a:rPr lang="ko-KR" altLang="en-US" sz="1400" smtClean="0">
                <a:solidFill>
                  <a:schemeClr val="bg1"/>
                </a:solidFill>
              </a:rPr>
              <a:t>및 서브넷은 복수개의 </a:t>
            </a:r>
            <a:r>
              <a:rPr lang="en-US" altLang="ko-KR" sz="1400" dirty="0" smtClean="0">
                <a:solidFill>
                  <a:schemeClr val="bg1"/>
                </a:solidFill>
              </a:rPr>
              <a:t>NSG</a:t>
            </a:r>
            <a:r>
              <a:rPr lang="ko-KR" altLang="en-US" sz="1400" smtClean="0">
                <a:solidFill>
                  <a:schemeClr val="bg1"/>
                </a:solidFill>
              </a:rPr>
              <a:t>에 동시 적용할 수 없음</a:t>
            </a:r>
            <a:endParaRPr lang="en-US" altLang="ko-KR" sz="1400" dirty="0" smtClean="0">
              <a:solidFill>
                <a:schemeClr val="bg1"/>
              </a:solidFill>
            </a:endParaRPr>
          </a:p>
          <a:p>
            <a:pPr marL="752121" lvl="1" indent="-285750">
              <a:buFontTx/>
              <a:buChar char="-"/>
            </a:pPr>
            <a:r>
              <a:rPr lang="ko-KR" altLang="en-US" sz="1400" dirty="0" smtClean="0">
                <a:solidFill>
                  <a:schemeClr val="bg1"/>
                </a:solidFill>
              </a:rPr>
              <a:t>하나의 </a:t>
            </a:r>
            <a:r>
              <a:rPr lang="en-US" altLang="ko-KR" sz="1400" dirty="0" smtClean="0">
                <a:solidFill>
                  <a:schemeClr val="bg1"/>
                </a:solidFill>
              </a:rPr>
              <a:t>NSG</a:t>
            </a:r>
            <a:r>
              <a:rPr lang="ko-KR" altLang="en-US" sz="1400" smtClean="0">
                <a:solidFill>
                  <a:schemeClr val="bg1"/>
                </a:solidFill>
              </a:rPr>
              <a:t>는 복수개의 </a:t>
            </a:r>
            <a:r>
              <a:rPr lang="en-US" altLang="ko-KR" sz="1400" dirty="0" smtClean="0">
                <a:solidFill>
                  <a:schemeClr val="bg1"/>
                </a:solidFill>
              </a:rPr>
              <a:t>VM </a:t>
            </a:r>
            <a:r>
              <a:rPr lang="ko-KR" altLang="en-US" sz="1400" smtClean="0">
                <a:solidFill>
                  <a:schemeClr val="bg1"/>
                </a:solidFill>
              </a:rPr>
              <a:t>또는 서브넷에 적용할 수 있음</a:t>
            </a:r>
            <a:endParaRPr lang="en-US" altLang="ko-KR" sz="1400" dirty="0" smtClean="0">
              <a:solidFill>
                <a:schemeClr val="bg1"/>
              </a:solidFill>
            </a:endParaRPr>
          </a:p>
          <a:p>
            <a:pPr marL="752121" lvl="1" indent="-285750">
              <a:buFontTx/>
              <a:buChar char="-"/>
            </a:pPr>
            <a:r>
              <a:rPr lang="en-US" altLang="ko-KR" sz="1400" dirty="0" smtClean="0">
                <a:solidFill>
                  <a:schemeClr val="bg1"/>
                </a:solidFill>
              </a:rPr>
              <a:t>NSG</a:t>
            </a:r>
            <a:r>
              <a:rPr lang="ko-KR" altLang="en-US" sz="1400" smtClean="0">
                <a:solidFill>
                  <a:schemeClr val="bg1"/>
                </a:solidFill>
              </a:rPr>
              <a:t>가 업데이트 되면 자동으로 몇 분안에 적용</a:t>
            </a:r>
            <a:endParaRPr lang="en-US" altLang="ko-KR" sz="1400" dirty="0" smtClean="0">
              <a:solidFill>
                <a:schemeClr val="bg1"/>
              </a:solidFill>
            </a:endParaRPr>
          </a:p>
          <a:p>
            <a:pPr marL="752121" lvl="1" indent="-285750">
              <a:buFontTx/>
              <a:buChar char="-"/>
            </a:pPr>
            <a:r>
              <a:rPr lang="en-US" altLang="ko-KR" sz="1400" dirty="0" smtClean="0">
                <a:solidFill>
                  <a:schemeClr val="bg1"/>
                </a:solidFill>
              </a:rPr>
              <a:t>VM </a:t>
            </a:r>
            <a:r>
              <a:rPr lang="ko-KR" altLang="en-US" sz="1400" smtClean="0">
                <a:solidFill>
                  <a:schemeClr val="bg1"/>
                </a:solidFill>
              </a:rPr>
              <a:t>및 서브넷에</a:t>
            </a:r>
            <a:r>
              <a:rPr lang="en-US" altLang="ko-KR" sz="1400" dirty="0" smtClean="0">
                <a:solidFill>
                  <a:schemeClr val="bg1"/>
                </a:solidFill>
              </a:rPr>
              <a:t> </a:t>
            </a:r>
            <a:r>
              <a:rPr lang="ko-KR" altLang="en-US" sz="1400" smtClean="0">
                <a:solidFill>
                  <a:schemeClr val="bg1"/>
                </a:solidFill>
              </a:rPr>
              <a:t>별도의 </a:t>
            </a:r>
            <a:r>
              <a:rPr lang="en-US" altLang="ko-KR" sz="1400" dirty="0" smtClean="0">
                <a:solidFill>
                  <a:schemeClr val="bg1"/>
                </a:solidFill>
              </a:rPr>
              <a:t>NSG</a:t>
            </a:r>
            <a:r>
              <a:rPr lang="ko-KR" altLang="en-US" sz="1400" smtClean="0">
                <a:solidFill>
                  <a:schemeClr val="bg1"/>
                </a:solidFill>
              </a:rPr>
              <a:t>를 적용 가능하며</a:t>
            </a:r>
            <a:r>
              <a:rPr lang="en-US" altLang="ko-KR" sz="1400" dirty="0" smtClean="0">
                <a:solidFill>
                  <a:schemeClr val="bg1"/>
                </a:solidFill>
              </a:rPr>
              <a:t>, </a:t>
            </a:r>
            <a:r>
              <a:rPr lang="ko-KR" altLang="en-US" sz="1400" smtClean="0">
                <a:solidFill>
                  <a:schemeClr val="bg1"/>
                </a:solidFill>
              </a:rPr>
              <a:t>이 때 이중 네트워크 보안 정책이 적용됩니다</a:t>
            </a:r>
            <a:r>
              <a:rPr lang="en-US" altLang="ko-KR" sz="1400" dirty="0" smtClean="0">
                <a:solidFill>
                  <a:schemeClr val="bg1"/>
                </a:solidFill>
              </a:rPr>
              <a:t>.(INBOUND – </a:t>
            </a:r>
            <a:r>
              <a:rPr lang="ko-KR" altLang="en-US" sz="1400" smtClean="0">
                <a:solidFill>
                  <a:schemeClr val="bg1"/>
                </a:solidFill>
              </a:rPr>
              <a:t>서비스넷</a:t>
            </a:r>
            <a:r>
              <a:rPr lang="en-US" altLang="ko-KR" sz="1400" dirty="0" smtClean="0">
                <a:solidFill>
                  <a:schemeClr val="bg1"/>
                </a:solidFill>
              </a:rPr>
              <a:t> NSG </a:t>
            </a:r>
            <a:r>
              <a:rPr lang="ko-KR" altLang="en-US" sz="1400" smtClean="0">
                <a:solidFill>
                  <a:schemeClr val="bg1"/>
                </a:solidFill>
              </a:rPr>
              <a:t>적용 후 </a:t>
            </a:r>
            <a:r>
              <a:rPr lang="en-US" altLang="ko-KR" sz="1400" dirty="0" smtClean="0">
                <a:solidFill>
                  <a:schemeClr val="bg1"/>
                </a:solidFill>
              </a:rPr>
              <a:t>VM NSG </a:t>
            </a:r>
            <a:r>
              <a:rPr lang="ko-KR" altLang="en-US" sz="1400" smtClean="0">
                <a:solidFill>
                  <a:schemeClr val="bg1"/>
                </a:solidFill>
              </a:rPr>
              <a:t>적용</a:t>
            </a:r>
            <a:r>
              <a:rPr lang="en-US" altLang="ko-KR" sz="1400" dirty="0" smtClean="0">
                <a:solidFill>
                  <a:schemeClr val="bg1"/>
                </a:solidFill>
              </a:rPr>
              <a:t>, OUTBOUND – VM NSG </a:t>
            </a:r>
            <a:r>
              <a:rPr lang="ko-KR" altLang="en-US" sz="1400" smtClean="0">
                <a:solidFill>
                  <a:schemeClr val="bg1"/>
                </a:solidFill>
              </a:rPr>
              <a:t>적용 후</a:t>
            </a:r>
            <a:r>
              <a:rPr lang="en-US" altLang="ko-KR" sz="1400" dirty="0">
                <a:solidFill>
                  <a:schemeClr val="bg1"/>
                </a:solidFill>
              </a:rPr>
              <a:t> </a:t>
            </a:r>
            <a:r>
              <a:rPr lang="ko-KR" altLang="en-US" sz="1400" smtClean="0">
                <a:solidFill>
                  <a:schemeClr val="bg1"/>
                </a:solidFill>
              </a:rPr>
              <a:t>서브넷 </a:t>
            </a:r>
            <a:r>
              <a:rPr lang="en-US" altLang="ko-KR" sz="1400" dirty="0" smtClean="0">
                <a:solidFill>
                  <a:schemeClr val="bg1"/>
                </a:solidFill>
              </a:rPr>
              <a:t>NSG </a:t>
            </a:r>
            <a:r>
              <a:rPr lang="ko-KR" altLang="en-US" sz="1400" smtClean="0">
                <a:solidFill>
                  <a:schemeClr val="bg1"/>
                </a:solidFill>
              </a:rPr>
              <a:t>적용</a:t>
            </a:r>
            <a:r>
              <a:rPr lang="en-US" altLang="ko-KR" sz="1400" dirty="0" smtClean="0">
                <a:solidFill>
                  <a:schemeClr val="bg1"/>
                </a:solidFill>
              </a:rPr>
              <a:t>)</a:t>
            </a:r>
          </a:p>
          <a:p>
            <a:pPr marL="752121" lvl="1" indent="-285750">
              <a:buFontTx/>
              <a:buChar char="-"/>
            </a:pPr>
            <a:endParaRPr lang="ko-KR" altLang="en-US" sz="1400" dirty="0">
              <a:solidFill>
                <a:schemeClr val="bg1"/>
              </a:solidFill>
            </a:endParaRPr>
          </a:p>
        </p:txBody>
      </p:sp>
    </p:spTree>
    <p:extLst>
      <p:ext uri="{BB962C8B-B14F-4D97-AF65-F5344CB8AC3E}">
        <p14:creationId xmlns:p14="http://schemas.microsoft.com/office/powerpoint/2010/main" val="221538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smtClean="0"/>
              <a:t>Traffic Manager Service</a:t>
            </a:r>
            <a:endParaRPr lang="ko-KR" altLang="en-US"/>
          </a:p>
        </p:txBody>
      </p:sp>
      <p:sp>
        <p:nvSpPr>
          <p:cNvPr id="36" name="Title 1"/>
          <p:cNvSpPr txBox="1">
            <a:spLocks/>
          </p:cNvSpPr>
          <p:nvPr/>
        </p:nvSpPr>
        <p:spPr>
          <a:xfrm>
            <a:off x="7629024" y="483994"/>
            <a:ext cx="3428690" cy="283713"/>
          </a:xfrm>
          <a:prstGeom prst="rect">
            <a:avLst/>
          </a:prstGeom>
        </p:spPr>
        <p:txBody>
          <a:bodyPr vert="horz" lIns="93260" tIns="46630" rIns="93260" bIns="46630" rtlCol="0" anchor="b" anchorCtr="0">
            <a:noAutofit/>
          </a:bodyPr>
          <a:lstStyle>
            <a:lvl1pPr algn="l" defTabSz="914400" rtl="0" eaLnBrk="1" latinLnBrk="0" hangingPunct="1">
              <a:spcBef>
                <a:spcPct val="0"/>
              </a:spcBef>
              <a:buNone/>
              <a:defRPr sz="3200" b="1" kern="1200">
                <a:solidFill>
                  <a:schemeClr val="bg1"/>
                </a:solidFill>
                <a:effectLst/>
                <a:latin typeface="맑은 고딕" pitchFamily="50" charset="-127"/>
                <a:ea typeface="맑은 고딕" pitchFamily="50" charset="-127"/>
                <a:cs typeface="+mj-cs"/>
              </a:defRPr>
            </a:lvl1pPr>
          </a:lstStyle>
          <a:p>
            <a:pPr algn="r"/>
            <a:endParaRPr lang="en-US" altLang="ko-KR" sz="1020" b="0" dirty="0">
              <a:solidFill>
                <a:schemeClr val="tx1"/>
              </a:solidFill>
            </a:endParaRPr>
          </a:p>
          <a:p>
            <a:pPr algn="r"/>
            <a:endParaRPr lang="en-US" altLang="ko-KR" sz="1020" b="0" dirty="0">
              <a:solidFill>
                <a:schemeClr val="tx1"/>
              </a:solidFill>
            </a:endParaRPr>
          </a:p>
          <a:p>
            <a:pPr algn="r"/>
            <a:r>
              <a:rPr lang="en-US" altLang="ko-KR" sz="1020" b="0" dirty="0" smtClean="0">
                <a:solidFill>
                  <a:schemeClr val="tx1"/>
                </a:solidFill>
              </a:rPr>
              <a:t> </a:t>
            </a:r>
            <a:r>
              <a:rPr lang="en-US" altLang="ko-KR" sz="1020" b="0" dirty="0">
                <a:solidFill>
                  <a:schemeClr val="tx1"/>
                </a:solidFill>
              </a:rPr>
              <a:t>Microsoft Azure </a:t>
            </a:r>
            <a:r>
              <a:rPr lang="ko-KR" altLang="en-US" sz="1020" b="0">
                <a:solidFill>
                  <a:schemeClr val="tx1"/>
                </a:solidFill>
              </a:rPr>
              <a:t>구성</a:t>
            </a:r>
            <a:endParaRPr lang="en-US" altLang="ko-KR" sz="1020" b="0" dirty="0">
              <a:solidFill>
                <a:schemeClr val="tx1"/>
              </a:solidFill>
            </a:endParaRPr>
          </a:p>
          <a:p>
            <a:pPr algn="r"/>
            <a:r>
              <a:rPr lang="en-US" altLang="ko-KR" sz="1020" b="0" dirty="0" smtClean="0">
                <a:solidFill>
                  <a:schemeClr val="tx1"/>
                </a:solidFill>
              </a:rPr>
              <a:t>4</a:t>
            </a:r>
            <a:r>
              <a:rPr lang="en-US" altLang="ko-KR" sz="1020" b="0" dirty="0">
                <a:solidFill>
                  <a:schemeClr val="tx1"/>
                </a:solidFill>
              </a:rPr>
              <a:t>. Network Service</a:t>
            </a:r>
          </a:p>
        </p:txBody>
      </p:sp>
      <p:grpSp>
        <p:nvGrpSpPr>
          <p:cNvPr id="80" name="그룹 25"/>
          <p:cNvGrpSpPr/>
          <p:nvPr/>
        </p:nvGrpSpPr>
        <p:grpSpPr>
          <a:xfrm>
            <a:off x="1255454" y="1622187"/>
            <a:ext cx="9878196" cy="4999296"/>
            <a:chOff x="139995" y="899679"/>
            <a:chExt cx="9944474" cy="5437237"/>
          </a:xfrm>
        </p:grpSpPr>
        <p:sp>
          <p:nvSpPr>
            <p:cNvPr id="81" name="Rectangle 23"/>
            <p:cNvSpPr/>
            <p:nvPr/>
          </p:nvSpPr>
          <p:spPr bwMode="gray">
            <a:xfrm>
              <a:off x="139996" y="1220689"/>
              <a:ext cx="3038634" cy="511622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여러 위치로 사용 </a:t>
              </a:r>
              <a:r>
                <a:rPr kumimoji="0" lang="ko-KR" altLang="en-US" sz="1224" b="1" i="0" u="sng" strike="noStrike" kern="0" cap="none" spc="0" normalizeH="0" baseline="0" noProof="0" dirty="0" err="1" smtClean="0">
                  <a:ln>
                    <a:noFill/>
                  </a:ln>
                  <a:solidFill>
                    <a:prstClr val="black"/>
                  </a:solidFill>
                  <a:effectLst/>
                  <a:uLnTx/>
                  <a:uFillTx/>
                  <a:ea typeface="맑은 고딕"/>
                </a:rPr>
                <a:t>트래픽</a:t>
              </a:r>
              <a:r>
                <a:rPr kumimoji="0" lang="ko-KR" altLang="en-US" sz="1224" b="1" i="0" u="sng" strike="noStrike" kern="0" cap="none" spc="0" normalizeH="0" baseline="0" noProof="0" dirty="0" smtClean="0">
                  <a:ln>
                    <a:noFill/>
                  </a:ln>
                  <a:solidFill>
                    <a:prstClr val="black"/>
                  </a:solidFill>
                  <a:effectLst/>
                  <a:uLnTx/>
                  <a:uFillTx/>
                  <a:ea typeface="맑은 고딕"/>
                </a:rPr>
                <a:t> 분산</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사용자 </a:t>
              </a:r>
              <a:r>
                <a:rPr kumimoji="0" lang="ko-KR" altLang="en-US" sz="1020" b="0" i="0" u="none" strike="noStrike" kern="0" cap="none" spc="0" normalizeH="0" baseline="0" noProof="0" dirty="0" err="1" smtClean="0">
                  <a:ln>
                    <a:noFill/>
                  </a:ln>
                  <a:solidFill>
                    <a:prstClr val="black"/>
                  </a:solidFill>
                  <a:effectLst/>
                  <a:uLnTx/>
                  <a:uFillTx/>
                  <a:ea typeface="맑은 고딕"/>
                </a:rPr>
                <a:t>트래픽을</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dirty="0" err="1" smtClean="0">
                  <a:ln>
                    <a:noFill/>
                  </a:ln>
                  <a:solidFill>
                    <a:prstClr val="black"/>
                  </a:solidFill>
                  <a:effectLst/>
                  <a:uLnTx/>
                  <a:uFillTx/>
                  <a:ea typeface="맑은 고딕"/>
                </a:rPr>
                <a:t>디렉션하여</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데이터 센터 내 여러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서비스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다른 데이터 센터의 여러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웹 사이트 등의 여러 위치로 분산</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응용 프로그램 가동 중지 시간 절감</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또는 외부 사이트 및 서비스를 모니터링하고 장애가 발생할 경우 언제든지 사용자를 새로운 위치로 디렉션함으로써 중요한 응용 프로그램의 가용성을 개선</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82"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err="1" smtClean="0">
                  <a:ln>
                    <a:noFill/>
                  </a:ln>
                  <a:solidFill>
                    <a:prstClr val="white"/>
                  </a:solidFill>
                  <a:effectLst/>
                  <a:uLnTx/>
                  <a:uFillTx/>
                  <a:latin typeface="맑은 고딕"/>
                  <a:ea typeface="맑은 고딕"/>
                </a:rPr>
                <a:t>트래픽</a:t>
              </a: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 관리자 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83" name="그룹 38"/>
            <p:cNvGrpSpPr/>
            <p:nvPr/>
          </p:nvGrpSpPr>
          <p:grpSpPr>
            <a:xfrm>
              <a:off x="3263353" y="899681"/>
              <a:ext cx="3362633" cy="5425965"/>
              <a:chOff x="3584066" y="914195"/>
              <a:chExt cx="3362633" cy="5425965"/>
            </a:xfrm>
          </p:grpSpPr>
          <p:sp>
            <p:nvSpPr>
              <p:cNvPr id="87" name="Rectangle 4"/>
              <p:cNvSpPr/>
              <p:nvPr/>
            </p:nvSpPr>
            <p:spPr bwMode="gray">
              <a:xfrm>
                <a:off x="3584066" y="1235202"/>
                <a:ext cx="3362632"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서비스 동작 방식</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클라이언트가 접근하려는 서비스에 대해 클라이언트의 </a:t>
                </a:r>
                <a:r>
                  <a:rPr kumimoji="0" lang="en-US" altLang="ko-KR" sz="1020" b="0" i="0" u="none" strike="noStrike" kern="0" cap="none" spc="0" normalizeH="0" baseline="0" noProof="0" dirty="0" smtClean="0">
                    <a:ln>
                      <a:noFill/>
                    </a:ln>
                    <a:solidFill>
                      <a:prstClr val="black"/>
                    </a:solidFill>
                    <a:effectLst/>
                    <a:uLnTx/>
                    <a:uFillTx/>
                    <a:ea typeface="맑은 고딕"/>
                  </a:rPr>
                  <a:t>DNS</a:t>
                </a:r>
                <a:r>
                  <a:rPr kumimoji="0" lang="ko-KR" altLang="en-US" sz="1020" b="0" i="0" u="none" strike="noStrike" kern="0" cap="none" spc="0" normalizeH="0" baseline="0" noProof="0" smtClean="0">
                    <a:ln>
                      <a:noFill/>
                    </a:ln>
                    <a:solidFill>
                      <a:prstClr val="black"/>
                    </a:solidFill>
                    <a:effectLst/>
                    <a:uLnTx/>
                    <a:uFillTx/>
                    <a:ea typeface="맑은 고딕"/>
                  </a:rPr>
                  <a:t>를 통해 서비스 성능 및 상태를 체크하여 조건에 맞는 서버 </a:t>
                </a:r>
                <a:r>
                  <a:rPr kumimoji="0" lang="en-US" altLang="ko-KR" sz="1020" b="0" i="0" u="none" strike="noStrike" kern="0" cap="none" spc="0" normalizeH="0" baseline="0" noProof="0" dirty="0" smtClean="0">
                    <a:ln>
                      <a:noFill/>
                    </a:ln>
                    <a:solidFill>
                      <a:prstClr val="black"/>
                    </a:solidFill>
                    <a:effectLst/>
                    <a:uLnTx/>
                    <a:uFillTx/>
                    <a:ea typeface="맑은 고딕"/>
                  </a:rPr>
                  <a:t>IP</a:t>
                </a:r>
                <a:r>
                  <a:rPr kumimoji="0" lang="ko-KR" altLang="en-US" sz="1020" b="0" i="0" u="none" strike="noStrike" kern="0" cap="none" spc="0" normalizeH="0" baseline="0" noProof="0" smtClean="0">
                    <a:ln>
                      <a:noFill/>
                    </a:ln>
                    <a:solidFill>
                      <a:prstClr val="black"/>
                    </a:solidFill>
                    <a:effectLst/>
                    <a:uLnTx/>
                    <a:uFillTx/>
                    <a:ea typeface="맑은 고딕"/>
                  </a:rPr>
                  <a:t>주소를 클라이언트에게 반환하여 줌</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장애 조치 부하 분산</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주소가 반환되는 정책 중 하나로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우선 순위가 높은 서비스부터 서비스 상태를 확인하여 서비스 </a:t>
                </a:r>
                <a:r>
                  <a:rPr kumimoji="0" lang="en-US" altLang="ko-KR" sz="1020" b="0" i="0" u="none" strike="noStrike" kern="0" cap="none" spc="0" normalizeH="0" baseline="0" noProof="0" dirty="0" smtClean="0">
                    <a:ln>
                      <a:noFill/>
                    </a:ln>
                    <a:solidFill>
                      <a:prstClr val="black"/>
                    </a:solidFill>
                    <a:effectLst/>
                    <a:uLnTx/>
                    <a:uFillTx/>
                    <a:ea typeface="맑은 고딕"/>
                  </a:rPr>
                  <a:t>IP </a:t>
                </a:r>
                <a:r>
                  <a:rPr kumimoji="0" lang="ko-KR" altLang="en-US" sz="1020" b="0" i="0" u="none" strike="noStrike" kern="0" cap="none" spc="0" normalizeH="0" baseline="0" noProof="0" smtClean="0">
                    <a:ln>
                      <a:noFill/>
                    </a:ln>
                    <a:solidFill>
                      <a:prstClr val="black"/>
                    </a:solidFill>
                    <a:effectLst/>
                    <a:uLnTx/>
                    <a:uFillTx/>
                    <a:ea typeface="맑은 고딕"/>
                  </a:rPr>
                  <a:t>주소를 반환하여주는 정책</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라운드 로빈 부하 분산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주소가 반환되는 정책 중 하나로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트래픽 관리자에 등록된 서비스 주소를 순서대로 클라이언트에게 반환하여 주는 정책</a:t>
                </a:r>
                <a:endParaRPr kumimoji="0" lang="ko-KR" altLang="en-US" sz="1224" b="1" i="0" u="sng" strike="noStrike" kern="0" cap="none" spc="0" normalizeH="0" baseline="0" noProof="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성능 부하 분산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주소가 반환되는 정책 중 하나로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클라이언트 </a:t>
                </a:r>
                <a:r>
                  <a:rPr kumimoji="0" lang="en-US" altLang="ko-KR" sz="1020" b="0" i="0" u="none" strike="noStrike" kern="0" cap="none" spc="0" normalizeH="0" baseline="0" noProof="0" dirty="0" smtClean="0">
                    <a:ln>
                      <a:noFill/>
                    </a:ln>
                    <a:solidFill>
                      <a:prstClr val="black"/>
                    </a:solidFill>
                    <a:effectLst/>
                    <a:uLnTx/>
                    <a:uFillTx/>
                    <a:ea typeface="맑은 고딕"/>
                  </a:rPr>
                  <a:t>DNS</a:t>
                </a:r>
                <a:r>
                  <a:rPr kumimoji="0" lang="ko-KR" altLang="en-US" sz="1020" b="0" i="0" u="none" strike="noStrike" kern="0" cap="none" spc="0" normalizeH="0" baseline="0" noProof="0" smtClean="0">
                    <a:ln>
                      <a:noFill/>
                    </a:ln>
                    <a:solidFill>
                      <a:prstClr val="black"/>
                    </a:solidFill>
                    <a:effectLst/>
                    <a:uLnTx/>
                    <a:uFillTx/>
                    <a:ea typeface="맑은 고딕"/>
                  </a:rPr>
                  <a:t>와 가장 낮은 지연성을 가진 서비스의 </a:t>
                </a:r>
                <a:r>
                  <a:rPr kumimoji="0" lang="en-US" altLang="ko-KR" sz="1020" b="0" i="0" u="none" strike="noStrike" kern="0" cap="none" spc="0" normalizeH="0" baseline="0" noProof="0" dirty="0" smtClean="0">
                    <a:ln>
                      <a:noFill/>
                    </a:ln>
                    <a:solidFill>
                      <a:prstClr val="black"/>
                    </a:solidFill>
                    <a:effectLst/>
                    <a:uLnTx/>
                    <a:uFillTx/>
                    <a:ea typeface="맑은 고딕"/>
                  </a:rPr>
                  <a:t>IP </a:t>
                </a:r>
                <a:r>
                  <a:rPr kumimoji="0" lang="ko-KR" altLang="en-US" sz="1020" b="0" i="0" u="none" strike="noStrike" kern="0" cap="none" spc="0" normalizeH="0" baseline="0" noProof="0" smtClean="0">
                    <a:ln>
                      <a:noFill/>
                    </a:ln>
                    <a:solidFill>
                      <a:prstClr val="black"/>
                    </a:solidFill>
                    <a:effectLst/>
                    <a:uLnTx/>
                    <a:uFillTx/>
                    <a:ea typeface="맑은 고딕"/>
                  </a:rPr>
                  <a:t>주소를 클라이언트에게 반환하여 주는 정책</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서비스 상태 모니터링</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err="1" smtClean="0">
                    <a:ln>
                      <a:noFill/>
                    </a:ln>
                    <a:solidFill>
                      <a:prstClr val="black"/>
                    </a:solidFill>
                    <a:effectLst/>
                    <a:uLnTx/>
                    <a:uFillTx/>
                    <a:ea typeface="맑은 고딕"/>
                  </a:rPr>
                  <a:t>트래픽</a:t>
                </a:r>
                <a:r>
                  <a:rPr kumimoji="0" lang="ko-KR" altLang="en-US" sz="1020" b="0" i="0" u="none" strike="noStrike" kern="0" cap="none" spc="0" normalizeH="0" baseline="0" noProof="0" dirty="0" smtClean="0">
                    <a:ln>
                      <a:noFill/>
                    </a:ln>
                    <a:solidFill>
                      <a:prstClr val="black"/>
                    </a:solidFill>
                    <a:effectLst/>
                    <a:uLnTx/>
                    <a:uFillTx/>
                    <a:ea typeface="맑은 고딕"/>
                  </a:rPr>
                  <a:t> 관리자는 등록된 서비스들의 </a:t>
                </a:r>
                <a:r>
                  <a:rPr kumimoji="0" lang="en-US" altLang="ko-KR" sz="1020" b="0" i="0" u="none" strike="noStrike" kern="0" cap="none" spc="0" normalizeH="0" baseline="0" noProof="0" dirty="0" smtClean="0">
                    <a:ln>
                      <a:noFill/>
                    </a:ln>
                    <a:solidFill>
                      <a:prstClr val="black"/>
                    </a:solidFill>
                    <a:effectLst/>
                    <a:uLnTx/>
                    <a:uFillTx/>
                    <a:ea typeface="맑은 고딕"/>
                  </a:rPr>
                  <a:t>HTTP/HTTPS </a:t>
                </a:r>
                <a:r>
                  <a:rPr kumimoji="0" lang="ko-KR" altLang="en-US" sz="1020" b="0" i="0" u="none" strike="noStrike" kern="0" cap="none" spc="0" normalizeH="0" baseline="0" noProof="0" smtClean="0">
                    <a:ln>
                      <a:noFill/>
                    </a:ln>
                    <a:solidFill>
                      <a:prstClr val="black"/>
                    </a:solidFill>
                    <a:effectLst/>
                    <a:uLnTx/>
                    <a:uFillTx/>
                    <a:ea typeface="맑은 고딕"/>
                  </a:rPr>
                  <a:t>또는 특정 </a:t>
                </a:r>
                <a:r>
                  <a:rPr kumimoji="0" lang="en-US" altLang="ko-KR" sz="1020" b="0" i="0" u="none" strike="noStrike" kern="0" cap="none" spc="0" normalizeH="0" baseline="0" noProof="0" dirty="0" smtClean="0">
                    <a:ln>
                      <a:noFill/>
                    </a:ln>
                    <a:solidFill>
                      <a:prstClr val="black"/>
                    </a:solidFill>
                    <a:effectLst/>
                    <a:uLnTx/>
                    <a:uFillTx/>
                    <a:ea typeface="맑은 고딕"/>
                  </a:rPr>
                  <a:t>URL</a:t>
                </a:r>
                <a:r>
                  <a:rPr kumimoji="0" lang="ko-KR" altLang="en-US" sz="1020" b="0" i="0" u="none" strike="noStrike" kern="0" cap="none" spc="0" normalizeH="0" baseline="0" noProof="0" smtClean="0">
                    <a:ln>
                      <a:noFill/>
                    </a:ln>
                    <a:solidFill>
                      <a:prstClr val="black"/>
                    </a:solidFill>
                    <a:effectLst/>
                    <a:uLnTx/>
                    <a:uFillTx/>
                    <a:ea typeface="맑은 고딕"/>
                  </a:rPr>
                  <a:t>의 끝점 상태에 </a:t>
                </a:r>
                <a:r>
                  <a:rPr kumimoji="0" lang="ko-KR" altLang="en-US" sz="1020" b="0" i="0" u="none" strike="noStrike" kern="0" cap="none" spc="0" normalizeH="0" baseline="0" noProof="0" dirty="0" smtClean="0">
                    <a:ln>
                      <a:noFill/>
                    </a:ln>
                    <a:solidFill>
                      <a:prstClr val="black"/>
                    </a:solidFill>
                    <a:effectLst/>
                    <a:uLnTx/>
                    <a:uFillTx/>
                    <a:ea typeface="맑은 고딕"/>
                  </a:rPr>
                  <a:t>대한 지속적인 모니터링을 수행하여 각 서비스들의 끝점 상태를 </a:t>
                </a:r>
                <a:r>
                  <a:rPr kumimoji="0" lang="ko-KR" altLang="en-US" sz="1020" b="0" i="0" u="none" strike="noStrike" kern="0" cap="none" spc="0" normalizeH="0" baseline="0" noProof="0" smtClean="0">
                    <a:ln>
                      <a:noFill/>
                    </a:ln>
                    <a:solidFill>
                      <a:prstClr val="black"/>
                    </a:solidFill>
                    <a:effectLst/>
                    <a:uLnTx/>
                    <a:uFillTx/>
                    <a:ea typeface="맑은 고딕"/>
                  </a:rPr>
                  <a:t>업데이트 함</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상태 체크 중 응답을 받지 못 하거나 오류가 반환되는 경우는 해당 끝점 대신 다른 끝점을 클라이언트에게 반환하여 주고</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지속적인 상태 체크를 통해 서비스가 다시 온라인 또는 </a:t>
                </a:r>
                <a:r>
                  <a:rPr kumimoji="0" lang="en-US" altLang="ko-KR" sz="1020" b="0" i="0" u="none" strike="noStrike" kern="0" cap="none" spc="0" normalizeH="0" baseline="0" noProof="0" dirty="0" smtClean="0">
                    <a:ln>
                      <a:noFill/>
                    </a:ln>
                    <a:solidFill>
                      <a:prstClr val="black"/>
                    </a:solidFill>
                    <a:effectLst/>
                    <a:uLnTx/>
                    <a:uFillTx/>
                    <a:ea typeface="맑은 고딕"/>
                  </a:rPr>
                  <a:t>200OK</a:t>
                </a:r>
                <a:r>
                  <a:rPr kumimoji="0" lang="ko-KR" altLang="en-US" sz="1020" b="0" i="0" u="none" strike="noStrike" kern="0" cap="none" spc="0" normalizeH="0" baseline="0" noProof="0" smtClean="0">
                    <a:ln>
                      <a:noFill/>
                    </a:ln>
                    <a:solidFill>
                      <a:prstClr val="black"/>
                    </a:solidFill>
                    <a:effectLst/>
                    <a:uLnTx/>
                    <a:uFillTx/>
                    <a:ea typeface="맑은 고딕"/>
                  </a:rPr>
                  <a:t>를 반환하는지 확인 함</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88"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84" name="그룹 39"/>
            <p:cNvGrpSpPr/>
            <p:nvPr/>
          </p:nvGrpSpPr>
          <p:grpSpPr>
            <a:xfrm>
              <a:off x="6721836" y="899679"/>
              <a:ext cx="3362633" cy="5412310"/>
              <a:chOff x="3573634" y="943221"/>
              <a:chExt cx="3362633" cy="5412310"/>
            </a:xfrm>
          </p:grpSpPr>
          <p:sp>
            <p:nvSpPr>
              <p:cNvPr id="85"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86"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grpSp>
        <p:nvGrpSpPr>
          <p:cNvPr id="89" name="그룹 58"/>
          <p:cNvGrpSpPr/>
          <p:nvPr/>
        </p:nvGrpSpPr>
        <p:grpSpPr>
          <a:xfrm>
            <a:off x="7889615" y="2007522"/>
            <a:ext cx="3043498" cy="1626059"/>
            <a:chOff x="3245258" y="1920405"/>
            <a:chExt cx="2984092" cy="1594320"/>
          </a:xfrm>
        </p:grpSpPr>
        <p:pic>
          <p:nvPicPr>
            <p:cNvPr id="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직사각형 60"/>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92" name="직사각형 61"/>
            <p:cNvSpPr/>
            <p:nvPr/>
          </p:nvSpPr>
          <p:spPr>
            <a:xfrm>
              <a:off x="4173929" y="1939424"/>
              <a:ext cx="1130438"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성능 부하 분산</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93" name="직사각형 62"/>
          <p:cNvSpPr/>
          <p:nvPr/>
        </p:nvSpPr>
        <p:spPr>
          <a:xfrm>
            <a:off x="7902154" y="3741547"/>
            <a:ext cx="3018423" cy="245434"/>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a:solidFill>
                  <a:prstClr val="black"/>
                </a:solidFill>
                <a:ea typeface="맑은 고딕"/>
              </a:rPr>
              <a:t>사용자의 위치와 가장 가까운 서비스 제공</a:t>
            </a:r>
            <a:endParaRPr lang="en-US" altLang="ko-KR" sz="1071" b="1" u="sng" dirty="0">
              <a:solidFill>
                <a:prstClr val="black"/>
              </a:solidFill>
              <a:ea typeface="맑은 고딕"/>
            </a:endParaRPr>
          </a:p>
        </p:txBody>
      </p:sp>
      <p:grpSp>
        <p:nvGrpSpPr>
          <p:cNvPr id="94" name="그룹 63"/>
          <p:cNvGrpSpPr/>
          <p:nvPr/>
        </p:nvGrpSpPr>
        <p:grpSpPr>
          <a:xfrm>
            <a:off x="7889615" y="4203441"/>
            <a:ext cx="3043498" cy="1626059"/>
            <a:chOff x="3245258" y="1920405"/>
            <a:chExt cx="2984092" cy="1594320"/>
          </a:xfrm>
        </p:grpSpPr>
        <p:pic>
          <p:nvPicPr>
            <p:cNvPr id="9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직사각형 65"/>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97" name="직사각형 66"/>
            <p:cNvSpPr/>
            <p:nvPr/>
          </p:nvSpPr>
          <p:spPr>
            <a:xfrm>
              <a:off x="4260576" y="1939424"/>
              <a:ext cx="1090363"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서비스 </a:t>
              </a:r>
              <a:r>
                <a:rPr kumimoji="0" lang="ko-KR" altLang="en-US" sz="1122" b="1" i="0" u="none" strike="noStrike" kern="0" cap="none" spc="0" normalizeH="0" baseline="0" noProof="0" dirty="0" err="1" smtClean="0">
                  <a:ln>
                    <a:noFill/>
                  </a:ln>
                  <a:solidFill>
                    <a:prstClr val="black"/>
                  </a:solidFill>
                  <a:effectLst/>
                  <a:uLnTx/>
                  <a:uFillTx/>
                  <a:ea typeface="맑은 고딕"/>
                </a:rPr>
                <a:t>네이밍</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98" name="직사각형 67"/>
          <p:cNvSpPr/>
          <p:nvPr/>
        </p:nvSpPr>
        <p:spPr>
          <a:xfrm>
            <a:off x="7902154" y="5892926"/>
            <a:ext cx="3018423" cy="547959"/>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a:solidFill>
                  <a:prstClr val="black"/>
                </a:solidFill>
                <a:ea typeface="맑은 고딕"/>
              </a:rPr>
              <a:t>동일한 </a:t>
            </a:r>
            <a:r>
              <a:rPr lang="en-US" altLang="ko-KR" sz="1071" dirty="0">
                <a:solidFill>
                  <a:prstClr val="black"/>
                </a:solidFill>
                <a:ea typeface="맑은 고딕"/>
              </a:rPr>
              <a:t>Cloud</a:t>
            </a:r>
            <a:r>
              <a:rPr lang="ko-KR" altLang="en-US" sz="1071">
                <a:solidFill>
                  <a:prstClr val="black"/>
                </a:solidFill>
                <a:ea typeface="맑은 고딕"/>
              </a:rPr>
              <a:t> </a:t>
            </a:r>
            <a:r>
              <a:rPr lang="ko-KR" altLang="en-US" sz="1071" dirty="0">
                <a:solidFill>
                  <a:prstClr val="black"/>
                </a:solidFill>
                <a:ea typeface="맑은 고딕"/>
              </a:rPr>
              <a:t>서비스를 서로 다른 이름과 정책으로 호출이 가능하도록 하나 이상의 </a:t>
            </a:r>
            <a:r>
              <a:rPr lang="ko-KR" altLang="en-US" sz="1071" dirty="0" err="1">
                <a:solidFill>
                  <a:prstClr val="black"/>
                </a:solidFill>
                <a:ea typeface="맑은 고딕"/>
              </a:rPr>
              <a:t>트래픽</a:t>
            </a:r>
            <a:r>
              <a:rPr lang="ko-KR" altLang="en-US" sz="1071" dirty="0">
                <a:solidFill>
                  <a:prstClr val="black"/>
                </a:solidFill>
                <a:ea typeface="맑은 고딕"/>
              </a:rPr>
              <a:t> 관리자 설정 가능</a:t>
            </a:r>
            <a:endParaRPr lang="en-US" altLang="ko-KR" sz="918" b="1" u="sng" dirty="0">
              <a:solidFill>
                <a:prstClr val="black"/>
              </a:solidFill>
              <a:ea typeface="맑은 고딕"/>
            </a:endParaRPr>
          </a:p>
        </p:txBody>
      </p:sp>
      <p:pic>
        <p:nvPicPr>
          <p:cNvPr id="99" name="그림 2"/>
          <p:cNvPicPr>
            <a:picLocks noChangeAspect="1"/>
          </p:cNvPicPr>
          <p:nvPr/>
        </p:nvPicPr>
        <p:blipFill>
          <a:blip r:embed="rId3"/>
          <a:stretch>
            <a:fillRect/>
          </a:stretch>
        </p:blipFill>
        <p:spPr>
          <a:xfrm>
            <a:off x="7923594" y="2352692"/>
            <a:ext cx="2975540" cy="1242910"/>
          </a:xfrm>
          <a:prstGeom prst="rect">
            <a:avLst/>
          </a:prstGeom>
        </p:spPr>
      </p:pic>
      <p:pic>
        <p:nvPicPr>
          <p:cNvPr id="100" name="그림 3"/>
          <p:cNvPicPr>
            <a:picLocks noChangeAspect="1"/>
          </p:cNvPicPr>
          <p:nvPr/>
        </p:nvPicPr>
        <p:blipFill>
          <a:blip r:embed="rId4"/>
          <a:stretch>
            <a:fillRect/>
          </a:stretch>
        </p:blipFill>
        <p:spPr>
          <a:xfrm>
            <a:off x="7920639" y="4473277"/>
            <a:ext cx="2986555" cy="1350828"/>
          </a:xfrm>
          <a:prstGeom prst="rect">
            <a:avLst/>
          </a:prstGeom>
        </p:spPr>
      </p:pic>
      <p:grpSp>
        <p:nvGrpSpPr>
          <p:cNvPr id="101" name="그룹 5"/>
          <p:cNvGrpSpPr/>
          <p:nvPr/>
        </p:nvGrpSpPr>
        <p:grpSpPr>
          <a:xfrm>
            <a:off x="1382082" y="2084266"/>
            <a:ext cx="2759708" cy="2123201"/>
            <a:chOff x="90956" y="2043583"/>
            <a:chExt cx="2950781" cy="2081759"/>
          </a:xfrm>
        </p:grpSpPr>
        <p:pic>
          <p:nvPicPr>
            <p:cNvPr id="102" name="그림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621" y="2412741"/>
              <a:ext cx="2864394" cy="1668982"/>
            </a:xfrm>
            <a:prstGeom prst="rect">
              <a:avLst/>
            </a:prstGeom>
          </p:spPr>
        </p:pic>
        <p:grpSp>
          <p:nvGrpSpPr>
            <p:cNvPr id="103" name="그룹 3"/>
            <p:cNvGrpSpPr/>
            <p:nvPr/>
          </p:nvGrpSpPr>
          <p:grpSpPr>
            <a:xfrm>
              <a:off x="90956" y="2043583"/>
              <a:ext cx="2950781" cy="2081759"/>
              <a:chOff x="3245258" y="1920405"/>
              <a:chExt cx="2984092" cy="1594320"/>
            </a:xfrm>
          </p:grpSpPr>
          <p:pic>
            <p:nvPicPr>
              <p:cNvPr id="10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106" name="직사각형 2"/>
              <p:cNvSpPr/>
              <p:nvPr/>
            </p:nvSpPr>
            <p:spPr>
              <a:xfrm>
                <a:off x="3695682" y="1939424"/>
                <a:ext cx="2201688" cy="186044"/>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err="1" smtClean="0">
                    <a:ln>
                      <a:noFill/>
                    </a:ln>
                    <a:solidFill>
                      <a:prstClr val="black"/>
                    </a:solidFill>
                    <a:effectLst/>
                    <a:uLnTx/>
                    <a:uFillTx/>
                    <a:ea typeface="맑은 고딕"/>
                  </a:rPr>
                  <a:t>트래픽</a:t>
                </a:r>
                <a:r>
                  <a:rPr kumimoji="0" lang="ko-KR" altLang="en-US" sz="1122" b="1" i="0" u="none" strike="noStrike" kern="0" cap="none" spc="0" normalizeH="0" baseline="0" noProof="0" dirty="0" smtClean="0">
                    <a:ln>
                      <a:noFill/>
                    </a:ln>
                    <a:solidFill>
                      <a:prstClr val="black"/>
                    </a:solidFill>
                    <a:effectLst/>
                    <a:uLnTx/>
                    <a:uFillTx/>
                    <a:ea typeface="맑은 고딕"/>
                  </a:rPr>
                  <a:t> 관리자 서비스 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grpSp>
      <p:sp>
        <p:nvSpPr>
          <p:cNvPr id="107"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서비스에 대한 요청을 </a:t>
            </a:r>
            <a:r>
              <a:rPr lang="en-US" altLang="ko-KR" sz="1836" spc="-104" dirty="0">
                <a:solidFill>
                  <a:srgbClr val="0076C6"/>
                </a:solidFill>
                <a:latin typeface="맑은 고딕" panose="020B0503020000020004" pitchFamily="50" charset="-127"/>
                <a:ea typeface="맑은 고딕" panose="020B0503020000020004" pitchFamily="50" charset="-127"/>
              </a:rPr>
              <a:t>Azure</a:t>
            </a:r>
            <a:r>
              <a:rPr lang="ko-KR" altLang="en-US" sz="1836" spc="-104">
                <a:solidFill>
                  <a:srgbClr val="0076C6"/>
                </a:solidFill>
                <a:latin typeface="맑은 고딕" panose="020B0503020000020004" pitchFamily="50" charset="-127"/>
                <a:ea typeface="맑은 고딕" panose="020B0503020000020004" pitchFamily="50" charset="-127"/>
              </a:rPr>
              <a:t>에서 호스팅 되고 있는 여러 서비스</a:t>
            </a:r>
            <a:r>
              <a:rPr lang="en-US" altLang="ko-KR" sz="1836" spc="-104" dirty="0">
                <a:solidFill>
                  <a:srgbClr val="0076C6"/>
                </a:solidFill>
                <a:latin typeface="맑은 고딕" panose="020B0503020000020004" pitchFamily="50" charset="-127"/>
                <a:ea typeface="맑은 고딕" panose="020B0503020000020004" pitchFamily="50" charset="-127"/>
              </a:rPr>
              <a:t>(</a:t>
            </a:r>
            <a:r>
              <a:rPr lang="ko-KR" altLang="en-US" sz="1836" spc="-104">
                <a:solidFill>
                  <a:srgbClr val="0076C6"/>
                </a:solidFill>
                <a:latin typeface="맑은 고딕" panose="020B0503020000020004" pitchFamily="50" charset="-127"/>
                <a:ea typeface="맑은 고딕" panose="020B0503020000020004" pitchFamily="50" charset="-127"/>
              </a:rPr>
              <a:t>동일한 데이터 센터 또는 전 세계의 여러 데이터 센터에서 실행되는지 여부와 상관 없음</a:t>
            </a:r>
            <a:r>
              <a:rPr lang="en-US" altLang="ko-KR" sz="1836" spc="-104" dirty="0">
                <a:solidFill>
                  <a:srgbClr val="0076C6"/>
                </a:solidFill>
                <a:latin typeface="맑은 고딕" panose="020B0503020000020004" pitchFamily="50" charset="-127"/>
                <a:ea typeface="맑은 고딕" panose="020B0503020000020004" pitchFamily="50" charset="-127"/>
              </a:rPr>
              <a:t>)</a:t>
            </a:r>
            <a:r>
              <a:rPr lang="ko-KR" altLang="en-US" sz="1836" spc="-104">
                <a:solidFill>
                  <a:srgbClr val="0076C6"/>
                </a:solidFill>
                <a:latin typeface="맑은 고딕" panose="020B0503020000020004" pitchFamily="50" charset="-127"/>
                <a:ea typeface="맑은 고딕" panose="020B0503020000020004" pitchFamily="50" charset="-127"/>
              </a:rPr>
              <a:t>에 분산할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178577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ko-KR" dirty="0" smtClean="0"/>
              <a:t>Express Route Service</a:t>
            </a:r>
            <a:endParaRPr lang="ko-KR" altLang="en-US"/>
          </a:p>
        </p:txBody>
      </p:sp>
      <p:sp>
        <p:nvSpPr>
          <p:cNvPr id="36" name="Title 1"/>
          <p:cNvSpPr txBox="1">
            <a:spLocks/>
          </p:cNvSpPr>
          <p:nvPr/>
        </p:nvSpPr>
        <p:spPr>
          <a:xfrm>
            <a:off x="7629024" y="483994"/>
            <a:ext cx="3428690" cy="283713"/>
          </a:xfrm>
          <a:prstGeom prst="rect">
            <a:avLst/>
          </a:prstGeom>
        </p:spPr>
        <p:txBody>
          <a:bodyPr vert="horz" lIns="93260" tIns="46630" rIns="93260" bIns="46630" rtlCol="0" anchor="b" anchorCtr="0">
            <a:noAutofit/>
          </a:bodyPr>
          <a:lstStyle>
            <a:lvl1pPr algn="l" defTabSz="914400" rtl="0" eaLnBrk="1" latinLnBrk="0" hangingPunct="1">
              <a:spcBef>
                <a:spcPct val="0"/>
              </a:spcBef>
              <a:buNone/>
              <a:defRPr sz="3200" b="1" kern="1200">
                <a:solidFill>
                  <a:schemeClr val="bg1"/>
                </a:solidFill>
                <a:effectLst/>
                <a:latin typeface="맑은 고딕" pitchFamily="50" charset="-127"/>
                <a:ea typeface="맑은 고딕" pitchFamily="50" charset="-127"/>
                <a:cs typeface="+mj-cs"/>
              </a:defRPr>
            </a:lvl1pPr>
          </a:lstStyle>
          <a:p>
            <a:pPr algn="r"/>
            <a:endParaRPr lang="en-US" altLang="ko-KR" sz="1020" b="0" dirty="0">
              <a:solidFill>
                <a:schemeClr val="tx1"/>
              </a:solidFill>
            </a:endParaRPr>
          </a:p>
          <a:p>
            <a:pPr algn="r"/>
            <a:endParaRPr lang="en-US" altLang="ko-KR" sz="1020" b="0" dirty="0">
              <a:solidFill>
                <a:schemeClr val="tx1"/>
              </a:solidFill>
            </a:endParaRPr>
          </a:p>
          <a:p>
            <a:pPr algn="r"/>
            <a:r>
              <a:rPr lang="en-US" altLang="ko-KR" sz="1020" b="0" dirty="0" smtClean="0">
                <a:solidFill>
                  <a:schemeClr val="tx1"/>
                </a:solidFill>
              </a:rPr>
              <a:t> </a:t>
            </a:r>
            <a:r>
              <a:rPr lang="en-US" altLang="ko-KR" sz="1020" b="0" dirty="0">
                <a:solidFill>
                  <a:schemeClr val="tx1"/>
                </a:solidFill>
              </a:rPr>
              <a:t>Microsoft Azure </a:t>
            </a:r>
            <a:r>
              <a:rPr lang="ko-KR" altLang="en-US" sz="1020" b="0">
                <a:solidFill>
                  <a:schemeClr val="tx1"/>
                </a:solidFill>
              </a:rPr>
              <a:t>구성</a:t>
            </a:r>
            <a:endParaRPr lang="en-US" altLang="ko-KR" sz="1020" b="0" dirty="0">
              <a:solidFill>
                <a:schemeClr val="tx1"/>
              </a:solidFill>
            </a:endParaRPr>
          </a:p>
          <a:p>
            <a:pPr algn="r"/>
            <a:r>
              <a:rPr lang="en-US" altLang="ko-KR" sz="1020" b="0" dirty="0" smtClean="0">
                <a:solidFill>
                  <a:schemeClr val="tx1"/>
                </a:solidFill>
              </a:rPr>
              <a:t>4</a:t>
            </a:r>
            <a:r>
              <a:rPr lang="en-US" altLang="ko-KR" sz="1020" b="0" dirty="0">
                <a:solidFill>
                  <a:schemeClr val="tx1"/>
                </a:solidFill>
              </a:rPr>
              <a:t>. Network service</a:t>
            </a:r>
          </a:p>
        </p:txBody>
      </p:sp>
      <p:sp>
        <p:nvSpPr>
          <p:cNvPr id="117" name="Rectangle 23"/>
          <p:cNvSpPr/>
          <p:nvPr/>
        </p:nvSpPr>
        <p:spPr bwMode="gray">
          <a:xfrm>
            <a:off x="1255455" y="1917341"/>
            <a:ext cx="3018382" cy="4704142"/>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데이터 센터 확장</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기존 데이터 센터에 계산 및 저장소 용량을 안전하게 추가할 </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하이브리드</a:t>
            </a:r>
            <a:r>
              <a:rPr kumimoji="0" lang="ko-KR" altLang="en-US" sz="1224" b="1" i="0" u="sng" strike="noStrike" kern="0" cap="none" spc="0" normalizeH="0" baseline="0" noProof="0" dirty="0" smtClean="0">
                <a:ln>
                  <a:noFill/>
                </a:ln>
                <a:solidFill>
                  <a:prstClr val="black"/>
                </a:solidFill>
                <a:effectLst/>
                <a:uLnTx/>
                <a:uFillTx/>
                <a:ea typeface="맑은 고딕"/>
              </a:rPr>
              <a:t> 응용 프로그램 구축</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인프라와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를 가로지르는 응용 프로그램 구축</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118" name="Rectangle 7"/>
          <p:cNvSpPr/>
          <p:nvPr/>
        </p:nvSpPr>
        <p:spPr bwMode="gray">
          <a:xfrm>
            <a:off x="1255453" y="1622189"/>
            <a:ext cx="3018383" cy="295152"/>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smtClean="0">
                <a:ln>
                  <a:noFill/>
                </a:ln>
                <a:solidFill>
                  <a:prstClr val="white"/>
                </a:solidFill>
                <a:effectLst/>
                <a:uLnTx/>
                <a:uFillTx/>
                <a:latin typeface="맑은 고딕"/>
                <a:ea typeface="맑은 고딕"/>
              </a:rPr>
              <a:t>Express Route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119" name="그룹 38"/>
          <p:cNvGrpSpPr/>
          <p:nvPr/>
        </p:nvGrpSpPr>
        <p:grpSpPr>
          <a:xfrm>
            <a:off x="4357994" y="1622189"/>
            <a:ext cx="3340221" cy="4988932"/>
            <a:chOff x="3584066" y="914195"/>
            <a:chExt cx="3362633" cy="5425965"/>
          </a:xfrm>
        </p:grpSpPr>
        <p:sp>
          <p:nvSpPr>
            <p:cNvPr id="120" name="Rectangle 4"/>
            <p:cNvSpPr/>
            <p:nvPr/>
          </p:nvSpPr>
          <p:spPr bwMode="gray">
            <a:xfrm>
              <a:off x="3584066" y="1235202"/>
              <a:ext cx="3362632"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Azure </a:t>
              </a:r>
              <a:r>
                <a:rPr kumimoji="0" lang="ko-KR" altLang="en-US" sz="1224" b="1" i="0" u="sng" strike="noStrike" kern="0" cap="none" spc="0" normalizeH="0" baseline="0" noProof="0" smtClean="0">
                  <a:ln>
                    <a:noFill/>
                  </a:ln>
                  <a:solidFill>
                    <a:prstClr val="black"/>
                  </a:solidFill>
                  <a:effectLst/>
                  <a:uLnTx/>
                  <a:uFillTx/>
                  <a:ea typeface="맑은 고딕"/>
                </a:rPr>
                <a:t>데이터센터와 물리적 직접 연결</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데이터센터와 물리적 연결을 갖고 있는 통신사 및 망 교환 사업자의 데이터센터에 고객사의 데이터센터를 물리적으로 연결함으로서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데이터센터의 컴퓨트 및 저장소 공간을 마치 고객사의 데이터센터 처럼 사용 할 수 있음</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교환 사업자 방식</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최소 </a:t>
              </a:r>
              <a:r>
                <a:rPr kumimoji="0" lang="en-US" altLang="ko-KR" sz="1020" b="0" i="0" u="none" strike="noStrike" kern="0" cap="none" spc="0" normalizeH="0" baseline="0" noProof="0" dirty="0" smtClean="0">
                  <a:ln>
                    <a:noFill/>
                  </a:ln>
                  <a:solidFill>
                    <a:prstClr val="black"/>
                  </a:solidFill>
                  <a:effectLst/>
                  <a:uLnTx/>
                  <a:uFillTx/>
                  <a:ea typeface="맑은 고딕"/>
                </a:rPr>
                <a:t>200Mbps</a:t>
              </a:r>
              <a:r>
                <a:rPr kumimoji="0" lang="ko-KR" altLang="en-US" sz="1020" b="0" i="0" u="none" strike="noStrike" kern="0" cap="none" spc="0" normalizeH="0" baseline="0" noProof="0" smtClean="0">
                  <a:ln>
                    <a:noFill/>
                  </a:ln>
                  <a:solidFill>
                    <a:prstClr val="black"/>
                  </a:solidFill>
                  <a:effectLst/>
                  <a:uLnTx/>
                  <a:uFillTx/>
                  <a:ea typeface="맑은 고딕"/>
                </a:rPr>
                <a:t>에서 최대 </a:t>
              </a:r>
              <a:r>
                <a:rPr kumimoji="0" lang="en-US" altLang="ko-KR" sz="1020" b="0" i="0" u="none" strike="noStrike" kern="0" cap="none" spc="0" normalizeH="0" baseline="0" noProof="0" dirty="0" smtClean="0">
                  <a:ln>
                    <a:noFill/>
                  </a:ln>
                  <a:solidFill>
                    <a:prstClr val="black"/>
                  </a:solidFill>
                  <a:effectLst/>
                  <a:uLnTx/>
                  <a:uFillTx/>
                  <a:ea typeface="맑은 고딕"/>
                </a:rPr>
                <a:t>10Gbps</a:t>
              </a:r>
              <a:r>
                <a:rPr kumimoji="0" lang="ko-KR" altLang="en-US" sz="1020" b="0" i="0" u="none" strike="noStrike" kern="0" cap="none" spc="0" normalizeH="0" baseline="0" noProof="0" smtClean="0">
                  <a:ln>
                    <a:noFill/>
                  </a:ln>
                  <a:solidFill>
                    <a:prstClr val="black"/>
                  </a:solidFill>
                  <a:effectLst/>
                  <a:uLnTx/>
                  <a:uFillTx/>
                  <a:ea typeface="맑은 고딕"/>
                </a:rPr>
                <a:t>의 물리적인 네트워크 구성이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네트워크 서비스 사업자 방식</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최소 </a:t>
              </a:r>
              <a:r>
                <a:rPr kumimoji="0" lang="en-US" altLang="ko-KR" sz="1020" b="0" i="0" u="none" strike="noStrike" kern="0" cap="none" spc="0" normalizeH="0" baseline="0" noProof="0" dirty="0" smtClean="0">
                  <a:ln>
                    <a:noFill/>
                  </a:ln>
                  <a:solidFill>
                    <a:prstClr val="black"/>
                  </a:solidFill>
                  <a:effectLst/>
                  <a:uLnTx/>
                  <a:uFillTx/>
                  <a:ea typeface="맑은 고딕"/>
                </a:rPr>
                <a:t>10Mbps</a:t>
              </a:r>
              <a:r>
                <a:rPr kumimoji="0" lang="ko-KR" altLang="en-US" sz="1020" b="0" i="0" u="none" strike="noStrike" kern="0" cap="none" spc="0" normalizeH="0" baseline="0" noProof="0" smtClean="0">
                  <a:ln>
                    <a:noFill/>
                  </a:ln>
                  <a:solidFill>
                    <a:prstClr val="black"/>
                  </a:solidFill>
                  <a:effectLst/>
                  <a:uLnTx/>
                  <a:uFillTx/>
                  <a:ea typeface="맑은 고딕"/>
                </a:rPr>
                <a:t>에서 최대 </a:t>
              </a:r>
              <a:r>
                <a:rPr kumimoji="0" lang="en-US" altLang="ko-KR" sz="1020" b="0" i="0" u="none" strike="noStrike" kern="0" cap="none" spc="0" normalizeH="0" baseline="0" noProof="0" dirty="0" smtClean="0">
                  <a:ln>
                    <a:noFill/>
                  </a:ln>
                  <a:solidFill>
                    <a:prstClr val="black"/>
                  </a:solidFill>
                  <a:effectLst/>
                  <a:uLnTx/>
                  <a:uFillTx/>
                  <a:ea typeface="맑은 고딕"/>
                </a:rPr>
                <a:t>1Gbps</a:t>
              </a:r>
              <a:r>
                <a:rPr kumimoji="0" lang="ko-KR" altLang="en-US" sz="1020" b="0" i="0" u="none" strike="noStrike" kern="0" cap="none" spc="0" normalizeH="0" baseline="0" noProof="0" smtClean="0">
                  <a:ln>
                    <a:noFill/>
                  </a:ln>
                  <a:solidFill>
                    <a:prstClr val="black"/>
                  </a:solidFill>
                  <a:effectLst/>
                  <a:uLnTx/>
                  <a:uFillTx/>
                  <a:ea typeface="맑은 고딕"/>
                </a:rPr>
                <a:t>의 물리적인 네트워크 구성이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121"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sp>
        <p:nvSpPr>
          <p:cNvPr id="122" name="Rectangle 4"/>
          <p:cNvSpPr/>
          <p:nvPr/>
        </p:nvSpPr>
        <p:spPr bwMode="gray">
          <a:xfrm>
            <a:off x="7793428" y="1622187"/>
            <a:ext cx="3340221" cy="497637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123" name="Rectangle 7"/>
          <p:cNvSpPr/>
          <p:nvPr/>
        </p:nvSpPr>
        <p:spPr bwMode="gray">
          <a:xfrm>
            <a:off x="7793428" y="1622189"/>
            <a:ext cx="3340222" cy="295152"/>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124" name="직사각형 43"/>
          <p:cNvSpPr/>
          <p:nvPr/>
        </p:nvSpPr>
        <p:spPr>
          <a:xfrm>
            <a:off x="7817571" y="2665011"/>
            <a:ext cx="3326440" cy="1563994"/>
          </a:xfrm>
          <a:prstGeom prst="rect">
            <a:avLst/>
          </a:prstGeom>
        </p:spPr>
        <p:txBody>
          <a:bodyPr wrap="square">
            <a:noAutofit/>
          </a:bodyPr>
          <a:lstStyle/>
          <a:p>
            <a:pPr marL="181338" lvl="1" defTabSz="317342">
              <a:lnSpc>
                <a:spcPct val="90000"/>
              </a:lnSpc>
              <a:spcBef>
                <a:spcPts val="306"/>
              </a:spcBef>
              <a:spcAft>
                <a:spcPts val="306"/>
              </a:spcAft>
              <a:buClr>
                <a:srgbClr val="FD0000"/>
              </a:buClr>
            </a:pPr>
            <a:r>
              <a:rPr lang="en-US" altLang="ko-KR" sz="1020" dirty="0">
                <a:solidFill>
                  <a:prstClr val="black"/>
                </a:solidFill>
                <a:ea typeface="맑은 고딕"/>
              </a:rPr>
              <a:t>Express Route</a:t>
            </a:r>
            <a:r>
              <a:rPr lang="ko-KR" altLang="en-US" sz="1020">
                <a:solidFill>
                  <a:prstClr val="black"/>
                </a:solidFill>
                <a:ea typeface="맑은 고딕"/>
              </a:rPr>
              <a:t>에서 제공되는 예측 가능하고 안정적이며 처리량이 높은 연결을 통해 보안 또는 성능에 대한 타협 없이 온</a:t>
            </a:r>
            <a:r>
              <a:rPr lang="en-US" altLang="ko-KR" sz="1020" dirty="0">
                <a:solidFill>
                  <a:prstClr val="black"/>
                </a:solidFill>
                <a:ea typeface="맑은 고딕"/>
              </a:rPr>
              <a:t>-</a:t>
            </a:r>
            <a:r>
              <a:rPr lang="ko-KR" altLang="en-US" sz="1020">
                <a:solidFill>
                  <a:prstClr val="black"/>
                </a:solidFill>
                <a:ea typeface="맑은 고딕"/>
              </a:rPr>
              <a:t>프레미스 인프라와 </a:t>
            </a:r>
            <a:r>
              <a:rPr lang="en-US" altLang="ko-KR" sz="1020" dirty="0">
                <a:solidFill>
                  <a:prstClr val="black"/>
                </a:solidFill>
                <a:ea typeface="맑은 고딕"/>
              </a:rPr>
              <a:t>Azure</a:t>
            </a:r>
            <a:r>
              <a:rPr lang="ko-KR" altLang="en-US" sz="1020">
                <a:solidFill>
                  <a:prstClr val="black"/>
                </a:solidFill>
                <a:ea typeface="맑은 고딕"/>
              </a:rPr>
              <a:t>를 가로지르는 응용 프로그램을 구축할 수 있습니다</a:t>
            </a:r>
            <a:r>
              <a:rPr lang="en-US" altLang="ko-KR" sz="1020" dirty="0">
                <a:solidFill>
                  <a:prstClr val="black"/>
                </a:solidFill>
                <a:ea typeface="맑은 고딕"/>
              </a:rPr>
              <a:t>. </a:t>
            </a:r>
            <a:r>
              <a:rPr lang="ko-KR" altLang="en-US" sz="1020">
                <a:solidFill>
                  <a:prstClr val="black"/>
                </a:solidFill>
                <a:ea typeface="맑은 고딕"/>
              </a:rPr>
              <a:t>예를 들어 온</a:t>
            </a:r>
            <a:r>
              <a:rPr lang="en-US" altLang="ko-KR" sz="1020" dirty="0">
                <a:solidFill>
                  <a:prstClr val="black"/>
                </a:solidFill>
                <a:ea typeface="맑은 고딕"/>
              </a:rPr>
              <a:t>-</a:t>
            </a:r>
            <a:r>
              <a:rPr lang="ko-KR" altLang="en-US" sz="1020">
                <a:solidFill>
                  <a:prstClr val="black"/>
                </a:solidFill>
                <a:ea typeface="맑은 고딕"/>
              </a:rPr>
              <a:t>프레미스 </a:t>
            </a:r>
            <a:r>
              <a:rPr lang="en-US" altLang="ko-KR" sz="1020" dirty="0">
                <a:solidFill>
                  <a:prstClr val="black"/>
                </a:solidFill>
                <a:ea typeface="맑은 고딕"/>
              </a:rPr>
              <a:t>Active Directory</a:t>
            </a:r>
            <a:r>
              <a:rPr lang="ko-KR" altLang="en-US" sz="1020">
                <a:solidFill>
                  <a:prstClr val="black"/>
                </a:solidFill>
                <a:ea typeface="맑은 고딕"/>
              </a:rPr>
              <a:t>를 사용하여 사용자를 인증하는 기업 인트라넷 응용 프로그램을 </a:t>
            </a:r>
            <a:r>
              <a:rPr lang="en-US" altLang="ko-KR" sz="1020" dirty="0">
                <a:solidFill>
                  <a:prstClr val="black"/>
                </a:solidFill>
                <a:ea typeface="맑은 고딕"/>
              </a:rPr>
              <a:t>Azure</a:t>
            </a:r>
            <a:r>
              <a:rPr lang="ko-KR" altLang="en-US" sz="1020">
                <a:solidFill>
                  <a:prstClr val="black"/>
                </a:solidFill>
                <a:ea typeface="맑은 고딕"/>
              </a:rPr>
              <a:t>에서 실행하고 공용 인터넷을 통해 라우팅하는 트래픽 없이 모든 기업 사용자에게 서비스를 제공할 수 있습니다</a:t>
            </a:r>
            <a:r>
              <a:rPr lang="en-US" altLang="ko-KR" sz="1020" dirty="0">
                <a:solidFill>
                  <a:prstClr val="black"/>
                </a:solidFill>
                <a:ea typeface="맑은 고딕"/>
              </a:rPr>
              <a:t>.</a:t>
            </a:r>
            <a:endParaRPr lang="en-US" altLang="ko-KR" sz="1428" b="1" u="sng" dirty="0">
              <a:solidFill>
                <a:prstClr val="black"/>
              </a:solidFill>
              <a:ea typeface="맑은 고딕"/>
            </a:endParaRPr>
          </a:p>
        </p:txBody>
      </p:sp>
      <p:sp>
        <p:nvSpPr>
          <p:cNvPr id="125" name="직사각형 46"/>
          <p:cNvSpPr/>
          <p:nvPr/>
        </p:nvSpPr>
        <p:spPr>
          <a:xfrm>
            <a:off x="7822752" y="5143402"/>
            <a:ext cx="3316078" cy="1345252"/>
          </a:xfrm>
          <a:prstGeom prst="rect">
            <a:avLst/>
          </a:prstGeom>
        </p:spPr>
        <p:txBody>
          <a:bodyPr wrap="square">
            <a:noAutofit/>
          </a:bodyPr>
          <a:lstStyle/>
          <a:p>
            <a:pPr marL="181338" lvl="1" defTabSz="317342">
              <a:lnSpc>
                <a:spcPct val="90000"/>
              </a:lnSpc>
              <a:spcBef>
                <a:spcPts val="306"/>
              </a:spcBef>
              <a:spcAft>
                <a:spcPts val="306"/>
              </a:spcAft>
              <a:buClr>
                <a:srgbClr val="FD0000"/>
              </a:buClr>
            </a:pPr>
            <a:r>
              <a:rPr lang="en-US" altLang="ko-KR" sz="1020" dirty="0">
                <a:solidFill>
                  <a:prstClr val="black"/>
                </a:solidFill>
                <a:ea typeface="맑은 고딕"/>
              </a:rPr>
              <a:t>Azure</a:t>
            </a:r>
            <a:r>
              <a:rPr lang="ko-KR" altLang="en-US" sz="1020">
                <a:solidFill>
                  <a:prstClr val="black"/>
                </a:solidFill>
                <a:ea typeface="맑은 고딕"/>
              </a:rPr>
              <a:t>에 대한 빠르고 안정적인 연결을 제공하여 정기적인 데이터 마이그레이션</a:t>
            </a:r>
            <a:r>
              <a:rPr lang="en-US" altLang="ko-KR" sz="1020" dirty="0">
                <a:solidFill>
                  <a:prstClr val="black"/>
                </a:solidFill>
                <a:ea typeface="맑은 고딕"/>
              </a:rPr>
              <a:t>, </a:t>
            </a:r>
            <a:r>
              <a:rPr lang="ko-KR" altLang="en-US" sz="1020">
                <a:solidFill>
                  <a:prstClr val="black"/>
                </a:solidFill>
                <a:ea typeface="맑은 고딕"/>
              </a:rPr>
              <a:t>비즈니스 연속성을 위한 복제</a:t>
            </a:r>
            <a:r>
              <a:rPr lang="en-US" altLang="ko-KR" sz="1020" dirty="0">
                <a:solidFill>
                  <a:prstClr val="black"/>
                </a:solidFill>
                <a:ea typeface="맑은 고딕"/>
              </a:rPr>
              <a:t>, </a:t>
            </a:r>
            <a:r>
              <a:rPr lang="ko-KR" altLang="en-US" sz="1020">
                <a:solidFill>
                  <a:prstClr val="black"/>
                </a:solidFill>
                <a:ea typeface="맑은 고딕"/>
              </a:rPr>
              <a:t>재해 복구 및 기타 고가용성 전략과 같은 시나리오에 적합하도록 해 줍니다</a:t>
            </a:r>
            <a:r>
              <a:rPr lang="en-US" altLang="ko-KR" sz="1020" dirty="0">
                <a:solidFill>
                  <a:prstClr val="black"/>
                </a:solidFill>
                <a:ea typeface="맑은 고딕"/>
              </a:rPr>
              <a:t>. </a:t>
            </a:r>
            <a:r>
              <a:rPr lang="ko-KR" altLang="en-US" sz="1020">
                <a:solidFill>
                  <a:prstClr val="black"/>
                </a:solidFill>
                <a:ea typeface="맑은 고딕"/>
              </a:rPr>
              <a:t>이 기능은 고성능 컴퓨팅 응용 프로그램을 위해 데이터 집합과 같은 대용량 데이터를 전송하거나 </a:t>
            </a:r>
            <a:r>
              <a:rPr lang="en-US" altLang="ko-KR" sz="1020" dirty="0">
                <a:solidFill>
                  <a:prstClr val="black"/>
                </a:solidFill>
                <a:ea typeface="맑은 고딕"/>
              </a:rPr>
              <a:t>Azure </a:t>
            </a:r>
            <a:r>
              <a:rPr lang="ko-KR" altLang="en-US" sz="1020">
                <a:solidFill>
                  <a:prstClr val="black"/>
                </a:solidFill>
                <a:ea typeface="맑은 고딕"/>
              </a:rPr>
              <a:t>개발</a:t>
            </a:r>
            <a:r>
              <a:rPr lang="en-US" altLang="ko-KR" sz="1020" dirty="0">
                <a:solidFill>
                  <a:prstClr val="black"/>
                </a:solidFill>
                <a:ea typeface="맑은 고딕"/>
              </a:rPr>
              <a:t>/</a:t>
            </a:r>
            <a:r>
              <a:rPr lang="ko-KR" altLang="en-US" sz="1020">
                <a:solidFill>
                  <a:prstClr val="black"/>
                </a:solidFill>
                <a:ea typeface="맑은 고딕"/>
              </a:rPr>
              <a:t>테스트 환경과 온</a:t>
            </a:r>
            <a:r>
              <a:rPr lang="en-US" altLang="ko-KR" sz="1020" dirty="0">
                <a:solidFill>
                  <a:prstClr val="black"/>
                </a:solidFill>
                <a:ea typeface="맑은 고딕"/>
              </a:rPr>
              <a:t>-</a:t>
            </a:r>
            <a:r>
              <a:rPr lang="ko-KR" altLang="en-US" sz="1020">
                <a:solidFill>
                  <a:prstClr val="black"/>
                </a:solidFill>
                <a:ea typeface="맑은 고딕"/>
              </a:rPr>
              <a:t>프레미스 프로덕션 환경 사이에 큰 </a:t>
            </a:r>
            <a:r>
              <a:rPr lang="en-US" altLang="ko-KR" sz="1020" dirty="0">
                <a:solidFill>
                  <a:prstClr val="black"/>
                </a:solidFill>
                <a:ea typeface="맑은 고딕"/>
              </a:rPr>
              <a:t>VM</a:t>
            </a:r>
            <a:r>
              <a:rPr lang="ko-KR" altLang="en-US" sz="1020">
                <a:solidFill>
                  <a:prstClr val="black"/>
                </a:solidFill>
                <a:ea typeface="맑은 고딕"/>
              </a:rPr>
              <a:t>을 이동할 때 비용 효율적인 옵션이 될 수도 있습니다</a:t>
            </a:r>
            <a:r>
              <a:rPr lang="en-US" altLang="ko-KR" sz="1020" dirty="0">
                <a:solidFill>
                  <a:prstClr val="black"/>
                </a:solidFill>
                <a:ea typeface="맑은 고딕"/>
              </a:rPr>
              <a:t>.</a:t>
            </a:r>
            <a:endParaRPr lang="en-US" altLang="ko-KR" sz="1428" b="1" u="sng" dirty="0">
              <a:solidFill>
                <a:prstClr val="black"/>
              </a:solidFill>
              <a:ea typeface="맑은 고딕"/>
            </a:endParaRPr>
          </a:p>
        </p:txBody>
      </p:sp>
      <p:pic>
        <p:nvPicPr>
          <p:cNvPr id="126"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86" y="2371414"/>
            <a:ext cx="2791918" cy="1642389"/>
          </a:xfrm>
          <a:prstGeom prst="rect">
            <a:avLst/>
          </a:prstGeom>
        </p:spPr>
      </p:pic>
      <p:pic>
        <p:nvPicPr>
          <p:cNvPr id="127"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5447" y="2351555"/>
            <a:ext cx="590691" cy="271718"/>
          </a:xfrm>
          <a:prstGeom prst="rect">
            <a:avLst/>
          </a:prstGeom>
        </p:spPr>
      </p:pic>
      <p:sp>
        <p:nvSpPr>
          <p:cNvPr id="128" name="직사각형 3"/>
          <p:cNvSpPr/>
          <p:nvPr/>
        </p:nvSpPr>
        <p:spPr>
          <a:xfrm>
            <a:off x="7817571" y="2092776"/>
            <a:ext cx="2590032" cy="267080"/>
          </a:xfrm>
          <a:prstGeom prst="rect">
            <a:avLst/>
          </a:prstGeom>
        </p:spPr>
        <p:txBody>
          <a:bodyPr wrap="none">
            <a:spAutoFit/>
          </a:bodyPr>
          <a:lstStyle/>
          <a:p>
            <a:pPr marL="181338" lvl="1" indent="-174862" defTabSz="317342">
              <a:lnSpc>
                <a:spcPct val="90000"/>
              </a:lnSpc>
              <a:spcBef>
                <a:spcPts val="306"/>
              </a:spcBef>
              <a:spcAft>
                <a:spcPts val="306"/>
              </a:spcAft>
              <a:buClr>
                <a:srgbClr val="FD0000"/>
              </a:buClr>
              <a:buFont typeface="Arial" pitchFamily="34" charset="0"/>
              <a:buChar char="•"/>
            </a:pPr>
            <a:r>
              <a:rPr lang="ko-KR" altLang="en-US" sz="1224" b="1" u="sng" dirty="0" err="1">
                <a:solidFill>
                  <a:prstClr val="black"/>
                </a:solidFill>
                <a:ea typeface="맑은 고딕"/>
              </a:rPr>
              <a:t>하이브리드</a:t>
            </a:r>
            <a:r>
              <a:rPr lang="ko-KR" altLang="en-US" sz="1224" b="1" u="sng" dirty="0">
                <a:solidFill>
                  <a:prstClr val="black"/>
                </a:solidFill>
                <a:ea typeface="맑은 고딕"/>
              </a:rPr>
              <a:t> 응용 프로그램 구축</a:t>
            </a:r>
            <a:endParaRPr lang="en-US" altLang="ko-KR" sz="1224" b="1" u="sng" dirty="0">
              <a:solidFill>
                <a:prstClr val="black"/>
              </a:solidFill>
              <a:ea typeface="맑은 고딕"/>
            </a:endParaRPr>
          </a:p>
        </p:txBody>
      </p:sp>
      <p:pic>
        <p:nvPicPr>
          <p:cNvPr id="129"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1005" y="4798074"/>
            <a:ext cx="539575" cy="345328"/>
          </a:xfrm>
          <a:prstGeom prst="rect">
            <a:avLst/>
          </a:prstGeom>
        </p:spPr>
      </p:pic>
      <p:sp>
        <p:nvSpPr>
          <p:cNvPr id="130" name="직사각형 5"/>
          <p:cNvSpPr/>
          <p:nvPr/>
        </p:nvSpPr>
        <p:spPr>
          <a:xfrm>
            <a:off x="7817572" y="4460463"/>
            <a:ext cx="1833066" cy="267080"/>
          </a:xfrm>
          <a:prstGeom prst="rect">
            <a:avLst/>
          </a:prstGeom>
        </p:spPr>
        <p:txBody>
          <a:bodyPr wrap="none">
            <a:spAutoFit/>
          </a:bodyPr>
          <a:lstStyle/>
          <a:p>
            <a:pPr marL="181338" lvl="1"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저장소</a:t>
            </a:r>
            <a:r>
              <a:rPr lang="en-US" altLang="ko-KR" sz="1224" b="1" u="sng" dirty="0">
                <a:solidFill>
                  <a:prstClr val="black"/>
                </a:solidFill>
                <a:ea typeface="맑은 고딕"/>
              </a:rPr>
              <a:t>, </a:t>
            </a:r>
            <a:r>
              <a:rPr lang="ko-KR" altLang="en-US" sz="1224" b="1" u="sng">
                <a:solidFill>
                  <a:prstClr val="black"/>
                </a:solidFill>
                <a:ea typeface="맑은 고딕"/>
              </a:rPr>
              <a:t>백업 및 복구</a:t>
            </a:r>
            <a:endParaRPr lang="en-US" sz="1224" b="1" u="sng" dirty="0">
              <a:solidFill>
                <a:prstClr val="black"/>
              </a:solidFill>
              <a:ea typeface="맑은 고딕"/>
            </a:endParaRPr>
          </a:p>
        </p:txBody>
      </p:sp>
      <p:pic>
        <p:nvPicPr>
          <p:cNvPr id="131" name="그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678" y="3747580"/>
            <a:ext cx="971462" cy="256916"/>
          </a:xfrm>
          <a:prstGeom prst="rect">
            <a:avLst/>
          </a:prstGeom>
        </p:spPr>
      </p:pic>
      <p:pic>
        <p:nvPicPr>
          <p:cNvPr id="132" name="그림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4489" y="3703090"/>
            <a:ext cx="746660" cy="361287"/>
          </a:xfrm>
          <a:prstGeom prst="rect">
            <a:avLst/>
          </a:prstGeom>
        </p:spPr>
      </p:pic>
      <p:pic>
        <p:nvPicPr>
          <p:cNvPr id="133"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5180" y="5735567"/>
            <a:ext cx="650251" cy="311855"/>
          </a:xfrm>
          <a:prstGeom prst="rect">
            <a:avLst/>
          </a:prstGeom>
        </p:spPr>
      </p:pic>
      <p:pic>
        <p:nvPicPr>
          <p:cNvPr id="134" name="그림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0434" y="5206755"/>
            <a:ext cx="995282" cy="384843"/>
          </a:xfrm>
          <a:prstGeom prst="rect">
            <a:avLst/>
          </a:prstGeom>
        </p:spPr>
      </p:pic>
      <p:pic>
        <p:nvPicPr>
          <p:cNvPr id="135" name="그림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7075" y="5165233"/>
            <a:ext cx="345031" cy="345031"/>
          </a:xfrm>
          <a:prstGeom prst="rect">
            <a:avLst/>
          </a:prstGeom>
        </p:spPr>
      </p:pic>
      <p:pic>
        <p:nvPicPr>
          <p:cNvPr id="136" name="그림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11562" y="5715661"/>
            <a:ext cx="995282" cy="331761"/>
          </a:xfrm>
          <a:prstGeom prst="rect">
            <a:avLst/>
          </a:prstGeom>
        </p:spPr>
      </p:pic>
      <p:pic>
        <p:nvPicPr>
          <p:cNvPr id="137" name="그림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45861" y="5191774"/>
            <a:ext cx="530817" cy="291950"/>
          </a:xfrm>
          <a:prstGeom prst="rect">
            <a:avLst/>
          </a:prstGeom>
        </p:spPr>
      </p:pic>
      <p:grpSp>
        <p:nvGrpSpPr>
          <p:cNvPr id="138" name="그룹 3"/>
          <p:cNvGrpSpPr/>
          <p:nvPr/>
        </p:nvGrpSpPr>
        <p:grpSpPr>
          <a:xfrm>
            <a:off x="1259403" y="2084266"/>
            <a:ext cx="3009523" cy="2123201"/>
            <a:chOff x="3245258" y="1920405"/>
            <a:chExt cx="2984092" cy="1594320"/>
          </a:xfrm>
        </p:grpSpPr>
        <p:pic>
          <p:nvPicPr>
            <p:cNvPr id="139"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141" name="직사각형 2"/>
            <p:cNvSpPr/>
            <p:nvPr/>
          </p:nvSpPr>
          <p:spPr>
            <a:xfrm>
              <a:off x="3931048" y="1939424"/>
              <a:ext cx="1596133" cy="186044"/>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smtClean="0">
                  <a:ln>
                    <a:noFill/>
                  </a:ln>
                  <a:solidFill>
                    <a:prstClr val="black"/>
                  </a:solidFill>
                  <a:effectLst/>
                  <a:uLnTx/>
                  <a:uFillTx/>
                  <a:ea typeface="맑은 고딕"/>
                </a:rPr>
                <a:t>Express Route </a:t>
              </a:r>
              <a:r>
                <a:rPr kumimoji="0" lang="ko-KR" altLang="en-US" sz="1122" b="1" i="0" u="none" strike="noStrike" kern="0" cap="none" spc="0" normalizeH="0" baseline="0" noProof="0" smtClean="0">
                  <a:ln>
                    <a:noFill/>
                  </a:ln>
                  <a:solidFill>
                    <a:prstClr val="black"/>
                  </a:solidFill>
                  <a:effectLst/>
                  <a:uLnTx/>
                  <a:uFillTx/>
                  <a:ea typeface="맑은 고딕"/>
                </a:rPr>
                <a:t>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142"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고객의 인프라와 </a:t>
            </a:r>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데이터 센터 사이에 프라이빗 연결을 구성하여 인터넷을 통한 일반 연결보다 안정적이고 속도가 빠르며 네트워크 지연성이 짧고 보안성이 높습니다</a:t>
            </a:r>
            <a:endParaRPr lang="ko-KR" altLang="en-US" sz="1836" spc="-104" dirty="0">
              <a:solidFill>
                <a:srgbClr val="0076C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28233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619925" y="1935163"/>
            <a:ext cx="2055811" cy="704586"/>
          </a:xfrm>
          <a:prstGeom prst="rect">
            <a:avLst/>
          </a:prstGeom>
          <a:solidFill>
            <a:srgbClr val="00B0F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Microsoft Azure</a:t>
            </a:r>
            <a:endParaRPr lang="en-US" sz="2000" dirty="0">
              <a:gradFill>
                <a:gsLst>
                  <a:gs pos="0">
                    <a:srgbClr val="FFFFFF"/>
                  </a:gs>
                  <a:gs pos="100000">
                    <a:srgbClr val="FFFFFF"/>
                  </a:gs>
                </a:gsLst>
                <a:lin ang="5400000" scaled="0"/>
              </a:gradFill>
            </a:endParaRPr>
          </a:p>
        </p:txBody>
      </p:sp>
      <p:sp>
        <p:nvSpPr>
          <p:cNvPr id="49" name="Rectangle 48"/>
          <p:cNvSpPr/>
          <p:nvPr/>
        </p:nvSpPr>
        <p:spPr bwMode="auto">
          <a:xfrm>
            <a:off x="6172423" y="1935163"/>
            <a:ext cx="2038375" cy="704586"/>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ko-KR" altLang="en-US" sz="2000" dirty="0" err="1" smtClean="0">
                <a:gradFill>
                  <a:gsLst>
                    <a:gs pos="0">
                      <a:srgbClr val="FFFFFF"/>
                    </a:gs>
                    <a:gs pos="100000">
                      <a:srgbClr val="FFFFFF"/>
                    </a:gs>
                  </a:gsLst>
                  <a:lin ang="5400000" scaled="0"/>
                </a:gradFill>
              </a:rPr>
              <a:t>고객사</a:t>
            </a:r>
            <a:endParaRPr lang="en-US" sz="2000" dirty="0">
              <a:gradFill>
                <a:gsLst>
                  <a:gs pos="0">
                    <a:srgbClr val="FFFFFF"/>
                  </a:gs>
                  <a:gs pos="100000">
                    <a:srgbClr val="FFFFFF"/>
                  </a:gs>
                </a:gsLst>
                <a:lin ang="5400000" scaled="0"/>
              </a:gradFill>
            </a:endParaRPr>
          </a:p>
        </p:txBody>
      </p:sp>
      <p:sp>
        <p:nvSpPr>
          <p:cNvPr id="56" name="Rectangle 55"/>
          <p:cNvSpPr/>
          <p:nvPr/>
        </p:nvSpPr>
        <p:spPr bwMode="auto">
          <a:xfrm>
            <a:off x="8244409" y="1935163"/>
            <a:ext cx="3535384" cy="704586"/>
          </a:xfrm>
          <a:prstGeom prst="rect">
            <a:avLst/>
          </a:prstGeom>
          <a:solidFill>
            <a:schemeClr val="tx1">
              <a:lumMod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ko-KR" altLang="en-US" sz="2000" smtClean="0">
                <a:gradFill>
                  <a:gsLst>
                    <a:gs pos="0">
                      <a:srgbClr val="FFFFFF"/>
                    </a:gs>
                    <a:gs pos="100000">
                      <a:srgbClr val="FFFFFF"/>
                    </a:gs>
                  </a:gsLst>
                  <a:lin ang="5400000" scaled="0"/>
                </a:gradFill>
              </a:rPr>
              <a:t>용도</a:t>
            </a: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Microsoft Azure hybrid offerings</a:t>
            </a:r>
            <a:endParaRPr lang="en-US" dirty="0"/>
          </a:p>
        </p:txBody>
      </p:sp>
      <p:sp>
        <p:nvSpPr>
          <p:cNvPr id="111" name="Rectangle 110" hidden="1"/>
          <p:cNvSpPr/>
          <p:nvPr/>
        </p:nvSpPr>
        <p:spPr bwMode="auto">
          <a:xfrm>
            <a:off x="3813467" y="4899220"/>
            <a:ext cx="3748575" cy="2345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4976" tIns="42489" rIns="84976" bIns="42489" numCol="1" rtlCol="0" anchor="ctr" anchorCtr="0" compatLnSpc="1">
            <a:prstTxWarp prst="textNoShape">
              <a:avLst/>
            </a:prstTxWarp>
          </a:bodyPr>
          <a:lstStyle/>
          <a:p>
            <a:pPr algn="ctr" defTabSz="849525" fontAlgn="base">
              <a:spcBef>
                <a:spcPct val="0"/>
              </a:spcBef>
              <a:spcAft>
                <a:spcPct val="0"/>
              </a:spcAft>
            </a:pPr>
            <a:endParaRPr lang="en-US" sz="2677" dirty="0">
              <a:gradFill>
                <a:gsLst>
                  <a:gs pos="0">
                    <a:srgbClr val="FFFFFF"/>
                  </a:gs>
                  <a:gs pos="100000">
                    <a:srgbClr val="FFFFFF"/>
                  </a:gs>
                </a:gsLst>
                <a:lin ang="5400000" scaled="0"/>
              </a:gradFill>
            </a:endParaRPr>
          </a:p>
        </p:txBody>
      </p:sp>
      <p:sp>
        <p:nvSpPr>
          <p:cNvPr id="51" name="Rectangle 50"/>
          <p:cNvSpPr/>
          <p:nvPr/>
        </p:nvSpPr>
        <p:spPr>
          <a:xfrm>
            <a:off x="619925" y="2672683"/>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grpSp>
        <p:nvGrpSpPr>
          <p:cNvPr id="95" name="Group 94"/>
          <p:cNvGrpSpPr/>
          <p:nvPr/>
        </p:nvGrpSpPr>
        <p:grpSpPr>
          <a:xfrm>
            <a:off x="619926" y="2672676"/>
            <a:ext cx="7604838" cy="1127893"/>
            <a:chOff x="2916922" y="5310944"/>
            <a:chExt cx="8816693" cy="980720"/>
          </a:xfrm>
        </p:grpSpPr>
        <p:sp>
          <p:nvSpPr>
            <p:cNvPr id="98" name="Freeform 97"/>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01" name="Freeform 100"/>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70C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103" name="Picture 6" descr="\\magnum\Projects\Microsoft\Cloud Power FY12\Design\Icons\PNGs\Server_2.png"/>
            <p:cNvPicPr>
              <a:picLocks noChangeAspect="1" noChangeArrowheads="1"/>
            </p:cNvPicPr>
            <p:nvPr/>
          </p:nvPicPr>
          <p:blipFill>
            <a:blip r:embed="rId4" cstate="print">
              <a:lum bright="100000"/>
            </a:blip>
            <a:srcRect/>
            <a:stretch>
              <a:fillRect/>
            </a:stretch>
          </p:blipFill>
          <p:spPr bwMode="auto">
            <a:xfrm>
              <a:off x="10053562" y="5310944"/>
              <a:ext cx="980722" cy="980720"/>
            </a:xfrm>
            <a:prstGeom prst="rect">
              <a:avLst/>
            </a:prstGeom>
            <a:noFill/>
          </p:spPr>
        </p:pic>
        <p:sp>
          <p:nvSpPr>
            <p:cNvPr id="104" name="Rectangle 103"/>
            <p:cNvSpPr/>
            <p:nvPr/>
          </p:nvSpPr>
          <p:spPr>
            <a:xfrm>
              <a:off x="6123855" y="5464918"/>
              <a:ext cx="2938276" cy="620849"/>
            </a:xfrm>
            <a:prstGeom prst="rect">
              <a:avLst/>
            </a:prstGeom>
          </p:spPr>
          <p:txBody>
            <a:bodyPr wrap="square" lIns="121893" tIns="60948" rIns="121893" bIns="60948">
              <a:spAutoFit/>
            </a:bodyPr>
            <a:lstStyle/>
            <a:p>
              <a:pPr defTabSz="476028" fontAlgn="base">
                <a:lnSpc>
                  <a:spcPct val="80000"/>
                </a:lnSpc>
                <a:spcBef>
                  <a:spcPts val="600"/>
                </a:spcBef>
              </a:pPr>
              <a:r>
                <a:rPr lang="ko-KR" altLang="en-US" sz="1600" dirty="0" smtClean="0">
                  <a:solidFill>
                    <a:srgbClr val="FFFFFF"/>
                  </a:solidFill>
                  <a:cs typeface="Segoe UI" panose="020B0502040204020203" pitchFamily="34" charset="0"/>
                </a:rPr>
                <a:t>인터넷을 통한 </a:t>
              </a:r>
              <a:r>
                <a:rPr lang="en-US" altLang="ko-KR" sz="1600" dirty="0" smtClean="0">
                  <a:solidFill>
                    <a:srgbClr val="FFFFFF"/>
                  </a:solidFill>
                  <a:cs typeface="Segoe UI" panose="020B0502040204020203" pitchFamily="34" charset="0"/>
                </a:rPr>
                <a:t>Azure </a:t>
              </a:r>
              <a:r>
                <a:rPr lang="ko-KR" altLang="en-US" sz="1600" smtClean="0">
                  <a:solidFill>
                    <a:srgbClr val="FFFFFF"/>
                  </a:solidFill>
                  <a:cs typeface="Segoe UI" panose="020B0502040204020203" pitchFamily="34" charset="0"/>
                </a:rPr>
                <a:t>가상 네트워크와 </a:t>
              </a:r>
              <a:r>
                <a:rPr lang="en-US" altLang="ko-KR" sz="1600" dirty="0" smtClean="0">
                  <a:solidFill>
                    <a:srgbClr val="FFFFFF"/>
                  </a:solidFill>
                  <a:cs typeface="Segoe UI" panose="020B0502040204020203" pitchFamily="34" charset="0"/>
                </a:rPr>
                <a:t/>
              </a:r>
              <a:br>
                <a:rPr lang="en-US" altLang="ko-KR" sz="1600" dirty="0" smtClean="0">
                  <a:solidFill>
                    <a:srgbClr val="FFFFFF"/>
                  </a:solidFill>
                  <a:cs typeface="Segoe UI" panose="020B0502040204020203" pitchFamily="34" charset="0"/>
                </a:rPr>
              </a:br>
              <a:r>
                <a:rPr lang="ko-KR" altLang="en-US" sz="1600" smtClean="0">
                  <a:solidFill>
                    <a:srgbClr val="FFFFFF"/>
                  </a:solidFill>
                  <a:cs typeface="Segoe UI" panose="020B0502040204020203" pitchFamily="34" charset="0"/>
                </a:rPr>
                <a:t>개별 컴퓨터의 </a:t>
              </a:r>
              <a:r>
                <a:rPr lang="en-US" altLang="ko-KR" sz="1600" dirty="0" smtClean="0">
                  <a:solidFill>
                    <a:srgbClr val="FFFFFF"/>
                  </a:solidFill>
                  <a:cs typeface="Segoe UI" panose="020B0502040204020203" pitchFamily="34" charset="0"/>
                </a:rPr>
                <a:t>VPN </a:t>
              </a:r>
              <a:r>
                <a:rPr lang="ko-KR" altLang="en-US" sz="1600" smtClean="0">
                  <a:solidFill>
                    <a:srgbClr val="FFFFFF"/>
                  </a:solidFill>
                  <a:cs typeface="Segoe UI" panose="020B0502040204020203" pitchFamily="34" charset="0"/>
                </a:rPr>
                <a:t>연결</a:t>
              </a:r>
              <a:endParaRPr lang="en-US" sz="1100" dirty="0">
                <a:solidFill>
                  <a:srgbClr val="FFFFFF"/>
                </a:solidFill>
                <a:cs typeface="Segoe UI" panose="020B0502040204020203" pitchFamily="34" charset="0"/>
              </a:endParaRPr>
            </a:p>
          </p:txBody>
        </p:sp>
        <p:cxnSp>
          <p:nvCxnSpPr>
            <p:cNvPr id="105" name="Straight Connector 104"/>
            <p:cNvCxnSpPr/>
            <p:nvPr/>
          </p:nvCxnSpPr>
          <p:spPr>
            <a:xfrm>
              <a:off x="8526682" y="5801304"/>
              <a:ext cx="1061437" cy="0"/>
            </a:xfrm>
            <a:prstGeom prst="line">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5093172" y="5801304"/>
              <a:ext cx="1107852" cy="0"/>
            </a:xfrm>
            <a:prstGeom prst="line">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pic>
        <p:nvPicPr>
          <p:cNvPr id="96" name="Picture 2"/>
          <p:cNvPicPr>
            <a:picLocks noChangeAspect="1" noChangeArrowheads="1"/>
          </p:cNvPicPr>
          <p:nvPr/>
        </p:nvPicPr>
        <p:blipFill>
          <a:blip r:embed="rId5" cstate="print">
            <a:lum bright="100000" contrast="100000"/>
          </a:blip>
          <a:srcRect/>
          <a:stretch>
            <a:fillRect/>
          </a:stretch>
        </p:blipFill>
        <p:spPr bwMode="auto">
          <a:xfrm>
            <a:off x="1188559" y="2678840"/>
            <a:ext cx="544413" cy="544270"/>
          </a:xfrm>
          <a:prstGeom prst="rect">
            <a:avLst/>
          </a:prstGeom>
          <a:noFill/>
          <a:ln w="9525">
            <a:noFill/>
            <a:miter lim="800000"/>
            <a:headEnd/>
            <a:tailEnd/>
          </a:ln>
          <a:effectLst/>
        </p:spPr>
      </p:pic>
      <p:sp>
        <p:nvSpPr>
          <p:cNvPr id="97" name="Isosceles Triangle 96"/>
          <p:cNvSpPr/>
          <p:nvPr/>
        </p:nvSpPr>
        <p:spPr bwMode="auto">
          <a:xfrm rot="9180217">
            <a:off x="1469067" y="3061527"/>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14" name="Rectangle 77"/>
          <p:cNvSpPr/>
          <p:nvPr/>
        </p:nvSpPr>
        <p:spPr>
          <a:xfrm>
            <a:off x="8244409" y="2673350"/>
            <a:ext cx="3260024" cy="941796"/>
          </a:xfrm>
          <a:prstGeom prst="rect">
            <a:avLst/>
          </a:prstGeom>
          <a:solidFill>
            <a:srgbClr val="0070C0"/>
          </a:solidFill>
        </p:spPr>
        <p:txBody>
          <a:bodyPr wrap="square" lIns="182880" tIns="146304" rIns="182880" bIns="146304">
            <a:spAutoFit/>
          </a:bodyPr>
          <a:lstStyle/>
          <a:p>
            <a:pPr marL="171450" indent="-171450" defTabSz="476028" fontAlgn="base">
              <a:buFont typeface="Arial" pitchFamily="34" charset="0"/>
              <a:buChar char="•"/>
            </a:pPr>
            <a:r>
              <a:rPr lang="ko-KR" altLang="en-US" sz="1400" b="1" dirty="0" smtClean="0">
                <a:solidFill>
                  <a:srgbClr val="FFFFFF"/>
                </a:solidFill>
                <a:cs typeface="Segoe UI" panose="020B0502040204020203" pitchFamily="34" charset="0"/>
              </a:rPr>
              <a:t>개발자 및 관리자의 접근</a:t>
            </a:r>
            <a:endParaRPr lang="en-US" sz="1400" b="1" dirty="0" smtClean="0">
              <a:solidFill>
                <a:srgbClr val="FFFFFF"/>
              </a:solidFill>
              <a:cs typeface="Segoe UI" panose="020B0502040204020203" pitchFamily="34" charset="0"/>
            </a:endParaRPr>
          </a:p>
          <a:p>
            <a:pPr marL="171450" indent="-171450" defTabSz="476028" fontAlgn="base">
              <a:buFont typeface="Arial" pitchFamily="34" charset="0"/>
              <a:buChar char="•"/>
            </a:pPr>
            <a:r>
              <a:rPr lang="ko-KR" altLang="en-US" sz="1400" dirty="0" smtClean="0">
                <a:solidFill>
                  <a:srgbClr val="FFFFFF"/>
                </a:solidFill>
                <a:cs typeface="Segoe UI" panose="020B0502040204020203" pitchFamily="34" charset="0"/>
              </a:rPr>
              <a:t>소규모 구성 시 사용</a:t>
            </a:r>
            <a:endParaRPr lang="en-US" sz="1400" dirty="0" smtClean="0">
              <a:solidFill>
                <a:srgbClr val="FFFFFF"/>
              </a:solidFill>
              <a:cs typeface="Segoe UI" panose="020B0502040204020203" pitchFamily="34" charset="0"/>
            </a:endParaRPr>
          </a:p>
          <a:p>
            <a:pPr marL="171450" indent="-171450" defTabSz="476028" fontAlgn="base">
              <a:buFont typeface="Arial" pitchFamily="34" charset="0"/>
              <a:buChar char="•"/>
            </a:pPr>
            <a:r>
              <a:rPr lang="ko-KR" altLang="en-US" sz="1400" dirty="0" smtClean="0">
                <a:solidFill>
                  <a:srgbClr val="FFFFFF"/>
                </a:solidFill>
                <a:cs typeface="Segoe UI" panose="020B0502040204020203" pitchFamily="34" charset="0"/>
              </a:rPr>
              <a:t>인터넷이 되는 어느 곳에서나 접근</a:t>
            </a:r>
            <a:endParaRPr lang="en-US" sz="1400" dirty="0" smtClean="0">
              <a:solidFill>
                <a:srgbClr val="FFFFFF"/>
              </a:solidFill>
              <a:cs typeface="Segoe UI" panose="020B0502040204020203" pitchFamily="34" charset="0"/>
            </a:endParaRPr>
          </a:p>
        </p:txBody>
      </p:sp>
      <p:sp>
        <p:nvSpPr>
          <p:cNvPr id="50" name="Rectangle 49"/>
          <p:cNvSpPr/>
          <p:nvPr/>
        </p:nvSpPr>
        <p:spPr>
          <a:xfrm>
            <a:off x="619925" y="3828202"/>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3" name="Freeform 52"/>
          <p:cNvSpPr/>
          <p:nvPr/>
        </p:nvSpPr>
        <p:spPr>
          <a:xfrm rot="5400000">
            <a:off x="6648400" y="3352230"/>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4" name="Freeform 53"/>
          <p:cNvSpPr/>
          <p:nvPr/>
        </p:nvSpPr>
        <p:spPr>
          <a:xfrm rot="5400000">
            <a:off x="1095903" y="3352230"/>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70C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55" name="Group 54"/>
          <p:cNvGrpSpPr/>
          <p:nvPr/>
        </p:nvGrpSpPr>
        <p:grpSpPr>
          <a:xfrm>
            <a:off x="1188559" y="3857805"/>
            <a:ext cx="549467" cy="750287"/>
            <a:chOff x="5293615" y="2178868"/>
            <a:chExt cx="1189325" cy="1488408"/>
          </a:xfrm>
        </p:grpSpPr>
        <p:pic>
          <p:nvPicPr>
            <p:cNvPr id="77" name="Picture 2"/>
            <p:cNvPicPr>
              <a:picLocks noChangeAspect="1" noChangeArrowheads="1"/>
            </p:cNvPicPr>
            <p:nvPr/>
          </p:nvPicPr>
          <p:blipFill>
            <a:blip r:embed="rId5"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78" name="Isosceles Triangle 77"/>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67" name="Picture 2"/>
          <p:cNvPicPr>
            <a:picLocks noChangeAspect="1" noChangeArrowheads="1"/>
          </p:cNvPicPr>
          <p:nvPr/>
        </p:nvPicPr>
        <p:blipFill>
          <a:blip r:embed="rId5" cstate="print">
            <a:lum bright="100000" contrast="100000"/>
          </a:blip>
          <a:srcRect/>
          <a:stretch>
            <a:fillRect/>
          </a:stretch>
        </p:blipFill>
        <p:spPr bwMode="auto">
          <a:xfrm>
            <a:off x="6748121" y="3767403"/>
            <a:ext cx="1005739" cy="1228702"/>
          </a:xfrm>
          <a:prstGeom prst="rect">
            <a:avLst/>
          </a:prstGeom>
          <a:noFill/>
          <a:ln w="9525">
            <a:noFill/>
            <a:miter lim="800000"/>
            <a:headEnd/>
            <a:tailEnd/>
          </a:ln>
          <a:effectLst/>
        </p:spPr>
      </p:pic>
      <p:cxnSp>
        <p:nvCxnSpPr>
          <p:cNvPr id="70" name="Straight Connector 69"/>
          <p:cNvCxnSpPr/>
          <p:nvPr/>
        </p:nvCxnSpPr>
        <p:spPr>
          <a:xfrm flipH="1">
            <a:off x="2511510" y="4381754"/>
            <a:ext cx="941118" cy="0"/>
          </a:xfrm>
          <a:prstGeom prst="line">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386066" y="3966495"/>
            <a:ext cx="2534410" cy="910994"/>
          </a:xfrm>
          <a:prstGeom prst="rect">
            <a:avLst/>
          </a:prstGeom>
        </p:spPr>
        <p:txBody>
          <a:bodyPr wrap="square" lIns="121893" tIns="60948" rIns="121893" bIns="60948">
            <a:spAutoFit/>
          </a:bodyPr>
          <a:lstStyle/>
          <a:p>
            <a:pPr defTabSz="476028" fontAlgn="base">
              <a:lnSpc>
                <a:spcPct val="80000"/>
              </a:lnSpc>
            </a:pPr>
            <a:r>
              <a:rPr lang="ko-KR" altLang="en-US" sz="1600" dirty="0" smtClean="0">
                <a:solidFill>
                  <a:srgbClr val="FFFFFF"/>
                </a:solidFill>
                <a:cs typeface="Segoe UI" panose="020B0502040204020203" pitchFamily="34" charset="0"/>
              </a:rPr>
              <a:t>인터넷을 통한 </a:t>
            </a:r>
            <a:r>
              <a:rPr lang="en-US" altLang="ko-KR" sz="1600" dirty="0" smtClean="0">
                <a:solidFill>
                  <a:srgbClr val="FFFFFF"/>
                </a:solidFill>
                <a:cs typeface="Segoe UI" panose="020B0502040204020203" pitchFamily="34" charset="0"/>
              </a:rPr>
              <a:t/>
            </a:r>
            <a:br>
              <a:rPr lang="en-US" altLang="ko-KR" sz="1600" dirty="0" smtClean="0">
                <a:solidFill>
                  <a:srgbClr val="FFFFFF"/>
                </a:solidFill>
                <a:cs typeface="Segoe UI" panose="020B0502040204020203" pitchFamily="34" charset="0"/>
              </a:rPr>
            </a:br>
            <a:r>
              <a:rPr lang="en-US" altLang="ko-KR" sz="1600" dirty="0" smtClean="0">
                <a:solidFill>
                  <a:srgbClr val="FFFFFF"/>
                </a:solidFill>
                <a:cs typeface="Segoe UI" panose="020B0502040204020203" pitchFamily="34" charset="0"/>
              </a:rPr>
              <a:t>Azure </a:t>
            </a:r>
            <a:r>
              <a:rPr lang="ko-KR" altLang="en-US" sz="1600" smtClean="0">
                <a:solidFill>
                  <a:srgbClr val="FFFFFF"/>
                </a:solidFill>
                <a:cs typeface="Segoe UI" panose="020B0502040204020203" pitchFamily="34" charset="0"/>
              </a:rPr>
              <a:t>가상 </a:t>
            </a:r>
            <a:r>
              <a:rPr lang="ko-KR" altLang="en-US" sz="1600" dirty="0" smtClean="0">
                <a:solidFill>
                  <a:srgbClr val="FFFFFF"/>
                </a:solidFill>
                <a:cs typeface="Segoe UI" panose="020B0502040204020203" pitchFamily="34" charset="0"/>
              </a:rPr>
              <a:t>네트워크와 </a:t>
            </a:r>
            <a:r>
              <a:rPr lang="ko-KR" altLang="en-US" sz="1600" dirty="0" err="1" smtClean="0">
                <a:solidFill>
                  <a:srgbClr val="FFFFFF"/>
                </a:solidFill>
                <a:cs typeface="Segoe UI" panose="020B0502040204020203" pitchFamily="34" charset="0"/>
              </a:rPr>
              <a:t>고객사</a:t>
            </a:r>
            <a:r>
              <a:rPr lang="ko-KR" altLang="en-US" sz="1600" dirty="0" smtClean="0">
                <a:solidFill>
                  <a:srgbClr val="FFFFFF"/>
                </a:solidFill>
                <a:cs typeface="Segoe UI" panose="020B0502040204020203" pitchFamily="34" charset="0"/>
              </a:rPr>
              <a:t> 네트워크의</a:t>
            </a:r>
            <a:endParaRPr lang="en-US" sz="1600" dirty="0">
              <a:solidFill>
                <a:srgbClr val="FFFFFF"/>
              </a:solidFill>
              <a:cs typeface="Segoe UI" panose="020B0502040204020203" pitchFamily="34" charset="0"/>
            </a:endParaRPr>
          </a:p>
          <a:p>
            <a:pPr defTabSz="476028" fontAlgn="base">
              <a:lnSpc>
                <a:spcPct val="80000"/>
              </a:lnSpc>
            </a:pPr>
            <a:r>
              <a:rPr lang="en-US" sz="1600" dirty="0" smtClean="0">
                <a:solidFill>
                  <a:srgbClr val="FFFFFF"/>
                </a:solidFill>
                <a:cs typeface="Segoe UI" panose="020B0502040204020203" pitchFamily="34" charset="0"/>
              </a:rPr>
              <a:t>VPN </a:t>
            </a:r>
            <a:r>
              <a:rPr lang="ko-KR" altLang="en-US" sz="1600" smtClean="0">
                <a:solidFill>
                  <a:srgbClr val="FFFFFF"/>
                </a:solidFill>
                <a:cs typeface="Segoe UI" panose="020B0502040204020203" pitchFamily="34" charset="0"/>
              </a:rPr>
              <a:t>연결</a:t>
            </a:r>
            <a:endParaRPr lang="en-US" sz="1600" dirty="0" smtClean="0">
              <a:solidFill>
                <a:srgbClr val="FFFFFF"/>
              </a:solidFill>
              <a:cs typeface="Segoe UI" panose="020B0502040204020203" pitchFamily="34" charset="0"/>
            </a:endParaRPr>
          </a:p>
        </p:txBody>
      </p:sp>
      <p:cxnSp>
        <p:nvCxnSpPr>
          <p:cNvPr id="72" name="Straight Connector 71"/>
          <p:cNvCxnSpPr/>
          <p:nvPr/>
        </p:nvCxnSpPr>
        <p:spPr>
          <a:xfrm>
            <a:off x="5458624" y="4381754"/>
            <a:ext cx="930002" cy="0"/>
          </a:xfrm>
          <a:prstGeom prst="line">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15" name="Rectangle 77"/>
          <p:cNvSpPr/>
          <p:nvPr/>
        </p:nvSpPr>
        <p:spPr>
          <a:xfrm>
            <a:off x="8244409" y="3830141"/>
            <a:ext cx="3208600" cy="1157240"/>
          </a:xfrm>
          <a:prstGeom prst="rect">
            <a:avLst/>
          </a:prstGeom>
        </p:spPr>
        <p:txBody>
          <a:bodyPr wrap="square" lIns="182880" tIns="146304" rIns="182880" bIns="146304">
            <a:spAutoFit/>
          </a:bodyPr>
          <a:lstStyle/>
          <a:p>
            <a:pPr marL="171450" indent="-171450" defTabSz="476028" fontAlgn="base">
              <a:buFont typeface="Arial" pitchFamily="34" charset="0"/>
              <a:buChar char="•"/>
            </a:pPr>
            <a:r>
              <a:rPr lang="ko-KR" altLang="en-US" sz="1400" b="1" dirty="0" smtClean="0">
                <a:solidFill>
                  <a:srgbClr val="FFFFFF"/>
                </a:solidFill>
                <a:cs typeface="Segoe UI" panose="020B0502040204020203" pitchFamily="34" charset="0"/>
              </a:rPr>
              <a:t>중소기업 및 대기업</a:t>
            </a:r>
            <a:endParaRPr lang="en-US" sz="1400" b="1" dirty="0" smtClean="0">
              <a:solidFill>
                <a:srgbClr val="FFFFFF"/>
              </a:solidFill>
              <a:cs typeface="Segoe UI" panose="020B0502040204020203" pitchFamily="34" charset="0"/>
            </a:endParaRPr>
          </a:p>
          <a:p>
            <a:pPr marL="171450" indent="-171450" defTabSz="476028" fontAlgn="base">
              <a:buFont typeface="Arial" pitchFamily="34" charset="0"/>
              <a:buChar char="•"/>
            </a:pPr>
            <a:r>
              <a:rPr lang="ko-KR" altLang="en-US" sz="1400" dirty="0" err="1" smtClean="0">
                <a:solidFill>
                  <a:srgbClr val="FFFFFF"/>
                </a:solidFill>
                <a:cs typeface="Segoe UI" panose="020B0502040204020203" pitchFamily="34" charset="0"/>
              </a:rPr>
              <a:t>하이브리드</a:t>
            </a:r>
            <a:r>
              <a:rPr lang="ko-KR" altLang="en-US" sz="1400" dirty="0" smtClean="0">
                <a:solidFill>
                  <a:srgbClr val="FFFFFF"/>
                </a:solidFill>
                <a:cs typeface="Segoe UI" panose="020B0502040204020203" pitchFamily="34" charset="0"/>
              </a:rPr>
              <a:t> 서비스 용도</a:t>
            </a:r>
            <a:endParaRPr lang="en-US" sz="1400" dirty="0" smtClean="0">
              <a:solidFill>
                <a:srgbClr val="FFFFFF"/>
              </a:solidFill>
              <a:cs typeface="Segoe UI" panose="020B0502040204020203" pitchFamily="34" charset="0"/>
            </a:endParaRPr>
          </a:p>
          <a:p>
            <a:pPr marL="171450" indent="-171450" defTabSz="476028" fontAlgn="base">
              <a:buFont typeface="Arial" pitchFamily="34" charset="0"/>
              <a:buChar char="•"/>
            </a:pPr>
            <a:r>
              <a:rPr lang="en-US" sz="1400" dirty="0" smtClean="0">
                <a:solidFill>
                  <a:srgbClr val="FFFFFF"/>
                </a:solidFill>
                <a:cs typeface="Segoe UI" panose="020B0502040204020203" pitchFamily="34" charset="0"/>
              </a:rPr>
              <a:t>Azure </a:t>
            </a:r>
            <a:r>
              <a:rPr lang="ko-KR" altLang="en-US" sz="1400" smtClean="0">
                <a:solidFill>
                  <a:srgbClr val="FFFFFF"/>
                </a:solidFill>
                <a:cs typeface="Segoe UI" panose="020B0502040204020203" pitchFamily="34" charset="0"/>
              </a:rPr>
              <a:t>서비스의 안전한 소비</a:t>
            </a:r>
            <a:endParaRPr lang="en-US" altLang="ko-KR" sz="1400" dirty="0" smtClean="0">
              <a:solidFill>
                <a:srgbClr val="FFFFFF"/>
              </a:solidFill>
              <a:cs typeface="Segoe UI" panose="020B0502040204020203" pitchFamily="34" charset="0"/>
            </a:endParaRPr>
          </a:p>
          <a:p>
            <a:pPr marL="171450" indent="-171450" defTabSz="476028" fontAlgn="base">
              <a:buFont typeface="Arial" pitchFamily="34" charset="0"/>
              <a:buChar char="•"/>
            </a:pPr>
            <a:endParaRPr lang="en-US" sz="1400" dirty="0" smtClean="0">
              <a:solidFill>
                <a:srgbClr val="FFFFFF"/>
              </a:solidFill>
              <a:cs typeface="Segoe UI" panose="020B0502040204020203" pitchFamily="34" charset="0"/>
            </a:endParaRPr>
          </a:p>
        </p:txBody>
      </p:sp>
      <p:sp>
        <p:nvSpPr>
          <p:cNvPr id="57" name="Freeform 539"/>
          <p:cNvSpPr>
            <a:spLocks noChangeAspect="1"/>
          </p:cNvSpPr>
          <p:nvPr/>
        </p:nvSpPr>
        <p:spPr bwMode="auto">
          <a:xfrm>
            <a:off x="1488525" y="3219345"/>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9" name="Freeform 539"/>
          <p:cNvSpPr>
            <a:spLocks noChangeAspect="1"/>
          </p:cNvSpPr>
          <p:nvPr/>
        </p:nvSpPr>
        <p:spPr bwMode="auto">
          <a:xfrm>
            <a:off x="1488525" y="4408365"/>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grpSp>
        <p:nvGrpSpPr>
          <p:cNvPr id="3" name="Group 2"/>
          <p:cNvGrpSpPr/>
          <p:nvPr/>
        </p:nvGrpSpPr>
        <p:grpSpPr>
          <a:xfrm>
            <a:off x="619925" y="4893725"/>
            <a:ext cx="11156422" cy="1240604"/>
            <a:chOff x="312738" y="4893725"/>
            <a:chExt cx="11156422" cy="1240604"/>
          </a:xfrm>
        </p:grpSpPr>
        <p:sp>
          <p:nvSpPr>
            <p:cNvPr id="45" name="Rectangle 44"/>
            <p:cNvSpPr/>
            <p:nvPr/>
          </p:nvSpPr>
          <p:spPr>
            <a:xfrm>
              <a:off x="312738" y="4977547"/>
              <a:ext cx="11156422" cy="1089275"/>
            </a:xfrm>
            <a:prstGeom prst="rect">
              <a:avLst/>
            </a:prstGeom>
            <a:solidFill>
              <a:srgbClr val="0070C0"/>
            </a:solidFill>
            <a:ln w="3810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6" name="Freeform 45"/>
            <p:cNvSpPr/>
            <p:nvPr/>
          </p:nvSpPr>
          <p:spPr>
            <a:xfrm rot="5400000">
              <a:off x="6364199" y="4496901"/>
              <a:ext cx="1054418"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7" name="Freeform 46"/>
            <p:cNvSpPr/>
            <p:nvPr/>
          </p:nvSpPr>
          <p:spPr>
            <a:xfrm rot="5400000">
              <a:off x="825353" y="4508646"/>
              <a:ext cx="1047750" cy="203170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70C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8" name="Group 47"/>
            <p:cNvGrpSpPr/>
            <p:nvPr/>
          </p:nvGrpSpPr>
          <p:grpSpPr>
            <a:xfrm>
              <a:off x="881372" y="4996029"/>
              <a:ext cx="549467" cy="750287"/>
              <a:chOff x="5293615" y="2178868"/>
              <a:chExt cx="1189325" cy="1488408"/>
            </a:xfrm>
          </p:grpSpPr>
          <p:pic>
            <p:nvPicPr>
              <p:cNvPr id="52" name="Picture 2"/>
              <p:cNvPicPr>
                <a:picLocks noChangeAspect="1" noChangeArrowheads="1"/>
              </p:cNvPicPr>
              <p:nvPr/>
            </p:nvPicPr>
            <p:blipFill>
              <a:blip r:embed="rId5"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58" name="Isosceles Triangle 57"/>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62" name="Straight Connector 61"/>
            <p:cNvCxnSpPr/>
            <p:nvPr/>
          </p:nvCxnSpPr>
          <p:spPr>
            <a:xfrm flipH="1">
              <a:off x="2204323" y="5519978"/>
              <a:ext cx="941118" cy="0"/>
            </a:xfrm>
            <a:prstGeom prst="line">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151437" y="5519978"/>
              <a:ext cx="930002" cy="0"/>
            </a:xfrm>
            <a:prstGeom prst="line">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312738" y="4977545"/>
              <a:ext cx="11156422" cy="1089276"/>
            </a:xfrm>
            <a:prstGeom prst="rect">
              <a:avLst/>
            </a:prstGeom>
            <a:noFill/>
            <a:ln w="381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smtClean="0">
                <a:gradFill>
                  <a:gsLst>
                    <a:gs pos="1250">
                      <a:srgbClr val="EFEFEF"/>
                    </a:gs>
                    <a:gs pos="10417">
                      <a:srgbClr val="EFEFEF"/>
                    </a:gs>
                  </a:gsLst>
                  <a:lin ang="5400000" scaled="0"/>
                </a:gradFill>
                <a:cs typeface="Segoe UI" panose="020B0502040204020203" pitchFamily="34" charset="0"/>
              </a:endParaRPr>
            </a:p>
          </p:txBody>
        </p:sp>
        <p:sp>
          <p:nvSpPr>
            <p:cNvPr id="68" name="Freeform 539"/>
            <p:cNvSpPr>
              <a:spLocks noChangeAspect="1"/>
            </p:cNvSpPr>
            <p:nvPr/>
          </p:nvSpPr>
          <p:spPr bwMode="auto">
            <a:xfrm>
              <a:off x="1181338" y="55508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61" name="Picture 2"/>
            <p:cNvPicPr>
              <a:picLocks noChangeAspect="1" noChangeArrowheads="1"/>
            </p:cNvPicPr>
            <p:nvPr/>
          </p:nvPicPr>
          <p:blipFill>
            <a:blip r:embed="rId5" cstate="print">
              <a:lum bright="100000" contrast="100000"/>
            </a:blip>
            <a:srcRect/>
            <a:stretch>
              <a:fillRect/>
            </a:stretch>
          </p:blipFill>
          <p:spPr bwMode="auto">
            <a:xfrm>
              <a:off x="6440934" y="4905627"/>
              <a:ext cx="1005739" cy="1228702"/>
            </a:xfrm>
            <a:prstGeom prst="rect">
              <a:avLst/>
            </a:prstGeom>
            <a:noFill/>
            <a:ln w="9525">
              <a:noFill/>
              <a:miter lim="800000"/>
              <a:headEnd/>
              <a:tailEnd/>
            </a:ln>
            <a:effectLst/>
          </p:spPr>
        </p:pic>
        <p:sp>
          <p:nvSpPr>
            <p:cNvPr id="63" name="Rectangle 62"/>
            <p:cNvSpPr/>
            <p:nvPr/>
          </p:nvSpPr>
          <p:spPr>
            <a:xfrm>
              <a:off x="3069786" y="5174534"/>
              <a:ext cx="2543503" cy="910994"/>
            </a:xfrm>
            <a:prstGeom prst="rect">
              <a:avLst/>
            </a:prstGeom>
          </p:spPr>
          <p:txBody>
            <a:bodyPr wrap="square" lIns="121893" tIns="60948" rIns="121893" bIns="60948">
              <a:spAutoFit/>
            </a:bodyPr>
            <a:lstStyle/>
            <a:p>
              <a:pPr defTabSz="476028" fontAlgn="base">
                <a:lnSpc>
                  <a:spcPct val="80000"/>
                </a:lnSpc>
              </a:pPr>
              <a:r>
                <a:rPr lang="ko-KR" altLang="en-US" sz="1600" dirty="0" err="1" smtClean="0">
                  <a:solidFill>
                    <a:srgbClr val="FFFFFF"/>
                  </a:solidFill>
                  <a:cs typeface="Segoe UI" panose="020B0502040204020203" pitchFamily="34" charset="0"/>
                </a:rPr>
                <a:t>사설망을</a:t>
              </a:r>
              <a:r>
                <a:rPr lang="ko-KR" altLang="en-US" sz="1600" dirty="0" smtClean="0">
                  <a:solidFill>
                    <a:srgbClr val="FFFFFF"/>
                  </a:solidFill>
                  <a:cs typeface="Segoe UI" panose="020B0502040204020203" pitchFamily="34" charset="0"/>
                </a:rPr>
                <a:t> 통한 </a:t>
              </a:r>
              <a:r>
                <a:rPr lang="en-US" altLang="ko-KR" sz="1600" dirty="0" smtClean="0">
                  <a:solidFill>
                    <a:srgbClr val="FFFFFF"/>
                  </a:solidFill>
                  <a:cs typeface="Segoe UI" panose="020B0502040204020203" pitchFamily="34" charset="0"/>
                </a:rPr>
                <a:t/>
              </a:r>
              <a:br>
                <a:rPr lang="en-US" altLang="ko-KR" sz="1600" dirty="0" smtClean="0">
                  <a:solidFill>
                    <a:srgbClr val="FFFFFF"/>
                  </a:solidFill>
                  <a:cs typeface="Segoe UI" panose="020B0502040204020203" pitchFamily="34" charset="0"/>
                </a:rPr>
              </a:br>
              <a:r>
                <a:rPr lang="en-US" altLang="ko-KR" sz="1600" dirty="0" smtClean="0">
                  <a:solidFill>
                    <a:srgbClr val="FFFFFF"/>
                  </a:solidFill>
                  <a:cs typeface="Segoe UI" panose="020B0502040204020203" pitchFamily="34" charset="0"/>
                </a:rPr>
                <a:t>Azure </a:t>
              </a:r>
              <a:r>
                <a:rPr lang="ko-KR" altLang="en-US" sz="1600" smtClean="0">
                  <a:solidFill>
                    <a:srgbClr val="FFFFFF"/>
                  </a:solidFill>
                  <a:cs typeface="Segoe UI" panose="020B0502040204020203" pitchFamily="34" charset="0"/>
                </a:rPr>
                <a:t>네트워크와 </a:t>
              </a:r>
              <a:r>
                <a:rPr lang="en-US" altLang="ko-KR" sz="1600" dirty="0" smtClean="0">
                  <a:solidFill>
                    <a:srgbClr val="FFFFFF"/>
                  </a:solidFill>
                  <a:cs typeface="Segoe UI" panose="020B0502040204020203" pitchFamily="34" charset="0"/>
                </a:rPr>
                <a:t/>
              </a:r>
              <a:br>
                <a:rPr lang="en-US" altLang="ko-KR" sz="1600" dirty="0" smtClean="0">
                  <a:solidFill>
                    <a:srgbClr val="FFFFFF"/>
                  </a:solidFill>
                  <a:cs typeface="Segoe UI" panose="020B0502040204020203" pitchFamily="34" charset="0"/>
                </a:rPr>
              </a:br>
              <a:r>
                <a:rPr lang="ko-KR" altLang="en-US" sz="1600" smtClean="0">
                  <a:solidFill>
                    <a:srgbClr val="FFFFFF"/>
                  </a:solidFill>
                  <a:cs typeface="Segoe UI" panose="020B0502040204020203" pitchFamily="34" charset="0"/>
                </a:rPr>
                <a:t>고객사 네트워크의 </a:t>
              </a:r>
              <a:r>
                <a:rPr lang="en-US" altLang="ko-KR" sz="1600" dirty="0" smtClean="0">
                  <a:solidFill>
                    <a:srgbClr val="FFFFFF"/>
                  </a:solidFill>
                  <a:cs typeface="Segoe UI" panose="020B0502040204020203" pitchFamily="34" charset="0"/>
                </a:rPr>
                <a:t/>
              </a:r>
              <a:br>
                <a:rPr lang="en-US" altLang="ko-KR" sz="1600" dirty="0" smtClean="0">
                  <a:solidFill>
                    <a:srgbClr val="FFFFFF"/>
                  </a:solidFill>
                  <a:cs typeface="Segoe UI" panose="020B0502040204020203" pitchFamily="34" charset="0"/>
                </a:rPr>
              </a:br>
              <a:r>
                <a:rPr lang="en-US" altLang="ko-KR" sz="1600" dirty="0" smtClean="0">
                  <a:solidFill>
                    <a:srgbClr val="FFFFFF"/>
                  </a:solidFill>
                  <a:cs typeface="Segoe UI" panose="020B0502040204020203" pitchFamily="34" charset="0"/>
                </a:rPr>
                <a:t>VPN </a:t>
              </a:r>
              <a:r>
                <a:rPr lang="ko-KR" altLang="en-US" sz="1600" smtClean="0">
                  <a:solidFill>
                    <a:srgbClr val="FFFFFF"/>
                  </a:solidFill>
                  <a:cs typeface="Segoe UI" panose="020B0502040204020203" pitchFamily="34" charset="0"/>
                </a:rPr>
                <a:t>연결</a:t>
              </a:r>
              <a:r>
                <a:rPr lang="en-US" altLang="ko-KR" sz="1600" dirty="0" smtClean="0">
                  <a:solidFill>
                    <a:srgbClr val="FFFFFF"/>
                  </a:solidFill>
                  <a:cs typeface="Segoe UI" panose="020B0502040204020203" pitchFamily="34" charset="0"/>
                </a:rPr>
                <a:t>	</a:t>
              </a:r>
              <a:r>
                <a:rPr lang="en-US" altLang="ko-KR" sz="1200" dirty="0">
                  <a:solidFill>
                    <a:srgbClr val="FFFFFF"/>
                  </a:solidFill>
                  <a:cs typeface="Segoe UI" panose="020B0502040204020203" pitchFamily="34" charset="0"/>
                </a:rPr>
                <a:t>(</a:t>
              </a:r>
              <a:r>
                <a:rPr lang="en-US" sz="1200" dirty="0" smtClean="0">
                  <a:solidFill>
                    <a:srgbClr val="FFFFFF"/>
                  </a:solidFill>
                  <a:cs typeface="Segoe UI" panose="020B0502040204020203" pitchFamily="34" charset="0"/>
                </a:rPr>
                <a:t>ExpressRoute)</a:t>
              </a:r>
              <a:endParaRPr lang="en-US" sz="1200" dirty="0">
                <a:solidFill>
                  <a:srgbClr val="FFFFFF"/>
                </a:solidFill>
                <a:cs typeface="Segoe UI" panose="020B0502040204020203" pitchFamily="34" charset="0"/>
              </a:endParaRPr>
            </a:p>
          </p:txBody>
        </p:sp>
        <p:sp>
          <p:nvSpPr>
            <p:cNvPr id="65" name="Rectangle 77"/>
            <p:cNvSpPr/>
            <p:nvPr/>
          </p:nvSpPr>
          <p:spPr>
            <a:xfrm>
              <a:off x="7937222" y="4893725"/>
              <a:ext cx="3260024" cy="1157240"/>
            </a:xfrm>
            <a:prstGeom prst="rect">
              <a:avLst/>
            </a:prstGeom>
          </p:spPr>
          <p:txBody>
            <a:bodyPr wrap="square" lIns="182880" tIns="146304" rIns="182880" bIns="146304">
              <a:spAutoFit/>
            </a:bodyPr>
            <a:lstStyle/>
            <a:p>
              <a:pPr marL="171450" indent="-171450" defTabSz="476028" fontAlgn="base">
                <a:buFont typeface="Arial" pitchFamily="34" charset="0"/>
                <a:buChar char="•"/>
              </a:pPr>
              <a:r>
                <a:rPr lang="ko-KR" altLang="en-US" sz="1400" b="1" dirty="0" smtClean="0">
                  <a:solidFill>
                    <a:srgbClr val="FFFFFF"/>
                  </a:solidFill>
                  <a:cs typeface="Segoe UI" panose="020B0502040204020203" pitchFamily="34" charset="0"/>
                </a:rPr>
                <a:t>엔터프라이즈</a:t>
              </a:r>
              <a:endParaRPr lang="en-US" sz="1400" b="1" dirty="0" smtClean="0">
                <a:solidFill>
                  <a:srgbClr val="FFFFFF"/>
                </a:solidFill>
                <a:cs typeface="Segoe UI" panose="020B0502040204020203" pitchFamily="34" charset="0"/>
              </a:endParaRPr>
            </a:p>
            <a:p>
              <a:pPr marL="171450" indent="-171450" defTabSz="476028" fontAlgn="base">
                <a:buFont typeface="Arial" pitchFamily="34" charset="0"/>
                <a:buChar char="•"/>
              </a:pPr>
              <a:r>
                <a:rPr lang="ko-KR" altLang="en-US" sz="1400" dirty="0" err="1" smtClean="0">
                  <a:solidFill>
                    <a:srgbClr val="FFFFFF"/>
                  </a:solidFill>
                  <a:cs typeface="Segoe UI" panose="020B0502040204020203" pitchFamily="34" charset="0"/>
                </a:rPr>
                <a:t>미션크리티컬</a:t>
              </a:r>
              <a:r>
                <a:rPr lang="ko-KR" altLang="en-US" sz="1400" dirty="0" smtClean="0">
                  <a:solidFill>
                    <a:srgbClr val="FFFFFF"/>
                  </a:solidFill>
                  <a:cs typeface="Segoe UI" panose="020B0502040204020203" pitchFamily="34" charset="0"/>
                </a:rPr>
                <a:t> 서비스</a:t>
              </a:r>
              <a:endParaRPr lang="en-US" sz="1400" dirty="0" smtClean="0">
                <a:solidFill>
                  <a:srgbClr val="FFFFFF"/>
                </a:solidFill>
                <a:cs typeface="Segoe UI" panose="020B0502040204020203" pitchFamily="34" charset="0"/>
              </a:endParaRPr>
            </a:p>
            <a:p>
              <a:pPr marL="171450" indent="-171450" defTabSz="476028" fontAlgn="base">
                <a:buFont typeface="Arial" pitchFamily="34" charset="0"/>
                <a:buChar char="•"/>
              </a:pPr>
              <a:r>
                <a:rPr lang="ko-KR" altLang="en-US" sz="1400" dirty="0" smtClean="0">
                  <a:solidFill>
                    <a:srgbClr val="FFFFFF"/>
                  </a:solidFill>
                  <a:cs typeface="Segoe UI" panose="020B0502040204020203" pitchFamily="34" charset="0"/>
                </a:rPr>
                <a:t>백업</a:t>
              </a:r>
              <a:r>
                <a:rPr lang="en-US" altLang="ko-KR" sz="1400" dirty="0" smtClean="0">
                  <a:solidFill>
                    <a:srgbClr val="FFFFFF"/>
                  </a:solidFill>
                  <a:cs typeface="Segoe UI" panose="020B0502040204020203" pitchFamily="34" charset="0"/>
                </a:rPr>
                <a:t>/DR, </a:t>
              </a:r>
              <a:r>
                <a:rPr lang="ko-KR" altLang="en-US" sz="1400" smtClean="0">
                  <a:solidFill>
                    <a:srgbClr val="FFFFFF"/>
                  </a:solidFill>
                  <a:cs typeface="Segoe UI" panose="020B0502040204020203" pitchFamily="34" charset="0"/>
                </a:rPr>
                <a:t>미디어</a:t>
              </a:r>
              <a:r>
                <a:rPr lang="en-US" altLang="ko-KR" sz="1400" dirty="0" smtClean="0">
                  <a:solidFill>
                    <a:srgbClr val="FFFFFF"/>
                  </a:solidFill>
                  <a:cs typeface="Segoe UI" panose="020B0502040204020203" pitchFamily="34" charset="0"/>
                </a:rPr>
                <a:t>, HPC</a:t>
              </a:r>
              <a:endParaRPr lang="en-US" sz="1400" dirty="0" smtClean="0">
                <a:solidFill>
                  <a:srgbClr val="FFFFFF"/>
                </a:solidFill>
                <a:cs typeface="Segoe UI" panose="020B0502040204020203" pitchFamily="34" charset="0"/>
              </a:endParaRPr>
            </a:p>
            <a:p>
              <a:pPr marL="171450" indent="-171450" defTabSz="476028" fontAlgn="base">
                <a:buFont typeface="Arial" pitchFamily="34" charset="0"/>
                <a:buChar char="•"/>
              </a:pPr>
              <a:r>
                <a:rPr lang="ko-KR" altLang="en-US" sz="1400" dirty="0" smtClean="0">
                  <a:solidFill>
                    <a:srgbClr val="FFFFFF"/>
                  </a:solidFill>
                  <a:cs typeface="Segoe UI" panose="020B0502040204020203" pitchFamily="34" charset="0"/>
                </a:rPr>
                <a:t>고유의</a:t>
              </a:r>
              <a:r>
                <a:rPr lang="en-US" sz="1400" dirty="0" smtClean="0">
                  <a:solidFill>
                    <a:srgbClr val="FFFFFF"/>
                  </a:solidFill>
                  <a:cs typeface="Segoe UI" panose="020B0502040204020203" pitchFamily="34" charset="0"/>
                </a:rPr>
                <a:t> </a:t>
              </a:r>
              <a:r>
                <a:rPr lang="ko-KR" altLang="en-US" sz="1400" smtClean="0">
                  <a:solidFill>
                    <a:srgbClr val="FFFFFF"/>
                  </a:solidFill>
                  <a:cs typeface="Segoe UI" panose="020B0502040204020203" pitchFamily="34" charset="0"/>
                </a:rPr>
                <a:t>고성능 네트워크 필요 시</a:t>
              </a:r>
              <a:endParaRPr lang="en-US" sz="1400" dirty="0">
                <a:solidFill>
                  <a:srgbClr val="FFFFFF"/>
                </a:solidFill>
                <a:cs typeface="Segoe UI" panose="020B0502040204020203" pitchFamily="34" charset="0"/>
              </a:endParaRPr>
            </a:p>
          </p:txBody>
        </p:sp>
      </p:grpSp>
    </p:spTree>
    <p:extLst>
      <p:ext uri="{BB962C8B-B14F-4D97-AF65-F5344CB8AC3E}">
        <p14:creationId xmlns:p14="http://schemas.microsoft.com/office/powerpoint/2010/main" val="37079708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007781" y="1191659"/>
            <a:ext cx="8080718" cy="4792545"/>
          </a:xfrm>
        </p:spPr>
        <p:txBody>
          <a:bodyPr/>
          <a:lstStyle/>
          <a:p>
            <a:pPr marL="621716" indent="-621716">
              <a:buFont typeface="+mj-lt"/>
              <a:buAutoNum type="arabicPeriod"/>
            </a:pPr>
            <a:r>
              <a:rPr lang="en-US" altLang="ko-KR" dirty="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Azure Overview</a:t>
            </a:r>
          </a:p>
          <a:p>
            <a:pPr marL="621716" indent="-621716">
              <a:buFont typeface="+mj-lt"/>
              <a:buAutoNum type="arabicPeriod"/>
            </a:pPr>
            <a:r>
              <a:rPr lang="en-US" altLang="ko-KR" dirty="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Azure </a:t>
            </a:r>
            <a:r>
              <a:rPr lang="en-US" altLang="ko-KR" dirty="0" err="1">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IaaS</a:t>
            </a:r>
            <a:endParaRPr lang="en-US" altLang="ko-KR" dirty="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endParaRPr>
          </a:p>
          <a:p>
            <a:pPr marL="621716" indent="-621716">
              <a:buFont typeface="+mj-lt"/>
              <a:buAutoNum type="arabicPeriod"/>
            </a:pPr>
            <a:r>
              <a:rPr lang="en-US" altLang="ko-KR" dirty="0">
                <a:solidFill>
                  <a:srgbClr val="3650B8"/>
                </a:solidFill>
                <a:latin typeface="맑은 고딕" panose="020B0503020000020004" pitchFamily="50" charset="-127"/>
                <a:ea typeface="맑은 고딕" panose="020B0503020000020004" pitchFamily="50" charset="-127"/>
                <a:cs typeface="Segoe UI Light" panose="020B0502040204020203" pitchFamily="34" charset="0"/>
              </a:rPr>
              <a:t>Azure </a:t>
            </a:r>
            <a:r>
              <a:rPr lang="en-US" altLang="ko-KR" dirty="0" err="1">
                <a:solidFill>
                  <a:srgbClr val="3650B8"/>
                </a:solidFill>
                <a:latin typeface="맑은 고딕" panose="020B0503020000020004" pitchFamily="50" charset="-127"/>
                <a:ea typeface="맑은 고딕" panose="020B0503020000020004" pitchFamily="50" charset="-127"/>
                <a:cs typeface="Segoe UI Light" panose="020B0502040204020203" pitchFamily="34" charset="0"/>
              </a:rPr>
              <a:t>PaaS</a:t>
            </a:r>
            <a:endParaRPr lang="en-US" altLang="ko-KR" dirty="0">
              <a:solidFill>
                <a:srgbClr val="3650B8"/>
              </a:solidFill>
              <a:latin typeface="맑은 고딕" panose="020B0503020000020004" pitchFamily="50" charset="-127"/>
              <a:ea typeface="맑은 고딕" panose="020B0503020000020004" pitchFamily="50" charset="-127"/>
              <a:cs typeface="Segoe UI Light" panose="020B0502040204020203" pitchFamily="34" charset="0"/>
            </a:endParaRPr>
          </a:p>
          <a:p>
            <a:pPr marL="621716" indent="-621716">
              <a:buFont typeface="+mj-lt"/>
              <a:buAutoNum type="arabicPeriod"/>
            </a:pPr>
            <a:r>
              <a:rPr lang="en-US" altLang="ko-KR" dirty="0"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Security &amp; Compliance</a:t>
            </a:r>
          </a:p>
        </p:txBody>
      </p:sp>
      <p:sp>
        <p:nvSpPr>
          <p:cNvPr id="10" name="Title 12"/>
          <p:cNvSpPr txBox="1">
            <a:spLocks/>
          </p:cNvSpPr>
          <p:nvPr/>
        </p:nvSpPr>
        <p:spPr>
          <a:xfrm>
            <a:off x="882" y="1243471"/>
            <a:ext cx="2486942" cy="2486942"/>
          </a:xfrm>
          <a:prstGeom prst="rect">
            <a:avLst/>
          </a:prstGeom>
          <a:solidFill>
            <a:srgbClr val="0A5BBA"/>
          </a:solidFill>
        </p:spPr>
        <p:txBody>
          <a:bodyPr/>
          <a:lstStyle>
            <a:lvl1pPr eaLnBrk="1" hangingPunct="1">
              <a:defRPr sz="2000" kern="800">
                <a:solidFill>
                  <a:schemeClr val="tx1"/>
                </a:solidFill>
                <a:latin typeface="+mn-lt"/>
                <a:cs typeface="Segoe UI Light"/>
              </a:defRPr>
            </a:lvl1pPr>
          </a:lstStyle>
          <a:p>
            <a:pPr marL="246096" defTabSz="1243431">
              <a:lnSpc>
                <a:spcPct val="150000"/>
              </a:lnSpc>
            </a:pPr>
            <a:r>
              <a:rPr lang="en-US" sz="2720" dirty="0">
                <a:solidFill>
                  <a:srgbClr val="FFFFFF"/>
                </a:solidFill>
                <a:latin typeface="Segoe UI"/>
              </a:rPr>
              <a:t>Agenda</a:t>
            </a:r>
          </a:p>
        </p:txBody>
      </p:sp>
      <p:sp>
        <p:nvSpPr>
          <p:cNvPr id="12" name="Slide Number Placeholder 3"/>
          <p:cNvSpPr>
            <a:spLocks noGrp="1"/>
          </p:cNvSpPr>
          <p:nvPr>
            <p:ph type="sldNum" sz="quarter" idx="4"/>
          </p:nvPr>
        </p:nvSpPr>
        <p:spPr>
          <a:xfrm>
            <a:off x="9223292" y="6482889"/>
            <a:ext cx="2901433" cy="372394"/>
          </a:xfrm>
        </p:spPr>
        <p:txBody>
          <a:bodyPr/>
          <a:lstStyle/>
          <a:p>
            <a:pPr defTabSz="621716"/>
            <a:fld id="{74A398B2-5A34-1A4A-811E-F4027282568C}" type="slidenum">
              <a:rPr lang="en-US">
                <a:latin typeface="Segoe UI"/>
              </a:rPr>
              <a:pPr defTabSz="621716"/>
              <a:t>29</a:t>
            </a:fld>
            <a:endParaRPr lang="en-US">
              <a:latin typeface="Segoe UI"/>
            </a:endParaRPr>
          </a:p>
        </p:txBody>
      </p:sp>
      <p:grpSp>
        <p:nvGrpSpPr>
          <p:cNvPr id="14" name="Group 13"/>
          <p:cNvGrpSpPr/>
          <p:nvPr/>
        </p:nvGrpSpPr>
        <p:grpSpPr>
          <a:xfrm>
            <a:off x="883" y="4544860"/>
            <a:ext cx="12434711" cy="2449665"/>
            <a:chOff x="881" y="4761758"/>
            <a:chExt cx="12434712" cy="2234689"/>
          </a:xfrm>
        </p:grpSpPr>
        <p:grpSp>
          <p:nvGrpSpPr>
            <p:cNvPr id="15" name="Group 14"/>
            <p:cNvGrpSpPr/>
            <p:nvPr/>
          </p:nvGrpSpPr>
          <p:grpSpPr>
            <a:xfrm>
              <a:off x="5316670" y="5127111"/>
              <a:ext cx="2272317" cy="1504241"/>
              <a:chOff x="5143906" y="5401104"/>
              <a:chExt cx="2096456" cy="1387824"/>
            </a:xfrm>
          </p:grpSpPr>
          <p:sp>
            <p:nvSpPr>
              <p:cNvPr id="252" name="Freeform 38"/>
              <p:cNvSpPr>
                <a:spLocks/>
              </p:cNvSpPr>
              <p:nvPr/>
            </p:nvSpPr>
            <p:spPr bwMode="auto">
              <a:xfrm>
                <a:off x="6166642" y="5494296"/>
                <a:ext cx="190241" cy="392866"/>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3" name="Freeform 39"/>
              <p:cNvSpPr>
                <a:spLocks/>
              </p:cNvSpPr>
              <p:nvPr/>
            </p:nvSpPr>
            <p:spPr bwMode="auto">
              <a:xfrm>
                <a:off x="6184905" y="5518964"/>
                <a:ext cx="153715" cy="30607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4" name="Rectangle 40"/>
              <p:cNvSpPr>
                <a:spLocks noChangeArrowheads="1"/>
              </p:cNvSpPr>
              <p:nvPr/>
            </p:nvSpPr>
            <p:spPr bwMode="auto">
              <a:xfrm>
                <a:off x="5143906" y="6446311"/>
                <a:ext cx="895654"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5" name="Rectangle 41"/>
              <p:cNvSpPr>
                <a:spLocks noChangeArrowheads="1"/>
              </p:cNvSpPr>
              <p:nvPr/>
            </p:nvSpPr>
            <p:spPr bwMode="auto">
              <a:xfrm>
                <a:off x="5682669" y="6113745"/>
                <a:ext cx="266337" cy="67518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6" name="Rectangle 42"/>
              <p:cNvSpPr>
                <a:spLocks noChangeArrowheads="1"/>
              </p:cNvSpPr>
              <p:nvPr/>
            </p:nvSpPr>
            <p:spPr bwMode="auto">
              <a:xfrm>
                <a:off x="6994571" y="6276374"/>
                <a:ext cx="192524" cy="5125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7" name="Rectangle 43"/>
              <p:cNvSpPr>
                <a:spLocks noChangeArrowheads="1"/>
              </p:cNvSpPr>
              <p:nvPr/>
            </p:nvSpPr>
            <p:spPr bwMode="auto">
              <a:xfrm>
                <a:off x="6867490" y="6446311"/>
                <a:ext cx="372872"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8" name="Rectangle 44"/>
              <p:cNvSpPr>
                <a:spLocks noChangeArrowheads="1"/>
              </p:cNvSpPr>
              <p:nvPr/>
            </p:nvSpPr>
            <p:spPr bwMode="auto">
              <a:xfrm>
                <a:off x="5774745" y="5909089"/>
                <a:ext cx="934464" cy="879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9" name="Rectangle 45"/>
              <p:cNvSpPr>
                <a:spLocks noChangeArrowheads="1"/>
              </p:cNvSpPr>
              <p:nvPr/>
            </p:nvSpPr>
            <p:spPr bwMode="auto">
              <a:xfrm>
                <a:off x="5867583" y="6614421"/>
                <a:ext cx="754115" cy="1452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0" name="Rectangle 46"/>
              <p:cNvSpPr>
                <a:spLocks noChangeArrowheads="1"/>
              </p:cNvSpPr>
              <p:nvPr/>
            </p:nvSpPr>
            <p:spPr bwMode="auto">
              <a:xfrm>
                <a:off x="5867583" y="6108263"/>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1" name="Rectangle 47"/>
              <p:cNvSpPr>
                <a:spLocks noChangeArrowheads="1"/>
              </p:cNvSpPr>
              <p:nvPr/>
            </p:nvSpPr>
            <p:spPr bwMode="auto">
              <a:xfrm>
                <a:off x="5867583" y="6362256"/>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2" name="Rectangle 48"/>
              <p:cNvSpPr>
                <a:spLocks noChangeArrowheads="1"/>
              </p:cNvSpPr>
              <p:nvPr/>
            </p:nvSpPr>
            <p:spPr bwMode="auto">
              <a:xfrm>
                <a:off x="6395692" y="5401104"/>
                <a:ext cx="264815" cy="48605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3" name="Freeform 49"/>
              <p:cNvSpPr>
                <a:spLocks/>
              </p:cNvSpPr>
              <p:nvPr/>
            </p:nvSpPr>
            <p:spPr bwMode="auto">
              <a:xfrm>
                <a:off x="6422326" y="5453182"/>
                <a:ext cx="209265" cy="43855"/>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4" name="Freeform 50"/>
              <p:cNvSpPr>
                <a:spLocks/>
              </p:cNvSpPr>
              <p:nvPr/>
            </p:nvSpPr>
            <p:spPr bwMode="auto">
              <a:xfrm>
                <a:off x="6422326" y="5531755"/>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5" name="Freeform 51"/>
              <p:cNvSpPr>
                <a:spLocks/>
              </p:cNvSpPr>
              <p:nvPr/>
            </p:nvSpPr>
            <p:spPr bwMode="auto">
              <a:xfrm>
                <a:off x="6422326" y="5610328"/>
                <a:ext cx="209265" cy="42028"/>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6" name="Freeform 52"/>
              <p:cNvSpPr>
                <a:spLocks/>
              </p:cNvSpPr>
              <p:nvPr/>
            </p:nvSpPr>
            <p:spPr bwMode="auto">
              <a:xfrm>
                <a:off x="6422326" y="5687074"/>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7" name="Freeform 53"/>
              <p:cNvSpPr>
                <a:spLocks/>
              </p:cNvSpPr>
              <p:nvPr/>
            </p:nvSpPr>
            <p:spPr bwMode="auto">
              <a:xfrm>
                <a:off x="6422326" y="5765648"/>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8" name="Oval 54"/>
              <p:cNvSpPr>
                <a:spLocks noChangeArrowheads="1"/>
              </p:cNvSpPr>
              <p:nvPr/>
            </p:nvSpPr>
            <p:spPr bwMode="auto">
              <a:xfrm>
                <a:off x="6592782" y="546231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9" name="Oval 55"/>
              <p:cNvSpPr>
                <a:spLocks noChangeArrowheads="1"/>
              </p:cNvSpPr>
              <p:nvPr/>
            </p:nvSpPr>
            <p:spPr bwMode="auto">
              <a:xfrm>
                <a:off x="6592782" y="5541805"/>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0" name="Oval 56"/>
              <p:cNvSpPr>
                <a:spLocks noChangeArrowheads="1"/>
              </p:cNvSpPr>
              <p:nvPr/>
            </p:nvSpPr>
            <p:spPr bwMode="auto">
              <a:xfrm>
                <a:off x="6592782" y="561763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1" name="Oval 57"/>
              <p:cNvSpPr>
                <a:spLocks noChangeArrowheads="1"/>
              </p:cNvSpPr>
              <p:nvPr/>
            </p:nvSpPr>
            <p:spPr bwMode="auto">
              <a:xfrm>
                <a:off x="6592782" y="5697124"/>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2" name="Oval 58"/>
              <p:cNvSpPr>
                <a:spLocks noChangeArrowheads="1"/>
              </p:cNvSpPr>
              <p:nvPr/>
            </p:nvSpPr>
            <p:spPr bwMode="auto">
              <a:xfrm>
                <a:off x="6592782" y="5775697"/>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3" name="Freeform 61"/>
              <p:cNvSpPr>
                <a:spLocks/>
              </p:cNvSpPr>
              <p:nvPr/>
            </p:nvSpPr>
            <p:spPr bwMode="auto">
              <a:xfrm>
                <a:off x="5366868" y="5408413"/>
                <a:ext cx="422335" cy="332566"/>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4" name="Freeform 62"/>
              <p:cNvSpPr>
                <a:spLocks/>
              </p:cNvSpPr>
              <p:nvPr/>
            </p:nvSpPr>
            <p:spPr bwMode="auto">
              <a:xfrm>
                <a:off x="5143906" y="5408413"/>
                <a:ext cx="348522" cy="274093"/>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5" name="Freeform 63"/>
              <p:cNvSpPr>
                <a:spLocks/>
              </p:cNvSpPr>
              <p:nvPr/>
            </p:nvSpPr>
            <p:spPr bwMode="auto">
              <a:xfrm>
                <a:off x="5974118" y="5647787"/>
                <a:ext cx="264054" cy="19917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6" name="Freeform 64"/>
              <p:cNvSpPr>
                <a:spLocks noEditPoints="1"/>
              </p:cNvSpPr>
              <p:nvPr/>
            </p:nvSpPr>
            <p:spPr bwMode="auto">
              <a:xfrm>
                <a:off x="5912480" y="5637738"/>
                <a:ext cx="387330" cy="249425"/>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7" name="Rectangle 65"/>
              <p:cNvSpPr>
                <a:spLocks noChangeArrowheads="1"/>
              </p:cNvSpPr>
              <p:nvPr/>
            </p:nvSpPr>
            <p:spPr bwMode="auto">
              <a:xfrm>
                <a:off x="5727565" y="5887162"/>
                <a:ext cx="1027301" cy="4111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6" name="Group 15"/>
            <p:cNvGrpSpPr/>
            <p:nvPr/>
          </p:nvGrpSpPr>
          <p:grpSpPr>
            <a:xfrm>
              <a:off x="1076719" y="4761758"/>
              <a:ext cx="2323163" cy="1811155"/>
              <a:chOff x="120590" y="4817159"/>
              <a:chExt cx="2475152" cy="1929639"/>
            </a:xfrm>
          </p:grpSpPr>
          <p:grpSp>
            <p:nvGrpSpPr>
              <p:cNvPr id="159" name="Group 158"/>
              <p:cNvGrpSpPr/>
              <p:nvPr/>
            </p:nvGrpSpPr>
            <p:grpSpPr>
              <a:xfrm>
                <a:off x="1410083" y="5981279"/>
                <a:ext cx="262495" cy="621137"/>
                <a:chOff x="6229350" y="5232400"/>
                <a:chExt cx="539750" cy="1046162"/>
              </a:xfrm>
            </p:grpSpPr>
            <p:sp>
              <p:nvSpPr>
                <p:cNvPr id="24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5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5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160" name="Freeform 159"/>
              <p:cNvSpPr>
                <a:spLocks/>
              </p:cNvSpPr>
              <p:nvPr/>
            </p:nvSpPr>
            <p:spPr bwMode="auto">
              <a:xfrm flipH="1">
                <a:off x="242156" y="5085298"/>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1" name="Freeform 160"/>
              <p:cNvSpPr>
                <a:spLocks/>
              </p:cNvSpPr>
              <p:nvPr/>
            </p:nvSpPr>
            <p:spPr bwMode="auto">
              <a:xfrm flipH="1">
                <a:off x="1029097" y="6188438"/>
                <a:ext cx="642744" cy="54381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2" name="Freeform 161"/>
              <p:cNvSpPr>
                <a:spLocks/>
              </p:cNvSpPr>
              <p:nvPr/>
            </p:nvSpPr>
            <p:spPr bwMode="auto">
              <a:xfrm flipH="1">
                <a:off x="690266" y="6188438"/>
                <a:ext cx="642744" cy="543811"/>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3" name="Rectangle 10"/>
              <p:cNvSpPr>
                <a:spLocks noChangeArrowheads="1"/>
              </p:cNvSpPr>
              <p:nvPr/>
            </p:nvSpPr>
            <p:spPr bwMode="auto">
              <a:xfrm flipH="1">
                <a:off x="1497899" y="5997038"/>
                <a:ext cx="586488" cy="73650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4" name="Rectangle 11"/>
              <p:cNvSpPr>
                <a:spLocks noChangeArrowheads="1"/>
              </p:cNvSpPr>
              <p:nvPr/>
            </p:nvSpPr>
            <p:spPr bwMode="auto">
              <a:xfrm flipH="1">
                <a:off x="1468801" y="5974405"/>
                <a:ext cx="644683" cy="226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5" name="Rectangle 12"/>
              <p:cNvSpPr>
                <a:spLocks noChangeArrowheads="1"/>
              </p:cNvSpPr>
              <p:nvPr/>
            </p:nvSpPr>
            <p:spPr bwMode="auto">
              <a:xfrm flipH="1">
                <a:off x="1953122"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6" name="Rectangle 13"/>
              <p:cNvSpPr>
                <a:spLocks noChangeArrowheads="1"/>
              </p:cNvSpPr>
              <p:nvPr/>
            </p:nvSpPr>
            <p:spPr bwMode="auto">
              <a:xfrm flipH="1">
                <a:off x="1953122" y="6064286"/>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7" name="Rectangle 14"/>
              <p:cNvSpPr>
                <a:spLocks noChangeArrowheads="1"/>
              </p:cNvSpPr>
              <p:nvPr/>
            </p:nvSpPr>
            <p:spPr bwMode="auto">
              <a:xfrm flipH="1">
                <a:off x="1820564"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8" name="Rectangle 15"/>
              <p:cNvSpPr>
                <a:spLocks noChangeArrowheads="1"/>
              </p:cNvSpPr>
              <p:nvPr/>
            </p:nvSpPr>
            <p:spPr bwMode="auto">
              <a:xfrm flipH="1">
                <a:off x="1688653" y="6064286"/>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9" name="Rectangle 16"/>
              <p:cNvSpPr>
                <a:spLocks noChangeArrowheads="1"/>
              </p:cNvSpPr>
              <p:nvPr/>
            </p:nvSpPr>
            <p:spPr bwMode="auto">
              <a:xfrm flipH="1">
                <a:off x="1820564" y="6584172"/>
                <a:ext cx="76302"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0" name="Rectangle 17"/>
              <p:cNvSpPr>
                <a:spLocks noChangeArrowheads="1"/>
              </p:cNvSpPr>
              <p:nvPr/>
            </p:nvSpPr>
            <p:spPr bwMode="auto">
              <a:xfrm flipH="1">
                <a:off x="1688653" y="6584172"/>
                <a:ext cx="76948"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1" name="Rectangle 18"/>
              <p:cNvSpPr>
                <a:spLocks noChangeArrowheads="1"/>
              </p:cNvSpPr>
              <p:nvPr/>
            </p:nvSpPr>
            <p:spPr bwMode="auto">
              <a:xfrm flipH="1">
                <a:off x="1556095"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2" name="Rectangle 19"/>
              <p:cNvSpPr>
                <a:spLocks noChangeArrowheads="1"/>
              </p:cNvSpPr>
              <p:nvPr/>
            </p:nvSpPr>
            <p:spPr bwMode="auto">
              <a:xfrm flipH="1">
                <a:off x="1953122"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3" name="Rectangle 20"/>
              <p:cNvSpPr>
                <a:spLocks noChangeArrowheads="1"/>
              </p:cNvSpPr>
              <p:nvPr/>
            </p:nvSpPr>
            <p:spPr bwMode="auto">
              <a:xfrm flipH="1">
                <a:off x="1820564" y="6195551"/>
                <a:ext cx="76302"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4" name="Rectangle 21"/>
              <p:cNvSpPr>
                <a:spLocks noChangeArrowheads="1"/>
              </p:cNvSpPr>
              <p:nvPr/>
            </p:nvSpPr>
            <p:spPr bwMode="auto">
              <a:xfrm flipH="1">
                <a:off x="1688653" y="6195551"/>
                <a:ext cx="76948"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5" name="Rectangle 22"/>
              <p:cNvSpPr>
                <a:spLocks noChangeArrowheads="1"/>
              </p:cNvSpPr>
              <p:nvPr/>
            </p:nvSpPr>
            <p:spPr bwMode="auto">
              <a:xfrm flipH="1">
                <a:off x="1556095" y="6195551"/>
                <a:ext cx="76302"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6" name="Rectangle 23"/>
              <p:cNvSpPr>
                <a:spLocks noChangeArrowheads="1"/>
              </p:cNvSpPr>
              <p:nvPr/>
            </p:nvSpPr>
            <p:spPr bwMode="auto">
              <a:xfrm flipH="1">
                <a:off x="1953122"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7" name="Rectangle 24"/>
              <p:cNvSpPr>
                <a:spLocks noChangeArrowheads="1"/>
              </p:cNvSpPr>
              <p:nvPr/>
            </p:nvSpPr>
            <p:spPr bwMode="auto">
              <a:xfrm flipH="1">
                <a:off x="1820564"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8" name="Rectangle 25"/>
              <p:cNvSpPr>
                <a:spLocks noChangeArrowheads="1"/>
              </p:cNvSpPr>
              <p:nvPr/>
            </p:nvSpPr>
            <p:spPr bwMode="auto">
              <a:xfrm flipH="1">
                <a:off x="1688653" y="6328755"/>
                <a:ext cx="76948"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9" name="Rectangle 26"/>
              <p:cNvSpPr>
                <a:spLocks noChangeArrowheads="1"/>
              </p:cNvSpPr>
              <p:nvPr/>
            </p:nvSpPr>
            <p:spPr bwMode="auto">
              <a:xfrm flipH="1">
                <a:off x="1556095"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0" name="Rectangle 27"/>
              <p:cNvSpPr>
                <a:spLocks noChangeArrowheads="1"/>
              </p:cNvSpPr>
              <p:nvPr/>
            </p:nvSpPr>
            <p:spPr bwMode="auto">
              <a:xfrm flipH="1">
                <a:off x="1953122"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1" name="Rectangle 28"/>
              <p:cNvSpPr>
                <a:spLocks noChangeArrowheads="1"/>
              </p:cNvSpPr>
              <p:nvPr/>
            </p:nvSpPr>
            <p:spPr bwMode="auto">
              <a:xfrm flipH="1">
                <a:off x="1820564"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2" name="Rectangle 29"/>
              <p:cNvSpPr>
                <a:spLocks noChangeArrowheads="1"/>
              </p:cNvSpPr>
              <p:nvPr/>
            </p:nvSpPr>
            <p:spPr bwMode="auto">
              <a:xfrm flipH="1">
                <a:off x="1688653" y="6460020"/>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3" name="Rectangle 30"/>
              <p:cNvSpPr>
                <a:spLocks noChangeArrowheads="1"/>
              </p:cNvSpPr>
              <p:nvPr/>
            </p:nvSpPr>
            <p:spPr bwMode="auto">
              <a:xfrm flipH="1">
                <a:off x="1556095"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4" name="Rectangle 31"/>
              <p:cNvSpPr>
                <a:spLocks noChangeArrowheads="1"/>
              </p:cNvSpPr>
              <p:nvPr/>
            </p:nvSpPr>
            <p:spPr bwMode="auto">
              <a:xfrm flipH="1">
                <a:off x="1953122"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5" name="Rectangle 32"/>
              <p:cNvSpPr>
                <a:spLocks noChangeArrowheads="1"/>
              </p:cNvSpPr>
              <p:nvPr/>
            </p:nvSpPr>
            <p:spPr bwMode="auto">
              <a:xfrm flipH="1">
                <a:off x="1556095"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6" name="Rectangle 33"/>
              <p:cNvSpPr>
                <a:spLocks noChangeArrowheads="1"/>
              </p:cNvSpPr>
              <p:nvPr/>
            </p:nvSpPr>
            <p:spPr bwMode="auto">
              <a:xfrm flipH="1">
                <a:off x="1556095" y="6195551"/>
                <a:ext cx="76302" cy="3879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7" name="Rectangle 35"/>
              <p:cNvSpPr>
                <a:spLocks noChangeArrowheads="1"/>
              </p:cNvSpPr>
              <p:nvPr/>
            </p:nvSpPr>
            <p:spPr bwMode="auto">
              <a:xfrm flipH="1">
                <a:off x="2493577" y="6620060"/>
                <a:ext cx="33624"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8" name="Oval 36"/>
              <p:cNvSpPr>
                <a:spLocks noChangeArrowheads="1"/>
              </p:cNvSpPr>
              <p:nvPr/>
            </p:nvSpPr>
            <p:spPr bwMode="auto">
              <a:xfrm flipH="1">
                <a:off x="2427620" y="6508194"/>
                <a:ext cx="168122"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9" name="Oval 37"/>
              <p:cNvSpPr>
                <a:spLocks noChangeArrowheads="1"/>
              </p:cNvSpPr>
              <p:nvPr/>
            </p:nvSpPr>
            <p:spPr bwMode="auto">
              <a:xfrm flipH="1">
                <a:off x="2448959" y="6421546"/>
                <a:ext cx="124152"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0" name="Rectangle 38"/>
              <p:cNvSpPr>
                <a:spLocks noChangeArrowheads="1"/>
              </p:cNvSpPr>
              <p:nvPr/>
            </p:nvSpPr>
            <p:spPr bwMode="auto">
              <a:xfrm flipH="1">
                <a:off x="2273724" y="6620060"/>
                <a:ext cx="32978"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1" name="Oval 39"/>
              <p:cNvSpPr>
                <a:spLocks noChangeArrowheads="1"/>
              </p:cNvSpPr>
              <p:nvPr/>
            </p:nvSpPr>
            <p:spPr bwMode="auto">
              <a:xfrm flipH="1">
                <a:off x="2206476" y="6508194"/>
                <a:ext cx="169415"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2" name="Oval 40"/>
              <p:cNvSpPr>
                <a:spLocks noChangeArrowheads="1"/>
              </p:cNvSpPr>
              <p:nvPr/>
            </p:nvSpPr>
            <p:spPr bwMode="auto">
              <a:xfrm flipH="1">
                <a:off x="2229106" y="6421546"/>
                <a:ext cx="123505"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3" name="Rectangle 41"/>
              <p:cNvSpPr>
                <a:spLocks noChangeArrowheads="1"/>
              </p:cNvSpPr>
              <p:nvPr/>
            </p:nvSpPr>
            <p:spPr bwMode="auto">
              <a:xfrm flipH="1">
                <a:off x="1594246" y="5882585"/>
                <a:ext cx="226318"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4" name="Rectangle 42"/>
              <p:cNvSpPr>
                <a:spLocks noChangeArrowheads="1"/>
              </p:cNvSpPr>
              <p:nvPr/>
            </p:nvSpPr>
            <p:spPr bwMode="auto">
              <a:xfrm flipH="1">
                <a:off x="120591" y="6266033"/>
                <a:ext cx="532818" cy="46750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5" name="Rectangle 43"/>
              <p:cNvSpPr>
                <a:spLocks noChangeArrowheads="1"/>
              </p:cNvSpPr>
              <p:nvPr/>
            </p:nvSpPr>
            <p:spPr bwMode="auto">
              <a:xfrm flipH="1">
                <a:off x="120590" y="6243401"/>
                <a:ext cx="561916" cy="2263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6" name="Rectangle 44"/>
              <p:cNvSpPr>
                <a:spLocks noChangeArrowheads="1"/>
              </p:cNvSpPr>
              <p:nvPr/>
            </p:nvSpPr>
            <p:spPr bwMode="auto">
              <a:xfrm flipH="1">
                <a:off x="388939"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7" name="Rectangle 45"/>
              <p:cNvSpPr>
                <a:spLocks noChangeArrowheads="1"/>
              </p:cNvSpPr>
              <p:nvPr/>
            </p:nvSpPr>
            <p:spPr bwMode="auto">
              <a:xfrm flipH="1">
                <a:off x="257675"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8" name="Rectangle 46"/>
              <p:cNvSpPr>
                <a:spLocks noChangeArrowheads="1"/>
              </p:cNvSpPr>
              <p:nvPr/>
            </p:nvSpPr>
            <p:spPr bwMode="auto">
              <a:xfrm flipH="1">
                <a:off x="52214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9" name="Rectangle 47"/>
              <p:cNvSpPr>
                <a:spLocks noChangeArrowheads="1"/>
              </p:cNvSpPr>
              <p:nvPr/>
            </p:nvSpPr>
            <p:spPr bwMode="auto">
              <a:xfrm flipH="1">
                <a:off x="388939"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0" name="Rectangle 48"/>
              <p:cNvSpPr>
                <a:spLocks noChangeArrowheads="1"/>
              </p:cNvSpPr>
              <p:nvPr/>
            </p:nvSpPr>
            <p:spPr bwMode="auto">
              <a:xfrm flipH="1">
                <a:off x="257675" y="6328755"/>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1" name="Rectangle 49"/>
              <p:cNvSpPr>
                <a:spLocks noChangeArrowheads="1"/>
              </p:cNvSpPr>
              <p:nvPr/>
            </p:nvSpPr>
            <p:spPr bwMode="auto">
              <a:xfrm flipH="1">
                <a:off x="125116"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2" name="Rectangle 50"/>
              <p:cNvSpPr>
                <a:spLocks noChangeArrowheads="1"/>
              </p:cNvSpPr>
              <p:nvPr/>
            </p:nvSpPr>
            <p:spPr bwMode="auto">
              <a:xfrm flipH="1">
                <a:off x="522143"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3" name="Rectangle 51"/>
              <p:cNvSpPr>
                <a:spLocks noChangeArrowheads="1"/>
              </p:cNvSpPr>
              <p:nvPr/>
            </p:nvSpPr>
            <p:spPr bwMode="auto">
              <a:xfrm flipH="1">
                <a:off x="388937"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4" name="Rectangle 52"/>
              <p:cNvSpPr>
                <a:spLocks noChangeArrowheads="1"/>
              </p:cNvSpPr>
              <p:nvPr/>
            </p:nvSpPr>
            <p:spPr bwMode="auto">
              <a:xfrm flipH="1">
                <a:off x="257673"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5" name="Rectangle 53"/>
              <p:cNvSpPr>
                <a:spLocks noChangeArrowheads="1"/>
              </p:cNvSpPr>
              <p:nvPr/>
            </p:nvSpPr>
            <p:spPr bwMode="auto">
              <a:xfrm flipH="1">
                <a:off x="125117"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6" name="Rectangle 54"/>
              <p:cNvSpPr>
                <a:spLocks noChangeArrowheads="1"/>
              </p:cNvSpPr>
              <p:nvPr/>
            </p:nvSpPr>
            <p:spPr bwMode="auto">
              <a:xfrm flipH="1">
                <a:off x="522143"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7" name="Rectangle 55"/>
              <p:cNvSpPr>
                <a:spLocks noChangeArrowheads="1"/>
              </p:cNvSpPr>
              <p:nvPr/>
            </p:nvSpPr>
            <p:spPr bwMode="auto">
              <a:xfrm flipH="1">
                <a:off x="125118"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8" name="Rectangle 56"/>
              <p:cNvSpPr>
                <a:spLocks noChangeArrowheads="1"/>
              </p:cNvSpPr>
              <p:nvPr/>
            </p:nvSpPr>
            <p:spPr bwMode="auto">
              <a:xfrm flipH="1">
                <a:off x="163268" y="6151580"/>
                <a:ext cx="22567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9" name="Rectangle 57"/>
              <p:cNvSpPr>
                <a:spLocks noChangeArrowheads="1"/>
              </p:cNvSpPr>
              <p:nvPr/>
            </p:nvSpPr>
            <p:spPr bwMode="auto">
              <a:xfrm flipH="1">
                <a:off x="783380" y="5734508"/>
                <a:ext cx="584548" cy="99903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0" name="Rectangle 58"/>
              <p:cNvSpPr>
                <a:spLocks noChangeArrowheads="1"/>
              </p:cNvSpPr>
              <p:nvPr/>
            </p:nvSpPr>
            <p:spPr bwMode="auto">
              <a:xfrm flipH="1">
                <a:off x="754283" y="5711876"/>
                <a:ext cx="642744" cy="226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1" name="Rectangle 59"/>
              <p:cNvSpPr>
                <a:spLocks noChangeArrowheads="1"/>
              </p:cNvSpPr>
              <p:nvPr/>
            </p:nvSpPr>
            <p:spPr bwMode="auto">
              <a:xfrm flipH="1">
                <a:off x="1236663"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2" name="Rectangle 60"/>
              <p:cNvSpPr>
                <a:spLocks noChangeArrowheads="1"/>
              </p:cNvSpPr>
              <p:nvPr/>
            </p:nvSpPr>
            <p:spPr bwMode="auto">
              <a:xfrm flipH="1">
                <a:off x="1236663" y="6064286"/>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3" name="Rectangle 61"/>
              <p:cNvSpPr>
                <a:spLocks noChangeArrowheads="1"/>
              </p:cNvSpPr>
              <p:nvPr/>
            </p:nvSpPr>
            <p:spPr bwMode="auto">
              <a:xfrm flipH="1">
                <a:off x="1105398" y="6064286"/>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4" name="Rectangle 62"/>
              <p:cNvSpPr>
                <a:spLocks noChangeArrowheads="1"/>
              </p:cNvSpPr>
              <p:nvPr/>
            </p:nvSpPr>
            <p:spPr bwMode="auto">
              <a:xfrm flipH="1">
                <a:off x="972841" y="6064286"/>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5" name="Rectangle 63"/>
              <p:cNvSpPr>
                <a:spLocks noChangeArrowheads="1"/>
              </p:cNvSpPr>
              <p:nvPr/>
            </p:nvSpPr>
            <p:spPr bwMode="auto">
              <a:xfrm flipH="1">
                <a:off x="1105398"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6" name="Rectangle 64"/>
              <p:cNvSpPr>
                <a:spLocks noChangeArrowheads="1"/>
              </p:cNvSpPr>
              <p:nvPr/>
            </p:nvSpPr>
            <p:spPr bwMode="auto">
              <a:xfrm flipH="1">
                <a:off x="972841"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7" name="Rectangle 65"/>
              <p:cNvSpPr>
                <a:spLocks noChangeArrowheads="1"/>
              </p:cNvSpPr>
              <p:nvPr/>
            </p:nvSpPr>
            <p:spPr bwMode="auto">
              <a:xfrm flipH="1">
                <a:off x="840930" y="6064286"/>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8" name="Rectangle 66"/>
              <p:cNvSpPr>
                <a:spLocks noChangeArrowheads="1"/>
              </p:cNvSpPr>
              <p:nvPr/>
            </p:nvSpPr>
            <p:spPr bwMode="auto">
              <a:xfrm flipH="1">
                <a:off x="1236663"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9" name="Rectangle 67"/>
              <p:cNvSpPr>
                <a:spLocks noChangeArrowheads="1"/>
              </p:cNvSpPr>
              <p:nvPr/>
            </p:nvSpPr>
            <p:spPr bwMode="auto">
              <a:xfrm flipH="1">
                <a:off x="1105398"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0" name="Rectangle 68"/>
              <p:cNvSpPr>
                <a:spLocks noChangeArrowheads="1"/>
              </p:cNvSpPr>
              <p:nvPr/>
            </p:nvSpPr>
            <p:spPr bwMode="auto">
              <a:xfrm flipH="1">
                <a:off x="972841"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1" name="Rectangle 69"/>
              <p:cNvSpPr>
                <a:spLocks noChangeArrowheads="1"/>
              </p:cNvSpPr>
              <p:nvPr/>
            </p:nvSpPr>
            <p:spPr bwMode="auto">
              <a:xfrm flipH="1">
                <a:off x="840930" y="6195551"/>
                <a:ext cx="76948"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2" name="Rectangle 70"/>
              <p:cNvSpPr>
                <a:spLocks noChangeArrowheads="1"/>
              </p:cNvSpPr>
              <p:nvPr/>
            </p:nvSpPr>
            <p:spPr bwMode="auto">
              <a:xfrm flipH="1">
                <a:off x="123666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3" name="Rectangle 71"/>
              <p:cNvSpPr>
                <a:spLocks noChangeArrowheads="1"/>
              </p:cNvSpPr>
              <p:nvPr/>
            </p:nvSpPr>
            <p:spPr bwMode="auto">
              <a:xfrm flipH="1">
                <a:off x="1105398"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4" name="Rectangle 72"/>
              <p:cNvSpPr>
                <a:spLocks noChangeArrowheads="1"/>
              </p:cNvSpPr>
              <p:nvPr/>
            </p:nvSpPr>
            <p:spPr bwMode="auto">
              <a:xfrm flipH="1">
                <a:off x="972841" y="6328755"/>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5" name="Rectangle 73"/>
              <p:cNvSpPr>
                <a:spLocks noChangeArrowheads="1"/>
              </p:cNvSpPr>
              <p:nvPr/>
            </p:nvSpPr>
            <p:spPr bwMode="auto">
              <a:xfrm flipH="1">
                <a:off x="840930" y="6328755"/>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6" name="Rectangle 74"/>
              <p:cNvSpPr>
                <a:spLocks noChangeArrowheads="1"/>
              </p:cNvSpPr>
              <p:nvPr/>
            </p:nvSpPr>
            <p:spPr bwMode="auto">
              <a:xfrm flipH="1">
                <a:off x="1236663"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7" name="Rectangle 75"/>
              <p:cNvSpPr>
                <a:spLocks noChangeArrowheads="1"/>
              </p:cNvSpPr>
              <p:nvPr/>
            </p:nvSpPr>
            <p:spPr bwMode="auto">
              <a:xfrm flipH="1">
                <a:off x="1105398"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8" name="Rectangle 76"/>
              <p:cNvSpPr>
                <a:spLocks noChangeArrowheads="1"/>
              </p:cNvSpPr>
              <p:nvPr/>
            </p:nvSpPr>
            <p:spPr bwMode="auto">
              <a:xfrm flipH="1">
                <a:off x="972841"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9" name="Rectangle 77"/>
              <p:cNvSpPr>
                <a:spLocks noChangeArrowheads="1"/>
              </p:cNvSpPr>
              <p:nvPr/>
            </p:nvSpPr>
            <p:spPr bwMode="auto">
              <a:xfrm flipH="1">
                <a:off x="840930" y="6460020"/>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0" name="Rectangle 78"/>
              <p:cNvSpPr>
                <a:spLocks noChangeArrowheads="1"/>
              </p:cNvSpPr>
              <p:nvPr/>
            </p:nvSpPr>
            <p:spPr bwMode="auto">
              <a:xfrm flipH="1">
                <a:off x="1236663" y="6328755"/>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1" name="Rectangle 79"/>
              <p:cNvSpPr>
                <a:spLocks noChangeArrowheads="1"/>
              </p:cNvSpPr>
              <p:nvPr/>
            </p:nvSpPr>
            <p:spPr bwMode="auto">
              <a:xfrm flipH="1">
                <a:off x="840930" y="6328755"/>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2" name="Rectangle 80"/>
              <p:cNvSpPr>
                <a:spLocks noChangeArrowheads="1"/>
              </p:cNvSpPr>
              <p:nvPr/>
            </p:nvSpPr>
            <p:spPr bwMode="auto">
              <a:xfrm flipH="1">
                <a:off x="840930" y="6195551"/>
                <a:ext cx="76948" cy="387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3" name="Rectangle 81"/>
              <p:cNvSpPr>
                <a:spLocks noChangeArrowheads="1"/>
              </p:cNvSpPr>
              <p:nvPr/>
            </p:nvSpPr>
            <p:spPr bwMode="auto">
              <a:xfrm flipH="1">
                <a:off x="1236663" y="5798524"/>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4" name="Rectangle 82"/>
              <p:cNvSpPr>
                <a:spLocks noChangeArrowheads="1"/>
              </p:cNvSpPr>
              <p:nvPr/>
            </p:nvSpPr>
            <p:spPr bwMode="auto">
              <a:xfrm flipH="1">
                <a:off x="1236663" y="5798524"/>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5" name="Rectangle 83"/>
              <p:cNvSpPr>
                <a:spLocks noChangeArrowheads="1"/>
              </p:cNvSpPr>
              <p:nvPr/>
            </p:nvSpPr>
            <p:spPr bwMode="auto">
              <a:xfrm flipH="1">
                <a:off x="1105398" y="5798524"/>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6" name="Rectangle 84"/>
              <p:cNvSpPr>
                <a:spLocks noChangeArrowheads="1"/>
              </p:cNvSpPr>
              <p:nvPr/>
            </p:nvSpPr>
            <p:spPr bwMode="auto">
              <a:xfrm flipH="1">
                <a:off x="972841" y="5798524"/>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7" name="Rectangle 85"/>
              <p:cNvSpPr>
                <a:spLocks noChangeArrowheads="1"/>
              </p:cNvSpPr>
              <p:nvPr/>
            </p:nvSpPr>
            <p:spPr bwMode="auto">
              <a:xfrm flipH="1">
                <a:off x="840930" y="5798524"/>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8" name="Rectangle 86"/>
              <p:cNvSpPr>
                <a:spLocks noChangeArrowheads="1"/>
              </p:cNvSpPr>
              <p:nvPr/>
            </p:nvSpPr>
            <p:spPr bwMode="auto">
              <a:xfrm flipH="1">
                <a:off x="1236663" y="5931728"/>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9" name="Rectangle 87"/>
              <p:cNvSpPr>
                <a:spLocks noChangeArrowheads="1"/>
              </p:cNvSpPr>
              <p:nvPr/>
            </p:nvSpPr>
            <p:spPr bwMode="auto">
              <a:xfrm flipH="1">
                <a:off x="1105398"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0" name="Rectangle 88"/>
              <p:cNvSpPr>
                <a:spLocks noChangeArrowheads="1"/>
              </p:cNvSpPr>
              <p:nvPr/>
            </p:nvSpPr>
            <p:spPr bwMode="auto">
              <a:xfrm flipH="1">
                <a:off x="972841"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1" name="Rectangle 89"/>
              <p:cNvSpPr>
                <a:spLocks noChangeArrowheads="1"/>
              </p:cNvSpPr>
              <p:nvPr/>
            </p:nvSpPr>
            <p:spPr bwMode="auto">
              <a:xfrm flipH="1">
                <a:off x="840930" y="5931728"/>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2" name="Rectangle 90"/>
              <p:cNvSpPr>
                <a:spLocks noChangeArrowheads="1"/>
              </p:cNvSpPr>
              <p:nvPr/>
            </p:nvSpPr>
            <p:spPr bwMode="auto">
              <a:xfrm flipH="1">
                <a:off x="840930" y="5931728"/>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3" name="Rectangle 91"/>
              <p:cNvSpPr>
                <a:spLocks noChangeArrowheads="1"/>
              </p:cNvSpPr>
              <p:nvPr/>
            </p:nvSpPr>
            <p:spPr bwMode="auto">
              <a:xfrm flipH="1">
                <a:off x="1201746" y="5620056"/>
                <a:ext cx="7048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4" name="Rectangle 92"/>
              <p:cNvSpPr>
                <a:spLocks noChangeArrowheads="1"/>
              </p:cNvSpPr>
              <p:nvPr/>
            </p:nvSpPr>
            <p:spPr bwMode="auto">
              <a:xfrm flipH="1">
                <a:off x="1108632" y="5620056"/>
                <a:ext cx="69835"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5" name="Rectangle 93"/>
              <p:cNvSpPr>
                <a:spLocks noChangeArrowheads="1"/>
              </p:cNvSpPr>
              <p:nvPr/>
            </p:nvSpPr>
            <p:spPr bwMode="auto">
              <a:xfrm flipH="1">
                <a:off x="1323957" y="6695391"/>
                <a:ext cx="21985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6" name="Rectangle 94"/>
              <p:cNvSpPr>
                <a:spLocks noChangeArrowheads="1"/>
              </p:cNvSpPr>
              <p:nvPr/>
            </p:nvSpPr>
            <p:spPr bwMode="auto">
              <a:xfrm flipH="1">
                <a:off x="598446" y="6695391"/>
                <a:ext cx="31943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7" name="Freeform 95"/>
              <p:cNvSpPr>
                <a:spLocks/>
              </p:cNvSpPr>
              <p:nvPr/>
            </p:nvSpPr>
            <p:spPr bwMode="auto">
              <a:xfrm flipH="1">
                <a:off x="1366635" y="4831385"/>
                <a:ext cx="1124478" cy="73909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8" name="Freeform 97"/>
              <p:cNvSpPr>
                <a:spLocks/>
              </p:cNvSpPr>
              <p:nvPr/>
            </p:nvSpPr>
            <p:spPr bwMode="auto">
              <a:xfrm flipH="1">
                <a:off x="570643" y="4817159"/>
                <a:ext cx="731977" cy="481089"/>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7" name="Group 16"/>
            <p:cNvGrpSpPr/>
            <p:nvPr/>
          </p:nvGrpSpPr>
          <p:grpSpPr>
            <a:xfrm>
              <a:off x="8724120" y="4891391"/>
              <a:ext cx="3393414" cy="1960683"/>
              <a:chOff x="9014051" y="4914937"/>
              <a:chExt cx="3332395" cy="1925429"/>
            </a:xfrm>
          </p:grpSpPr>
          <p:sp>
            <p:nvSpPr>
              <p:cNvPr id="34" name="Rectangle 5"/>
              <p:cNvSpPr>
                <a:spLocks noChangeArrowheads="1"/>
              </p:cNvSpPr>
              <p:nvPr/>
            </p:nvSpPr>
            <p:spPr bwMode="auto">
              <a:xfrm>
                <a:off x="10391515" y="5796196"/>
                <a:ext cx="98773" cy="9171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5" name="Rectangle 6"/>
              <p:cNvSpPr>
                <a:spLocks noChangeArrowheads="1"/>
              </p:cNvSpPr>
              <p:nvPr/>
            </p:nvSpPr>
            <p:spPr bwMode="auto">
              <a:xfrm>
                <a:off x="9743719" y="5587105"/>
                <a:ext cx="656775" cy="11262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6" name="Rectangle 7"/>
              <p:cNvSpPr>
                <a:spLocks noChangeArrowheads="1"/>
              </p:cNvSpPr>
              <p:nvPr/>
            </p:nvSpPr>
            <p:spPr bwMode="auto">
              <a:xfrm>
                <a:off x="10640371" y="6264404"/>
                <a:ext cx="224484" cy="4489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7" name="Rectangle 8"/>
              <p:cNvSpPr>
                <a:spLocks noChangeArrowheads="1"/>
              </p:cNvSpPr>
              <p:nvPr/>
            </p:nvSpPr>
            <p:spPr bwMode="auto">
              <a:xfrm>
                <a:off x="10731447" y="5016275"/>
                <a:ext cx="486167" cy="16970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8" name="Rectangle 9"/>
              <p:cNvSpPr>
                <a:spLocks noChangeArrowheads="1"/>
              </p:cNvSpPr>
              <p:nvPr/>
            </p:nvSpPr>
            <p:spPr bwMode="auto">
              <a:xfrm>
                <a:off x="10731447" y="5016275"/>
                <a:ext cx="486167" cy="169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9" name="Rectangle 10"/>
              <p:cNvSpPr>
                <a:spLocks noChangeArrowheads="1"/>
              </p:cNvSpPr>
              <p:nvPr/>
            </p:nvSpPr>
            <p:spPr bwMode="auto">
              <a:xfrm>
                <a:off x="12157880" y="6142542"/>
                <a:ext cx="115449" cy="57083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0" name="Rectangle 11"/>
              <p:cNvSpPr>
                <a:spLocks noChangeArrowheads="1"/>
              </p:cNvSpPr>
              <p:nvPr/>
            </p:nvSpPr>
            <p:spPr bwMode="auto">
              <a:xfrm>
                <a:off x="12157880" y="6142542"/>
                <a:ext cx="115449" cy="57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1" name="Rectangle 12"/>
              <p:cNvSpPr>
                <a:spLocks noChangeArrowheads="1"/>
              </p:cNvSpPr>
              <p:nvPr/>
            </p:nvSpPr>
            <p:spPr bwMode="auto">
              <a:xfrm>
                <a:off x="11875672" y="5896251"/>
                <a:ext cx="325822" cy="8171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2" name="Rectangle 13"/>
              <p:cNvSpPr>
                <a:spLocks noChangeArrowheads="1"/>
              </p:cNvSpPr>
              <p:nvPr/>
            </p:nvSpPr>
            <p:spPr bwMode="auto">
              <a:xfrm>
                <a:off x="11875672" y="5896251"/>
                <a:ext cx="325822" cy="8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3" name="Rectangle 14"/>
              <p:cNvSpPr>
                <a:spLocks noChangeArrowheads="1"/>
              </p:cNvSpPr>
              <p:nvPr/>
            </p:nvSpPr>
            <p:spPr bwMode="auto">
              <a:xfrm>
                <a:off x="11515216" y="5616609"/>
                <a:ext cx="324539" cy="1096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4" name="Rectangle 15"/>
              <p:cNvSpPr>
                <a:spLocks noChangeArrowheads="1"/>
              </p:cNvSpPr>
              <p:nvPr/>
            </p:nvSpPr>
            <p:spPr bwMode="auto">
              <a:xfrm>
                <a:off x="11515216" y="5616609"/>
                <a:ext cx="324539" cy="109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5" name="Rectangle 16"/>
              <p:cNvSpPr>
                <a:spLocks noChangeArrowheads="1"/>
              </p:cNvSpPr>
              <p:nvPr/>
            </p:nvSpPr>
            <p:spPr bwMode="auto">
              <a:xfrm>
                <a:off x="11351022" y="5896251"/>
                <a:ext cx="324539" cy="8171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6" name="Rectangle 17"/>
              <p:cNvSpPr>
                <a:spLocks noChangeArrowheads="1"/>
              </p:cNvSpPr>
              <p:nvPr/>
            </p:nvSpPr>
            <p:spPr bwMode="auto">
              <a:xfrm>
                <a:off x="11351022" y="5896251"/>
                <a:ext cx="324539" cy="8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7" name="Rectangle 18"/>
              <p:cNvSpPr>
                <a:spLocks noChangeArrowheads="1"/>
              </p:cNvSpPr>
              <p:nvPr/>
            </p:nvSpPr>
            <p:spPr bwMode="auto">
              <a:xfrm>
                <a:off x="11773051" y="5966803"/>
                <a:ext cx="366870" cy="77735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8" name="Rectangle 19"/>
              <p:cNvSpPr>
                <a:spLocks noChangeArrowheads="1"/>
              </p:cNvSpPr>
              <p:nvPr/>
            </p:nvSpPr>
            <p:spPr bwMode="auto">
              <a:xfrm>
                <a:off x="11773051" y="5966803"/>
                <a:ext cx="366870" cy="77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9" name="Rectangle 20"/>
              <p:cNvSpPr>
                <a:spLocks noChangeArrowheads="1"/>
              </p:cNvSpPr>
              <p:nvPr/>
            </p:nvSpPr>
            <p:spPr bwMode="auto">
              <a:xfrm>
                <a:off x="11973162"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0" name="Rectangle 21"/>
              <p:cNvSpPr>
                <a:spLocks noChangeArrowheads="1"/>
              </p:cNvSpPr>
              <p:nvPr/>
            </p:nvSpPr>
            <p:spPr bwMode="auto">
              <a:xfrm>
                <a:off x="11891065"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1" name="Rectangle 22"/>
              <p:cNvSpPr>
                <a:spLocks noChangeArrowheads="1"/>
              </p:cNvSpPr>
              <p:nvPr/>
            </p:nvSpPr>
            <p:spPr bwMode="auto">
              <a:xfrm>
                <a:off x="11808968" y="6331108"/>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2" name="Rectangle 23"/>
              <p:cNvSpPr>
                <a:spLocks noChangeArrowheads="1"/>
              </p:cNvSpPr>
              <p:nvPr/>
            </p:nvSpPr>
            <p:spPr bwMode="auto">
              <a:xfrm>
                <a:off x="11808968" y="6331108"/>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3" name="Rectangle 24"/>
              <p:cNvSpPr>
                <a:spLocks noChangeArrowheads="1"/>
              </p:cNvSpPr>
              <p:nvPr/>
            </p:nvSpPr>
            <p:spPr bwMode="auto">
              <a:xfrm>
                <a:off x="11808968" y="6413205"/>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4" name="Rectangle 25"/>
              <p:cNvSpPr>
                <a:spLocks noChangeArrowheads="1"/>
              </p:cNvSpPr>
              <p:nvPr/>
            </p:nvSpPr>
            <p:spPr bwMode="auto">
              <a:xfrm>
                <a:off x="11808968" y="6494019"/>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5" name="Rectangle 26"/>
              <p:cNvSpPr>
                <a:spLocks noChangeArrowheads="1"/>
              </p:cNvSpPr>
              <p:nvPr/>
            </p:nvSpPr>
            <p:spPr bwMode="auto">
              <a:xfrm>
                <a:off x="11808968" y="6576116"/>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6" name="Rectangle 27"/>
              <p:cNvSpPr>
                <a:spLocks noChangeArrowheads="1"/>
              </p:cNvSpPr>
              <p:nvPr/>
            </p:nvSpPr>
            <p:spPr bwMode="auto">
              <a:xfrm>
                <a:off x="11808968" y="6163066"/>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7" name="Rectangle 28"/>
              <p:cNvSpPr>
                <a:spLocks noChangeArrowheads="1"/>
              </p:cNvSpPr>
              <p:nvPr/>
            </p:nvSpPr>
            <p:spPr bwMode="auto">
              <a:xfrm>
                <a:off x="11808968" y="6163066"/>
                <a:ext cx="295036"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8" name="Rectangle 29"/>
              <p:cNvSpPr>
                <a:spLocks noChangeArrowheads="1"/>
              </p:cNvSpPr>
              <p:nvPr/>
            </p:nvSpPr>
            <p:spPr bwMode="auto">
              <a:xfrm>
                <a:off x="11808968" y="6245163"/>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9" name="Rectangle 30"/>
              <p:cNvSpPr>
                <a:spLocks noChangeArrowheads="1"/>
              </p:cNvSpPr>
              <p:nvPr/>
            </p:nvSpPr>
            <p:spPr bwMode="auto">
              <a:xfrm>
                <a:off x="11808968" y="6245163"/>
                <a:ext cx="295036"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0" name="Rectangle 31"/>
              <p:cNvSpPr>
                <a:spLocks noChangeArrowheads="1"/>
              </p:cNvSpPr>
              <p:nvPr/>
            </p:nvSpPr>
            <p:spPr bwMode="auto">
              <a:xfrm>
                <a:off x="11808968" y="6002721"/>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1" name="Rectangle 32"/>
              <p:cNvSpPr>
                <a:spLocks noChangeArrowheads="1"/>
              </p:cNvSpPr>
              <p:nvPr/>
            </p:nvSpPr>
            <p:spPr bwMode="auto">
              <a:xfrm>
                <a:off x="11808968" y="6002721"/>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2" name="Rectangle 33"/>
              <p:cNvSpPr>
                <a:spLocks noChangeArrowheads="1"/>
              </p:cNvSpPr>
              <p:nvPr/>
            </p:nvSpPr>
            <p:spPr bwMode="auto">
              <a:xfrm>
                <a:off x="11808968" y="6084817"/>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3" name="Rectangle 34"/>
              <p:cNvSpPr>
                <a:spLocks noChangeArrowheads="1"/>
              </p:cNvSpPr>
              <p:nvPr/>
            </p:nvSpPr>
            <p:spPr bwMode="auto">
              <a:xfrm>
                <a:off x="11808968" y="6084817"/>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4" name="Freeform 35"/>
              <p:cNvSpPr>
                <a:spLocks/>
              </p:cNvSpPr>
              <p:nvPr/>
            </p:nvSpPr>
            <p:spPr bwMode="auto">
              <a:xfrm>
                <a:off x="9319125" y="6284929"/>
                <a:ext cx="546457" cy="469491"/>
              </a:xfrm>
              <a:custGeom>
                <a:avLst/>
                <a:gdLst>
                  <a:gd name="T0" fmla="*/ 234 w 426"/>
                  <a:gd name="T1" fmla="*/ 62 h 358"/>
                  <a:gd name="T2" fmla="*/ 234 w 426"/>
                  <a:gd name="T3" fmla="*/ 0 h 358"/>
                  <a:gd name="T4" fmla="*/ 282 w 426"/>
                  <a:gd name="T5" fmla="*/ 0 h 358"/>
                  <a:gd name="T6" fmla="*/ 282 w 426"/>
                  <a:gd name="T7" fmla="*/ 62 h 358"/>
                  <a:gd name="T8" fmla="*/ 298 w 426"/>
                  <a:gd name="T9" fmla="*/ 62 h 358"/>
                  <a:gd name="T10" fmla="*/ 298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82" y="0"/>
                    </a:lnTo>
                    <a:lnTo>
                      <a:pt x="282" y="62"/>
                    </a:lnTo>
                    <a:lnTo>
                      <a:pt x="298" y="62"/>
                    </a:lnTo>
                    <a:lnTo>
                      <a:pt x="298"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5" name="Rectangle 36"/>
              <p:cNvSpPr>
                <a:spLocks noChangeArrowheads="1"/>
              </p:cNvSpPr>
              <p:nvPr/>
            </p:nvSpPr>
            <p:spPr bwMode="auto">
              <a:xfrm>
                <a:off x="9592353" y="5966803"/>
                <a:ext cx="366870" cy="77735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6" name="Rectangle 37"/>
              <p:cNvSpPr>
                <a:spLocks noChangeArrowheads="1"/>
              </p:cNvSpPr>
              <p:nvPr/>
            </p:nvSpPr>
            <p:spPr bwMode="auto">
              <a:xfrm>
                <a:off x="9792464"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7" name="Rectangle 38"/>
              <p:cNvSpPr>
                <a:spLocks noChangeArrowheads="1"/>
              </p:cNvSpPr>
              <p:nvPr/>
            </p:nvSpPr>
            <p:spPr bwMode="auto">
              <a:xfrm>
                <a:off x="9710367"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8" name="Rectangle 39"/>
              <p:cNvSpPr>
                <a:spLocks noChangeArrowheads="1"/>
              </p:cNvSpPr>
              <p:nvPr/>
            </p:nvSpPr>
            <p:spPr bwMode="auto">
              <a:xfrm>
                <a:off x="9628271" y="6331108"/>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9" name="Rectangle 40"/>
              <p:cNvSpPr>
                <a:spLocks noChangeArrowheads="1"/>
              </p:cNvSpPr>
              <p:nvPr/>
            </p:nvSpPr>
            <p:spPr bwMode="auto">
              <a:xfrm>
                <a:off x="9628271" y="6413205"/>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0" name="Rectangle 41"/>
              <p:cNvSpPr>
                <a:spLocks noChangeArrowheads="1"/>
              </p:cNvSpPr>
              <p:nvPr/>
            </p:nvSpPr>
            <p:spPr bwMode="auto">
              <a:xfrm>
                <a:off x="9628271" y="6494019"/>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1" name="Rectangle 42"/>
              <p:cNvSpPr>
                <a:spLocks noChangeArrowheads="1"/>
              </p:cNvSpPr>
              <p:nvPr/>
            </p:nvSpPr>
            <p:spPr bwMode="auto">
              <a:xfrm>
                <a:off x="9628271" y="6576116"/>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2" name="Rectangle 43"/>
              <p:cNvSpPr>
                <a:spLocks noChangeArrowheads="1"/>
              </p:cNvSpPr>
              <p:nvPr/>
            </p:nvSpPr>
            <p:spPr bwMode="auto">
              <a:xfrm>
                <a:off x="9628271" y="6163066"/>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3" name="Rectangle 44"/>
              <p:cNvSpPr>
                <a:spLocks noChangeArrowheads="1"/>
              </p:cNvSpPr>
              <p:nvPr/>
            </p:nvSpPr>
            <p:spPr bwMode="auto">
              <a:xfrm>
                <a:off x="9628271" y="6245163"/>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4" name="Rectangle 45"/>
              <p:cNvSpPr>
                <a:spLocks noChangeArrowheads="1"/>
              </p:cNvSpPr>
              <p:nvPr/>
            </p:nvSpPr>
            <p:spPr bwMode="auto">
              <a:xfrm>
                <a:off x="9628271" y="6002721"/>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5" name="Rectangle 46"/>
              <p:cNvSpPr>
                <a:spLocks noChangeArrowheads="1"/>
              </p:cNvSpPr>
              <p:nvPr/>
            </p:nvSpPr>
            <p:spPr bwMode="auto">
              <a:xfrm>
                <a:off x="9628271" y="6084817"/>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6" name="Freeform 47"/>
              <p:cNvSpPr>
                <a:spLocks/>
              </p:cNvSpPr>
              <p:nvPr/>
            </p:nvSpPr>
            <p:spPr bwMode="auto">
              <a:xfrm>
                <a:off x="11029048" y="6284929"/>
                <a:ext cx="546457" cy="45923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7" name="Freeform 48"/>
              <p:cNvSpPr>
                <a:spLocks/>
              </p:cNvSpPr>
              <p:nvPr/>
            </p:nvSpPr>
            <p:spPr bwMode="auto">
              <a:xfrm>
                <a:off x="10740426" y="6284929"/>
                <a:ext cx="546457" cy="45923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8" name="Rectangle 49"/>
              <p:cNvSpPr>
                <a:spLocks noChangeArrowheads="1"/>
              </p:cNvSpPr>
              <p:nvPr/>
            </p:nvSpPr>
            <p:spPr bwMode="auto">
              <a:xfrm>
                <a:off x="11426705" y="6124583"/>
                <a:ext cx="497712" cy="6195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9" name="Rectangle 50"/>
              <p:cNvSpPr>
                <a:spLocks noChangeArrowheads="1"/>
              </p:cNvSpPr>
              <p:nvPr/>
            </p:nvSpPr>
            <p:spPr bwMode="auto">
              <a:xfrm>
                <a:off x="11426705" y="6124583"/>
                <a:ext cx="497712" cy="6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0" name="Rectangle 51"/>
              <p:cNvSpPr>
                <a:spLocks noChangeArrowheads="1"/>
              </p:cNvSpPr>
              <p:nvPr/>
            </p:nvSpPr>
            <p:spPr bwMode="auto">
              <a:xfrm>
                <a:off x="11402332" y="6105342"/>
                <a:ext cx="546457" cy="1924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1" name="Rectangle 52"/>
              <p:cNvSpPr>
                <a:spLocks noChangeArrowheads="1"/>
              </p:cNvSpPr>
              <p:nvPr/>
            </p:nvSpPr>
            <p:spPr bwMode="auto">
              <a:xfrm>
                <a:off x="11402332" y="6105342"/>
                <a:ext cx="546457" cy="1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2" name="Rectangle 53"/>
              <p:cNvSpPr>
                <a:spLocks noChangeArrowheads="1"/>
              </p:cNvSpPr>
              <p:nvPr/>
            </p:nvSpPr>
            <p:spPr bwMode="auto">
              <a:xfrm>
                <a:off x="11699933" y="6619730"/>
                <a:ext cx="64138" cy="1244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3" name="Rectangle 54"/>
              <p:cNvSpPr>
                <a:spLocks noChangeArrowheads="1"/>
              </p:cNvSpPr>
              <p:nvPr/>
            </p:nvSpPr>
            <p:spPr bwMode="auto">
              <a:xfrm>
                <a:off x="11587050" y="6619730"/>
                <a:ext cx="64138" cy="1244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4" name="Rectangle 55"/>
              <p:cNvSpPr>
                <a:spLocks noChangeArrowheads="1"/>
              </p:cNvSpPr>
              <p:nvPr/>
            </p:nvSpPr>
            <p:spPr bwMode="auto">
              <a:xfrm>
                <a:off x="11475450" y="6178459"/>
                <a:ext cx="400222" cy="6670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5" name="Rectangle 56"/>
              <p:cNvSpPr>
                <a:spLocks noChangeArrowheads="1"/>
              </p:cNvSpPr>
              <p:nvPr/>
            </p:nvSpPr>
            <p:spPr bwMode="auto">
              <a:xfrm>
                <a:off x="11475450" y="6291342"/>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6" name="Rectangle 57"/>
              <p:cNvSpPr>
                <a:spLocks noChangeArrowheads="1"/>
              </p:cNvSpPr>
              <p:nvPr/>
            </p:nvSpPr>
            <p:spPr bwMode="auto">
              <a:xfrm>
                <a:off x="11475450" y="6402943"/>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7" name="Rectangle 58"/>
              <p:cNvSpPr>
                <a:spLocks noChangeArrowheads="1"/>
              </p:cNvSpPr>
              <p:nvPr/>
            </p:nvSpPr>
            <p:spPr bwMode="auto">
              <a:xfrm>
                <a:off x="11475450" y="6515826"/>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8" name="Rectangle 59"/>
              <p:cNvSpPr>
                <a:spLocks noChangeArrowheads="1"/>
              </p:cNvSpPr>
              <p:nvPr/>
            </p:nvSpPr>
            <p:spPr bwMode="auto">
              <a:xfrm>
                <a:off x="11924417" y="6713372"/>
                <a:ext cx="422029" cy="1269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9" name="Rectangle 60"/>
              <p:cNvSpPr>
                <a:spLocks noChangeArrowheads="1"/>
              </p:cNvSpPr>
              <p:nvPr/>
            </p:nvSpPr>
            <p:spPr bwMode="auto">
              <a:xfrm>
                <a:off x="10818675" y="5240759"/>
                <a:ext cx="498995" cy="150339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0" name="Rectangle 61"/>
              <p:cNvSpPr>
                <a:spLocks noChangeArrowheads="1"/>
              </p:cNvSpPr>
              <p:nvPr/>
            </p:nvSpPr>
            <p:spPr bwMode="auto">
              <a:xfrm>
                <a:off x="10818675" y="5240759"/>
                <a:ext cx="498995" cy="150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1" name="Rectangle 62"/>
              <p:cNvSpPr>
                <a:spLocks noChangeArrowheads="1"/>
              </p:cNvSpPr>
              <p:nvPr/>
            </p:nvSpPr>
            <p:spPr bwMode="auto">
              <a:xfrm>
                <a:off x="10794303" y="5222800"/>
                <a:ext cx="547740" cy="1795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2" name="Rectangle 63"/>
              <p:cNvSpPr>
                <a:spLocks noChangeArrowheads="1"/>
              </p:cNvSpPr>
              <p:nvPr/>
            </p:nvSpPr>
            <p:spPr bwMode="auto">
              <a:xfrm>
                <a:off x="10794303" y="5222800"/>
                <a:ext cx="547740" cy="1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3" name="Rectangle 64"/>
              <p:cNvSpPr>
                <a:spLocks noChangeArrowheads="1"/>
              </p:cNvSpPr>
              <p:nvPr/>
            </p:nvSpPr>
            <p:spPr bwMode="auto">
              <a:xfrm>
                <a:off x="11091904" y="6619730"/>
                <a:ext cx="64138" cy="1244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4" name="Rectangle 65"/>
              <p:cNvSpPr>
                <a:spLocks noChangeArrowheads="1"/>
              </p:cNvSpPr>
              <p:nvPr/>
            </p:nvSpPr>
            <p:spPr bwMode="auto">
              <a:xfrm>
                <a:off x="10980303" y="6619730"/>
                <a:ext cx="66704" cy="1244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5" name="Rectangle 66"/>
              <p:cNvSpPr>
                <a:spLocks noChangeArrowheads="1"/>
              </p:cNvSpPr>
              <p:nvPr/>
            </p:nvSpPr>
            <p:spPr bwMode="auto">
              <a:xfrm>
                <a:off x="10867420" y="6178459"/>
                <a:ext cx="401505" cy="6670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6" name="Rectangle 67"/>
              <p:cNvSpPr>
                <a:spLocks noChangeArrowheads="1"/>
              </p:cNvSpPr>
              <p:nvPr/>
            </p:nvSpPr>
            <p:spPr bwMode="auto">
              <a:xfrm>
                <a:off x="10867420" y="6291342"/>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7" name="Rectangle 68"/>
              <p:cNvSpPr>
                <a:spLocks noChangeArrowheads="1"/>
              </p:cNvSpPr>
              <p:nvPr/>
            </p:nvSpPr>
            <p:spPr bwMode="auto">
              <a:xfrm>
                <a:off x="10867420" y="6402943"/>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8" name="Rectangle 69"/>
              <p:cNvSpPr>
                <a:spLocks noChangeArrowheads="1"/>
              </p:cNvSpPr>
              <p:nvPr/>
            </p:nvSpPr>
            <p:spPr bwMode="auto">
              <a:xfrm>
                <a:off x="10867420" y="6515826"/>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9" name="Rectangle 70"/>
              <p:cNvSpPr>
                <a:spLocks noChangeArrowheads="1"/>
              </p:cNvSpPr>
              <p:nvPr/>
            </p:nvSpPr>
            <p:spPr bwMode="auto">
              <a:xfrm>
                <a:off x="10867420" y="5956541"/>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0" name="Rectangle 71"/>
              <p:cNvSpPr>
                <a:spLocks noChangeArrowheads="1"/>
              </p:cNvSpPr>
              <p:nvPr/>
            </p:nvSpPr>
            <p:spPr bwMode="auto">
              <a:xfrm>
                <a:off x="10867420" y="6069424"/>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1" name="Rectangle 72"/>
              <p:cNvSpPr>
                <a:spLocks noChangeArrowheads="1"/>
              </p:cNvSpPr>
              <p:nvPr/>
            </p:nvSpPr>
            <p:spPr bwMode="auto">
              <a:xfrm>
                <a:off x="10867420" y="5623022"/>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2" name="Rectangle 73"/>
              <p:cNvSpPr>
                <a:spLocks noChangeArrowheads="1"/>
              </p:cNvSpPr>
              <p:nvPr/>
            </p:nvSpPr>
            <p:spPr bwMode="auto">
              <a:xfrm>
                <a:off x="10867420" y="5623022"/>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3" name="Rectangle 74"/>
              <p:cNvSpPr>
                <a:spLocks noChangeArrowheads="1"/>
              </p:cNvSpPr>
              <p:nvPr/>
            </p:nvSpPr>
            <p:spPr bwMode="auto">
              <a:xfrm>
                <a:off x="10867420" y="5735906"/>
                <a:ext cx="401505" cy="628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4" name="Rectangle 75"/>
              <p:cNvSpPr>
                <a:spLocks noChangeArrowheads="1"/>
              </p:cNvSpPr>
              <p:nvPr/>
            </p:nvSpPr>
            <p:spPr bwMode="auto">
              <a:xfrm>
                <a:off x="10867420" y="5847506"/>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5" name="Rectangle 76"/>
              <p:cNvSpPr>
                <a:spLocks noChangeArrowheads="1"/>
              </p:cNvSpPr>
              <p:nvPr/>
            </p:nvSpPr>
            <p:spPr bwMode="auto">
              <a:xfrm>
                <a:off x="10867420" y="5401104"/>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6" name="Rectangle 77"/>
              <p:cNvSpPr>
                <a:spLocks noChangeArrowheads="1"/>
              </p:cNvSpPr>
              <p:nvPr/>
            </p:nvSpPr>
            <p:spPr bwMode="auto">
              <a:xfrm>
                <a:off x="10867420" y="5401104"/>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7" name="Rectangle 78"/>
              <p:cNvSpPr>
                <a:spLocks noChangeArrowheads="1"/>
              </p:cNvSpPr>
              <p:nvPr/>
            </p:nvSpPr>
            <p:spPr bwMode="auto">
              <a:xfrm>
                <a:off x="10867420" y="5510139"/>
                <a:ext cx="401505" cy="679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8" name="Rectangle 79"/>
              <p:cNvSpPr>
                <a:spLocks noChangeArrowheads="1"/>
              </p:cNvSpPr>
              <p:nvPr/>
            </p:nvSpPr>
            <p:spPr bwMode="auto">
              <a:xfrm>
                <a:off x="10867420" y="5510139"/>
                <a:ext cx="401505" cy="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9" name="Rectangle 80"/>
              <p:cNvSpPr>
                <a:spLocks noChangeArrowheads="1"/>
              </p:cNvSpPr>
              <p:nvPr/>
            </p:nvSpPr>
            <p:spPr bwMode="auto">
              <a:xfrm>
                <a:off x="10867420" y="5285655"/>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0" name="Rectangle 81"/>
              <p:cNvSpPr>
                <a:spLocks noChangeArrowheads="1"/>
              </p:cNvSpPr>
              <p:nvPr/>
            </p:nvSpPr>
            <p:spPr bwMode="auto">
              <a:xfrm>
                <a:off x="10867420" y="5285655"/>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1" name="Rectangle 82"/>
              <p:cNvSpPr>
                <a:spLocks noChangeArrowheads="1"/>
              </p:cNvSpPr>
              <p:nvPr/>
            </p:nvSpPr>
            <p:spPr bwMode="auto">
              <a:xfrm>
                <a:off x="9898934" y="5687161"/>
                <a:ext cx="497712" cy="105699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2" name="Rectangle 83"/>
              <p:cNvSpPr>
                <a:spLocks noChangeArrowheads="1"/>
              </p:cNvSpPr>
              <p:nvPr/>
            </p:nvSpPr>
            <p:spPr bwMode="auto">
              <a:xfrm>
                <a:off x="10172162" y="6619730"/>
                <a:ext cx="64138" cy="12442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3" name="Rectangle 84"/>
              <p:cNvSpPr>
                <a:spLocks noChangeArrowheads="1"/>
              </p:cNvSpPr>
              <p:nvPr/>
            </p:nvSpPr>
            <p:spPr bwMode="auto">
              <a:xfrm>
                <a:off x="10060562" y="6619730"/>
                <a:ext cx="66704" cy="12442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4" name="Rectangle 85"/>
              <p:cNvSpPr>
                <a:spLocks noChangeArrowheads="1"/>
              </p:cNvSpPr>
              <p:nvPr/>
            </p:nvSpPr>
            <p:spPr bwMode="auto">
              <a:xfrm>
                <a:off x="9947679" y="6178459"/>
                <a:ext cx="400222" cy="6670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5" name="Rectangle 86"/>
              <p:cNvSpPr>
                <a:spLocks noChangeArrowheads="1"/>
              </p:cNvSpPr>
              <p:nvPr/>
            </p:nvSpPr>
            <p:spPr bwMode="auto">
              <a:xfrm>
                <a:off x="9947679" y="6291342"/>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6" name="Rectangle 87"/>
              <p:cNvSpPr>
                <a:spLocks noChangeArrowheads="1"/>
              </p:cNvSpPr>
              <p:nvPr/>
            </p:nvSpPr>
            <p:spPr bwMode="auto">
              <a:xfrm>
                <a:off x="9947679" y="6402943"/>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7" name="Rectangle 88"/>
              <p:cNvSpPr>
                <a:spLocks noChangeArrowheads="1"/>
              </p:cNvSpPr>
              <p:nvPr/>
            </p:nvSpPr>
            <p:spPr bwMode="auto">
              <a:xfrm>
                <a:off x="9947679" y="6515826"/>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8" name="Rectangle 89"/>
              <p:cNvSpPr>
                <a:spLocks noChangeArrowheads="1"/>
              </p:cNvSpPr>
              <p:nvPr/>
            </p:nvSpPr>
            <p:spPr bwMode="auto">
              <a:xfrm>
                <a:off x="9947679" y="5956541"/>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9" name="Rectangle 90"/>
              <p:cNvSpPr>
                <a:spLocks noChangeArrowheads="1"/>
              </p:cNvSpPr>
              <p:nvPr/>
            </p:nvSpPr>
            <p:spPr bwMode="auto">
              <a:xfrm>
                <a:off x="9947679" y="6069424"/>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0" name="Rectangle 91"/>
              <p:cNvSpPr>
                <a:spLocks noChangeArrowheads="1"/>
              </p:cNvSpPr>
              <p:nvPr/>
            </p:nvSpPr>
            <p:spPr bwMode="auto">
              <a:xfrm>
                <a:off x="9947679" y="5735906"/>
                <a:ext cx="400222" cy="6285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1" name="Rectangle 92"/>
              <p:cNvSpPr>
                <a:spLocks noChangeArrowheads="1"/>
              </p:cNvSpPr>
              <p:nvPr/>
            </p:nvSpPr>
            <p:spPr bwMode="auto">
              <a:xfrm>
                <a:off x="9947679" y="5847506"/>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2" name="Rectangle 93"/>
              <p:cNvSpPr>
                <a:spLocks noChangeArrowheads="1"/>
              </p:cNvSpPr>
              <p:nvPr/>
            </p:nvSpPr>
            <p:spPr bwMode="auto">
              <a:xfrm>
                <a:off x="11277904" y="6713372"/>
                <a:ext cx="188566" cy="3078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3" name="Rectangle 94"/>
              <p:cNvSpPr>
                <a:spLocks noChangeArrowheads="1"/>
              </p:cNvSpPr>
              <p:nvPr/>
            </p:nvSpPr>
            <p:spPr bwMode="auto">
              <a:xfrm>
                <a:off x="10396646" y="6713372"/>
                <a:ext cx="537478" cy="3078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4" name="Rectangle 95"/>
              <p:cNvSpPr>
                <a:spLocks noChangeArrowheads="1"/>
              </p:cNvSpPr>
              <p:nvPr/>
            </p:nvSpPr>
            <p:spPr bwMode="auto">
              <a:xfrm>
                <a:off x="9850189" y="5966803"/>
                <a:ext cx="48745" cy="7735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5" name="Rectangle 96"/>
              <p:cNvSpPr>
                <a:spLocks noChangeArrowheads="1"/>
              </p:cNvSpPr>
              <p:nvPr/>
            </p:nvSpPr>
            <p:spPr bwMode="auto">
              <a:xfrm>
                <a:off x="9898934" y="5496029"/>
                <a:ext cx="306580" cy="9749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6" name="Rectangle 97"/>
              <p:cNvSpPr>
                <a:spLocks noChangeArrowheads="1"/>
              </p:cNvSpPr>
              <p:nvPr/>
            </p:nvSpPr>
            <p:spPr bwMode="auto">
              <a:xfrm>
                <a:off x="10773778" y="4914937"/>
                <a:ext cx="160345" cy="1013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7" name="Rectangle 98"/>
              <p:cNvSpPr>
                <a:spLocks noChangeArrowheads="1"/>
              </p:cNvSpPr>
              <p:nvPr/>
            </p:nvSpPr>
            <p:spPr bwMode="auto">
              <a:xfrm>
                <a:off x="10773778" y="4914937"/>
                <a:ext cx="160345" cy="10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8" name="Rectangle 99"/>
              <p:cNvSpPr>
                <a:spLocks noChangeArrowheads="1"/>
              </p:cNvSpPr>
              <p:nvPr/>
            </p:nvSpPr>
            <p:spPr bwMode="auto">
              <a:xfrm>
                <a:off x="10973889" y="4967530"/>
                <a:ext cx="73118" cy="487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9" name="Rectangle 100"/>
              <p:cNvSpPr>
                <a:spLocks noChangeArrowheads="1"/>
              </p:cNvSpPr>
              <p:nvPr/>
            </p:nvSpPr>
            <p:spPr bwMode="auto">
              <a:xfrm>
                <a:off x="10973889" y="4967530"/>
                <a:ext cx="73118"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0" name="Rectangle 101"/>
              <p:cNvSpPr>
                <a:spLocks noChangeArrowheads="1"/>
              </p:cNvSpPr>
              <p:nvPr/>
            </p:nvSpPr>
            <p:spPr bwMode="auto">
              <a:xfrm>
                <a:off x="11651188" y="5578126"/>
                <a:ext cx="82097" cy="3848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1" name="Rectangle 102"/>
              <p:cNvSpPr>
                <a:spLocks noChangeArrowheads="1"/>
              </p:cNvSpPr>
              <p:nvPr/>
            </p:nvSpPr>
            <p:spPr bwMode="auto">
              <a:xfrm>
                <a:off x="11651188" y="5578126"/>
                <a:ext cx="82097" cy="3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2" name="Freeform 118"/>
              <p:cNvSpPr>
                <a:spLocks/>
              </p:cNvSpPr>
              <p:nvPr/>
            </p:nvSpPr>
            <p:spPr bwMode="auto">
              <a:xfrm>
                <a:off x="10731447" y="5016275"/>
                <a:ext cx="486167" cy="248856"/>
              </a:xfrm>
              <a:custGeom>
                <a:avLst/>
                <a:gdLst>
                  <a:gd name="T0" fmla="*/ 379 w 379"/>
                  <a:gd name="T1" fmla="*/ 0 h 194"/>
                  <a:gd name="T2" fmla="*/ 0 w 379"/>
                  <a:gd name="T3" fmla="*/ 0 h 194"/>
                  <a:gd name="T4" fmla="*/ 0 w 379"/>
                  <a:gd name="T5" fmla="*/ 137 h 194"/>
                  <a:gd name="T6" fmla="*/ 68 w 379"/>
                  <a:gd name="T7" fmla="*/ 194 h 194"/>
                  <a:gd name="T8" fmla="*/ 68 w 379"/>
                  <a:gd name="T9" fmla="*/ 175 h 194"/>
                  <a:gd name="T10" fmla="*/ 379 w 379"/>
                  <a:gd name="T11" fmla="*/ 175 h 194"/>
                  <a:gd name="T12" fmla="*/ 49 w 379"/>
                  <a:gd name="T13" fmla="*/ 175 h 194"/>
                  <a:gd name="T14" fmla="*/ 49 w 379"/>
                  <a:gd name="T15" fmla="*/ 161 h 194"/>
                  <a:gd name="T16" fmla="*/ 379 w 379"/>
                  <a:gd name="T17" fmla="*/ 161 h 194"/>
                  <a:gd name="T18" fmla="*/ 379 w 379"/>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94">
                    <a:moveTo>
                      <a:pt x="379" y="0"/>
                    </a:moveTo>
                    <a:lnTo>
                      <a:pt x="0" y="0"/>
                    </a:lnTo>
                    <a:lnTo>
                      <a:pt x="0" y="137"/>
                    </a:lnTo>
                    <a:lnTo>
                      <a:pt x="68" y="194"/>
                    </a:lnTo>
                    <a:lnTo>
                      <a:pt x="68" y="175"/>
                    </a:lnTo>
                    <a:lnTo>
                      <a:pt x="379" y="175"/>
                    </a:lnTo>
                    <a:lnTo>
                      <a:pt x="49" y="175"/>
                    </a:lnTo>
                    <a:lnTo>
                      <a:pt x="49" y="161"/>
                    </a:lnTo>
                    <a:lnTo>
                      <a:pt x="379" y="161"/>
                    </a:lnTo>
                    <a:lnTo>
                      <a:pt x="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3" name="Freeform 120"/>
              <p:cNvSpPr>
                <a:spLocks/>
              </p:cNvSpPr>
              <p:nvPr/>
            </p:nvSpPr>
            <p:spPr bwMode="auto">
              <a:xfrm>
                <a:off x="12201494" y="6142542"/>
                <a:ext cx="71835" cy="339932"/>
              </a:xfrm>
              <a:custGeom>
                <a:avLst/>
                <a:gdLst>
                  <a:gd name="T0" fmla="*/ 56 w 56"/>
                  <a:gd name="T1" fmla="*/ 0 h 265"/>
                  <a:gd name="T2" fmla="*/ 0 w 56"/>
                  <a:gd name="T3" fmla="*/ 0 h 265"/>
                  <a:gd name="T4" fmla="*/ 0 w 56"/>
                  <a:gd name="T5" fmla="*/ 220 h 265"/>
                  <a:gd name="T6" fmla="*/ 56 w 56"/>
                  <a:gd name="T7" fmla="*/ 265 h 265"/>
                  <a:gd name="T8" fmla="*/ 56 w 56"/>
                  <a:gd name="T9" fmla="*/ 0 h 265"/>
                </a:gdLst>
                <a:ahLst/>
                <a:cxnLst>
                  <a:cxn ang="0">
                    <a:pos x="T0" y="T1"/>
                  </a:cxn>
                  <a:cxn ang="0">
                    <a:pos x="T2" y="T3"/>
                  </a:cxn>
                  <a:cxn ang="0">
                    <a:pos x="T4" y="T5"/>
                  </a:cxn>
                  <a:cxn ang="0">
                    <a:pos x="T6" y="T7"/>
                  </a:cxn>
                  <a:cxn ang="0">
                    <a:pos x="T8" y="T9"/>
                  </a:cxn>
                </a:cxnLst>
                <a:rect l="0" t="0" r="r" b="b"/>
                <a:pathLst>
                  <a:path w="56" h="265">
                    <a:moveTo>
                      <a:pt x="56" y="0"/>
                    </a:moveTo>
                    <a:lnTo>
                      <a:pt x="0" y="0"/>
                    </a:lnTo>
                    <a:lnTo>
                      <a:pt x="0" y="220"/>
                    </a:lnTo>
                    <a:lnTo>
                      <a:pt x="56" y="265"/>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4" name="Freeform 122"/>
              <p:cNvSpPr>
                <a:spLocks/>
              </p:cNvSpPr>
              <p:nvPr/>
            </p:nvSpPr>
            <p:spPr bwMode="auto">
              <a:xfrm>
                <a:off x="11875672" y="5896251"/>
                <a:ext cx="325822" cy="528499"/>
              </a:xfrm>
              <a:custGeom>
                <a:avLst/>
                <a:gdLst>
                  <a:gd name="T0" fmla="*/ 254 w 254"/>
                  <a:gd name="T1" fmla="*/ 0 h 412"/>
                  <a:gd name="T2" fmla="*/ 0 w 254"/>
                  <a:gd name="T3" fmla="*/ 0 h 412"/>
                  <a:gd name="T4" fmla="*/ 0 w 254"/>
                  <a:gd name="T5" fmla="*/ 55 h 412"/>
                  <a:gd name="T6" fmla="*/ 206 w 254"/>
                  <a:gd name="T7" fmla="*/ 55 h 412"/>
                  <a:gd name="T8" fmla="*/ 206 w 254"/>
                  <a:gd name="T9" fmla="*/ 369 h 412"/>
                  <a:gd name="T10" fmla="*/ 254 w 254"/>
                  <a:gd name="T11" fmla="*/ 412 h 412"/>
                  <a:gd name="T12" fmla="*/ 254 w 254"/>
                  <a:gd name="T13" fmla="*/ 192 h 412"/>
                  <a:gd name="T14" fmla="*/ 254 w 254"/>
                  <a:gd name="T15" fmla="*/ 0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412">
                    <a:moveTo>
                      <a:pt x="254" y="0"/>
                    </a:moveTo>
                    <a:lnTo>
                      <a:pt x="0" y="0"/>
                    </a:lnTo>
                    <a:lnTo>
                      <a:pt x="0" y="55"/>
                    </a:lnTo>
                    <a:lnTo>
                      <a:pt x="206" y="55"/>
                    </a:lnTo>
                    <a:lnTo>
                      <a:pt x="206" y="369"/>
                    </a:lnTo>
                    <a:lnTo>
                      <a:pt x="254" y="412"/>
                    </a:lnTo>
                    <a:lnTo>
                      <a:pt x="254" y="192"/>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5" name="Freeform 124"/>
              <p:cNvSpPr>
                <a:spLocks/>
              </p:cNvSpPr>
              <p:nvPr/>
            </p:nvSpPr>
            <p:spPr bwMode="auto">
              <a:xfrm>
                <a:off x="11515216" y="5616609"/>
                <a:ext cx="324539" cy="446402"/>
              </a:xfrm>
              <a:custGeom>
                <a:avLst/>
                <a:gdLst>
                  <a:gd name="T0" fmla="*/ 253 w 253"/>
                  <a:gd name="T1" fmla="*/ 0 h 348"/>
                  <a:gd name="T2" fmla="*/ 0 w 253"/>
                  <a:gd name="T3" fmla="*/ 0 h 348"/>
                  <a:gd name="T4" fmla="*/ 0 w 253"/>
                  <a:gd name="T5" fmla="*/ 180 h 348"/>
                  <a:gd name="T6" fmla="*/ 45 w 253"/>
                  <a:gd name="T7" fmla="*/ 218 h 348"/>
                  <a:gd name="T8" fmla="*/ 125 w 253"/>
                  <a:gd name="T9" fmla="*/ 218 h 348"/>
                  <a:gd name="T10" fmla="*/ 125 w 253"/>
                  <a:gd name="T11" fmla="*/ 287 h 348"/>
                  <a:gd name="T12" fmla="*/ 201 w 253"/>
                  <a:gd name="T13" fmla="*/ 348 h 348"/>
                  <a:gd name="T14" fmla="*/ 201 w 253"/>
                  <a:gd name="T15" fmla="*/ 273 h 348"/>
                  <a:gd name="T16" fmla="*/ 253 w 253"/>
                  <a:gd name="T17" fmla="*/ 273 h 348"/>
                  <a:gd name="T18" fmla="*/ 253 w 253"/>
                  <a:gd name="T1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48">
                    <a:moveTo>
                      <a:pt x="253" y="0"/>
                    </a:moveTo>
                    <a:lnTo>
                      <a:pt x="0" y="0"/>
                    </a:lnTo>
                    <a:lnTo>
                      <a:pt x="0" y="180"/>
                    </a:lnTo>
                    <a:lnTo>
                      <a:pt x="45" y="218"/>
                    </a:lnTo>
                    <a:lnTo>
                      <a:pt x="125" y="218"/>
                    </a:lnTo>
                    <a:lnTo>
                      <a:pt x="125" y="287"/>
                    </a:lnTo>
                    <a:lnTo>
                      <a:pt x="201" y="348"/>
                    </a:lnTo>
                    <a:lnTo>
                      <a:pt x="201" y="273"/>
                    </a:lnTo>
                    <a:lnTo>
                      <a:pt x="253" y="273"/>
                    </a:lnTo>
                    <a:lnTo>
                      <a:pt x="2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6" name="Freeform 126"/>
              <p:cNvSpPr>
                <a:spLocks/>
              </p:cNvSpPr>
              <p:nvPr/>
            </p:nvSpPr>
            <p:spPr bwMode="auto">
              <a:xfrm>
                <a:off x="11572940" y="5896251"/>
                <a:ext cx="102621" cy="88511"/>
              </a:xfrm>
              <a:custGeom>
                <a:avLst/>
                <a:gdLst>
                  <a:gd name="T0" fmla="*/ 80 w 80"/>
                  <a:gd name="T1" fmla="*/ 0 h 69"/>
                  <a:gd name="T2" fmla="*/ 0 w 80"/>
                  <a:gd name="T3" fmla="*/ 0 h 69"/>
                  <a:gd name="T4" fmla="*/ 80 w 80"/>
                  <a:gd name="T5" fmla="*/ 69 h 69"/>
                  <a:gd name="T6" fmla="*/ 80 w 80"/>
                  <a:gd name="T7" fmla="*/ 0 h 69"/>
                </a:gdLst>
                <a:ahLst/>
                <a:cxnLst>
                  <a:cxn ang="0">
                    <a:pos x="T0" y="T1"/>
                  </a:cxn>
                  <a:cxn ang="0">
                    <a:pos x="T2" y="T3"/>
                  </a:cxn>
                  <a:cxn ang="0">
                    <a:pos x="T4" y="T5"/>
                  </a:cxn>
                  <a:cxn ang="0">
                    <a:pos x="T6" y="T7"/>
                  </a:cxn>
                </a:cxnLst>
                <a:rect l="0" t="0" r="r" b="b"/>
                <a:pathLst>
                  <a:path w="80" h="69">
                    <a:moveTo>
                      <a:pt x="80" y="0"/>
                    </a:moveTo>
                    <a:lnTo>
                      <a:pt x="0" y="0"/>
                    </a:lnTo>
                    <a:lnTo>
                      <a:pt x="80" y="69"/>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7" name="Freeform 128"/>
              <p:cNvSpPr>
                <a:spLocks noEditPoints="1"/>
              </p:cNvSpPr>
              <p:nvPr/>
            </p:nvSpPr>
            <p:spPr bwMode="auto">
              <a:xfrm>
                <a:off x="11773051" y="5966803"/>
                <a:ext cx="366870" cy="402788"/>
              </a:xfrm>
              <a:custGeom>
                <a:avLst/>
                <a:gdLst>
                  <a:gd name="T0" fmla="*/ 28 w 286"/>
                  <a:gd name="T1" fmla="*/ 63 h 314"/>
                  <a:gd name="T2" fmla="*/ 28 w 286"/>
                  <a:gd name="T3" fmla="*/ 28 h 314"/>
                  <a:gd name="T4" fmla="*/ 258 w 286"/>
                  <a:gd name="T5" fmla="*/ 28 h 314"/>
                  <a:gd name="T6" fmla="*/ 258 w 286"/>
                  <a:gd name="T7" fmla="*/ 63 h 314"/>
                  <a:gd name="T8" fmla="*/ 28 w 286"/>
                  <a:gd name="T9" fmla="*/ 63 h 314"/>
                  <a:gd name="T10" fmla="*/ 286 w 286"/>
                  <a:gd name="T11" fmla="*/ 0 h 314"/>
                  <a:gd name="T12" fmla="*/ 80 w 286"/>
                  <a:gd name="T13" fmla="*/ 0 h 314"/>
                  <a:gd name="T14" fmla="*/ 52 w 286"/>
                  <a:gd name="T15" fmla="*/ 0 h 314"/>
                  <a:gd name="T16" fmla="*/ 0 w 286"/>
                  <a:gd name="T17" fmla="*/ 0 h 314"/>
                  <a:gd name="T18" fmla="*/ 0 w 286"/>
                  <a:gd name="T19" fmla="*/ 75 h 314"/>
                  <a:gd name="T20" fmla="*/ 28 w 286"/>
                  <a:gd name="T21" fmla="*/ 99 h 314"/>
                  <a:gd name="T22" fmla="*/ 28 w 286"/>
                  <a:gd name="T23" fmla="*/ 92 h 314"/>
                  <a:gd name="T24" fmla="*/ 258 w 286"/>
                  <a:gd name="T25" fmla="*/ 92 h 314"/>
                  <a:gd name="T26" fmla="*/ 258 w 286"/>
                  <a:gd name="T27" fmla="*/ 127 h 314"/>
                  <a:gd name="T28" fmla="*/ 118 w 286"/>
                  <a:gd name="T29" fmla="*/ 127 h 314"/>
                  <a:gd name="T30" fmla="*/ 118 w 286"/>
                  <a:gd name="T31" fmla="*/ 153 h 314"/>
                  <a:gd name="T32" fmla="*/ 258 w 286"/>
                  <a:gd name="T33" fmla="*/ 153 h 314"/>
                  <a:gd name="T34" fmla="*/ 258 w 286"/>
                  <a:gd name="T35" fmla="*/ 191 h 314"/>
                  <a:gd name="T36" fmla="*/ 137 w 286"/>
                  <a:gd name="T37" fmla="*/ 191 h 314"/>
                  <a:gd name="T38" fmla="*/ 170 w 286"/>
                  <a:gd name="T39" fmla="*/ 217 h 314"/>
                  <a:gd name="T40" fmla="*/ 258 w 286"/>
                  <a:gd name="T41" fmla="*/ 217 h 314"/>
                  <a:gd name="T42" fmla="*/ 258 w 286"/>
                  <a:gd name="T43" fmla="*/ 255 h 314"/>
                  <a:gd name="T44" fmla="*/ 213 w 286"/>
                  <a:gd name="T45" fmla="*/ 255 h 314"/>
                  <a:gd name="T46" fmla="*/ 246 w 286"/>
                  <a:gd name="T47" fmla="*/ 284 h 314"/>
                  <a:gd name="T48" fmla="*/ 258 w 286"/>
                  <a:gd name="T49" fmla="*/ 284 h 314"/>
                  <a:gd name="T50" fmla="*/ 258 w 286"/>
                  <a:gd name="T51" fmla="*/ 293 h 314"/>
                  <a:gd name="T52" fmla="*/ 286 w 286"/>
                  <a:gd name="T53" fmla="*/ 314 h 314"/>
                  <a:gd name="T54" fmla="*/ 286 w 286"/>
                  <a:gd name="T5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6" h="314">
                    <a:moveTo>
                      <a:pt x="28" y="63"/>
                    </a:moveTo>
                    <a:lnTo>
                      <a:pt x="28" y="28"/>
                    </a:lnTo>
                    <a:lnTo>
                      <a:pt x="258" y="28"/>
                    </a:lnTo>
                    <a:lnTo>
                      <a:pt x="258" y="63"/>
                    </a:lnTo>
                    <a:lnTo>
                      <a:pt x="28" y="63"/>
                    </a:lnTo>
                    <a:moveTo>
                      <a:pt x="286" y="0"/>
                    </a:moveTo>
                    <a:lnTo>
                      <a:pt x="80" y="0"/>
                    </a:lnTo>
                    <a:lnTo>
                      <a:pt x="52" y="0"/>
                    </a:lnTo>
                    <a:lnTo>
                      <a:pt x="0" y="0"/>
                    </a:lnTo>
                    <a:lnTo>
                      <a:pt x="0" y="75"/>
                    </a:lnTo>
                    <a:lnTo>
                      <a:pt x="28" y="99"/>
                    </a:lnTo>
                    <a:lnTo>
                      <a:pt x="28" y="92"/>
                    </a:lnTo>
                    <a:lnTo>
                      <a:pt x="258" y="92"/>
                    </a:lnTo>
                    <a:lnTo>
                      <a:pt x="258" y="127"/>
                    </a:lnTo>
                    <a:lnTo>
                      <a:pt x="118" y="127"/>
                    </a:lnTo>
                    <a:lnTo>
                      <a:pt x="118" y="153"/>
                    </a:lnTo>
                    <a:lnTo>
                      <a:pt x="258" y="153"/>
                    </a:lnTo>
                    <a:lnTo>
                      <a:pt x="258" y="191"/>
                    </a:lnTo>
                    <a:lnTo>
                      <a:pt x="137" y="191"/>
                    </a:lnTo>
                    <a:lnTo>
                      <a:pt x="170" y="217"/>
                    </a:lnTo>
                    <a:lnTo>
                      <a:pt x="258" y="217"/>
                    </a:lnTo>
                    <a:lnTo>
                      <a:pt x="258" y="255"/>
                    </a:lnTo>
                    <a:lnTo>
                      <a:pt x="213" y="255"/>
                    </a:lnTo>
                    <a:lnTo>
                      <a:pt x="246" y="284"/>
                    </a:lnTo>
                    <a:lnTo>
                      <a:pt x="258" y="284"/>
                    </a:lnTo>
                    <a:lnTo>
                      <a:pt x="258" y="293"/>
                    </a:lnTo>
                    <a:lnTo>
                      <a:pt x="286" y="314"/>
                    </a:lnTo>
                    <a:lnTo>
                      <a:pt x="2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8" name="Freeform 129"/>
              <p:cNvSpPr>
                <a:spLocks/>
              </p:cNvSpPr>
              <p:nvPr/>
            </p:nvSpPr>
            <p:spPr bwMode="auto">
              <a:xfrm>
                <a:off x="12088611" y="6331108"/>
                <a:ext cx="15393" cy="11545"/>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close/>
                  </a:path>
                </a:pathLst>
              </a:custGeom>
              <a:solidFill>
                <a:srgbClr val="CB3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9" name="Freeform 130"/>
              <p:cNvSpPr>
                <a:spLocks/>
              </p:cNvSpPr>
              <p:nvPr/>
            </p:nvSpPr>
            <p:spPr bwMode="auto">
              <a:xfrm>
                <a:off x="12088611" y="6331108"/>
                <a:ext cx="15393" cy="11545"/>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0" name="Freeform 132"/>
              <p:cNvSpPr>
                <a:spLocks/>
              </p:cNvSpPr>
              <p:nvPr/>
            </p:nvSpPr>
            <p:spPr bwMode="auto">
              <a:xfrm>
                <a:off x="11924417" y="6163066"/>
                <a:ext cx="179587" cy="48745"/>
              </a:xfrm>
              <a:custGeom>
                <a:avLst/>
                <a:gdLst>
                  <a:gd name="T0" fmla="*/ 140 w 140"/>
                  <a:gd name="T1" fmla="*/ 0 h 38"/>
                  <a:gd name="T2" fmla="*/ 0 w 140"/>
                  <a:gd name="T3" fmla="*/ 0 h 38"/>
                  <a:gd name="T4" fmla="*/ 0 w 140"/>
                  <a:gd name="T5" fmla="*/ 22 h 38"/>
                  <a:gd name="T6" fmla="*/ 19 w 140"/>
                  <a:gd name="T7" fmla="*/ 38 h 38"/>
                  <a:gd name="T8" fmla="*/ 140 w 140"/>
                  <a:gd name="T9" fmla="*/ 38 h 38"/>
                  <a:gd name="T10" fmla="*/ 140 w 140"/>
                  <a:gd name="T11" fmla="*/ 0 h 38"/>
                </a:gdLst>
                <a:ahLst/>
                <a:cxnLst>
                  <a:cxn ang="0">
                    <a:pos x="T0" y="T1"/>
                  </a:cxn>
                  <a:cxn ang="0">
                    <a:pos x="T2" y="T3"/>
                  </a:cxn>
                  <a:cxn ang="0">
                    <a:pos x="T4" y="T5"/>
                  </a:cxn>
                  <a:cxn ang="0">
                    <a:pos x="T6" y="T7"/>
                  </a:cxn>
                  <a:cxn ang="0">
                    <a:pos x="T8" y="T9"/>
                  </a:cxn>
                  <a:cxn ang="0">
                    <a:pos x="T10" y="T11"/>
                  </a:cxn>
                </a:cxnLst>
                <a:rect l="0" t="0" r="r" b="b"/>
                <a:pathLst>
                  <a:path w="140" h="38">
                    <a:moveTo>
                      <a:pt x="140" y="0"/>
                    </a:moveTo>
                    <a:lnTo>
                      <a:pt x="0" y="0"/>
                    </a:lnTo>
                    <a:lnTo>
                      <a:pt x="0" y="22"/>
                    </a:lnTo>
                    <a:lnTo>
                      <a:pt x="19" y="38"/>
                    </a:lnTo>
                    <a:lnTo>
                      <a:pt x="140" y="3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1" name="Freeform 134"/>
              <p:cNvSpPr>
                <a:spLocks/>
              </p:cNvSpPr>
              <p:nvPr/>
            </p:nvSpPr>
            <p:spPr bwMode="auto">
              <a:xfrm>
                <a:off x="11991121" y="6245163"/>
                <a:ext cx="112883" cy="48745"/>
              </a:xfrm>
              <a:custGeom>
                <a:avLst/>
                <a:gdLst>
                  <a:gd name="T0" fmla="*/ 88 w 88"/>
                  <a:gd name="T1" fmla="*/ 0 h 38"/>
                  <a:gd name="T2" fmla="*/ 0 w 88"/>
                  <a:gd name="T3" fmla="*/ 0 h 38"/>
                  <a:gd name="T4" fmla="*/ 43 w 88"/>
                  <a:gd name="T5" fmla="*/ 38 h 38"/>
                  <a:gd name="T6" fmla="*/ 88 w 88"/>
                  <a:gd name="T7" fmla="*/ 38 h 38"/>
                  <a:gd name="T8" fmla="*/ 88 w 88"/>
                  <a:gd name="T9" fmla="*/ 0 h 38"/>
                </a:gdLst>
                <a:ahLst/>
                <a:cxnLst>
                  <a:cxn ang="0">
                    <a:pos x="T0" y="T1"/>
                  </a:cxn>
                  <a:cxn ang="0">
                    <a:pos x="T2" y="T3"/>
                  </a:cxn>
                  <a:cxn ang="0">
                    <a:pos x="T4" y="T5"/>
                  </a:cxn>
                  <a:cxn ang="0">
                    <a:pos x="T6" y="T7"/>
                  </a:cxn>
                  <a:cxn ang="0">
                    <a:pos x="T8" y="T9"/>
                  </a:cxn>
                </a:cxnLst>
                <a:rect l="0" t="0" r="r" b="b"/>
                <a:pathLst>
                  <a:path w="88" h="38">
                    <a:moveTo>
                      <a:pt x="88" y="0"/>
                    </a:moveTo>
                    <a:lnTo>
                      <a:pt x="0" y="0"/>
                    </a:lnTo>
                    <a:lnTo>
                      <a:pt x="43" y="38"/>
                    </a:lnTo>
                    <a:lnTo>
                      <a:pt x="88" y="38"/>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2" name="Rectangle 136"/>
              <p:cNvSpPr>
                <a:spLocks noChangeArrowheads="1"/>
              </p:cNvSpPr>
              <p:nvPr/>
            </p:nvSpPr>
            <p:spPr bwMode="auto">
              <a:xfrm>
                <a:off x="11808968" y="6002721"/>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3" name="Freeform 138"/>
              <p:cNvSpPr>
                <a:spLocks/>
              </p:cNvSpPr>
              <p:nvPr/>
            </p:nvSpPr>
            <p:spPr bwMode="auto">
              <a:xfrm>
                <a:off x="11808968" y="6084817"/>
                <a:ext cx="295036" cy="44897"/>
              </a:xfrm>
              <a:custGeom>
                <a:avLst/>
                <a:gdLst>
                  <a:gd name="T0" fmla="*/ 230 w 230"/>
                  <a:gd name="T1" fmla="*/ 0 h 35"/>
                  <a:gd name="T2" fmla="*/ 0 w 230"/>
                  <a:gd name="T3" fmla="*/ 0 h 35"/>
                  <a:gd name="T4" fmla="*/ 0 w 230"/>
                  <a:gd name="T5" fmla="*/ 7 h 35"/>
                  <a:gd name="T6" fmla="*/ 10 w 230"/>
                  <a:gd name="T7" fmla="*/ 16 h 35"/>
                  <a:gd name="T8" fmla="*/ 109 w 230"/>
                  <a:gd name="T9" fmla="*/ 16 h 35"/>
                  <a:gd name="T10" fmla="*/ 109 w 230"/>
                  <a:gd name="T11" fmla="*/ 31 h 35"/>
                  <a:gd name="T12" fmla="*/ 29 w 230"/>
                  <a:gd name="T13" fmla="*/ 31 h 35"/>
                  <a:gd name="T14" fmla="*/ 90 w 230"/>
                  <a:gd name="T15" fmla="*/ 31 h 35"/>
                  <a:gd name="T16" fmla="*/ 90 w 230"/>
                  <a:gd name="T17" fmla="*/ 35 h 35"/>
                  <a:gd name="T18" fmla="*/ 230 w 230"/>
                  <a:gd name="T19" fmla="*/ 35 h 35"/>
                  <a:gd name="T20" fmla="*/ 230 w 230"/>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35">
                    <a:moveTo>
                      <a:pt x="230" y="0"/>
                    </a:moveTo>
                    <a:lnTo>
                      <a:pt x="0" y="0"/>
                    </a:lnTo>
                    <a:lnTo>
                      <a:pt x="0" y="7"/>
                    </a:lnTo>
                    <a:lnTo>
                      <a:pt x="10" y="16"/>
                    </a:lnTo>
                    <a:lnTo>
                      <a:pt x="109" y="16"/>
                    </a:lnTo>
                    <a:lnTo>
                      <a:pt x="109" y="31"/>
                    </a:lnTo>
                    <a:lnTo>
                      <a:pt x="29" y="31"/>
                    </a:lnTo>
                    <a:lnTo>
                      <a:pt x="90" y="31"/>
                    </a:lnTo>
                    <a:lnTo>
                      <a:pt x="90" y="35"/>
                    </a:lnTo>
                    <a:lnTo>
                      <a:pt x="230" y="35"/>
                    </a:ln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4" name="Freeform 140"/>
              <p:cNvSpPr>
                <a:spLocks/>
              </p:cNvSpPr>
              <p:nvPr/>
            </p:nvSpPr>
            <p:spPr bwMode="auto">
              <a:xfrm>
                <a:off x="11846169" y="6124583"/>
                <a:ext cx="78249" cy="66704"/>
              </a:xfrm>
              <a:custGeom>
                <a:avLst/>
                <a:gdLst>
                  <a:gd name="T0" fmla="*/ 61 w 61"/>
                  <a:gd name="T1" fmla="*/ 0 h 52"/>
                  <a:gd name="T2" fmla="*/ 0 w 61"/>
                  <a:gd name="T3" fmla="*/ 0 h 52"/>
                  <a:gd name="T4" fmla="*/ 61 w 61"/>
                  <a:gd name="T5" fmla="*/ 52 h 52"/>
                  <a:gd name="T6" fmla="*/ 61 w 61"/>
                  <a:gd name="T7" fmla="*/ 30 h 52"/>
                  <a:gd name="T8" fmla="*/ 61 w 61"/>
                  <a:gd name="T9" fmla="*/ 4 h 52"/>
                  <a:gd name="T10" fmla="*/ 61 w 61"/>
                  <a:gd name="T11" fmla="*/ 0 h 52"/>
                </a:gdLst>
                <a:ahLst/>
                <a:cxnLst>
                  <a:cxn ang="0">
                    <a:pos x="T0" y="T1"/>
                  </a:cxn>
                  <a:cxn ang="0">
                    <a:pos x="T2" y="T3"/>
                  </a:cxn>
                  <a:cxn ang="0">
                    <a:pos x="T4" y="T5"/>
                  </a:cxn>
                  <a:cxn ang="0">
                    <a:pos x="T6" y="T7"/>
                  </a:cxn>
                  <a:cxn ang="0">
                    <a:pos x="T8" y="T9"/>
                  </a:cxn>
                  <a:cxn ang="0">
                    <a:pos x="T10" y="T11"/>
                  </a:cxn>
                </a:cxnLst>
                <a:rect l="0" t="0" r="r" b="b"/>
                <a:pathLst>
                  <a:path w="61" h="52">
                    <a:moveTo>
                      <a:pt x="61" y="0"/>
                    </a:moveTo>
                    <a:lnTo>
                      <a:pt x="0" y="0"/>
                    </a:lnTo>
                    <a:lnTo>
                      <a:pt x="61" y="52"/>
                    </a:lnTo>
                    <a:lnTo>
                      <a:pt x="61" y="30"/>
                    </a:lnTo>
                    <a:lnTo>
                      <a:pt x="61" y="4"/>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5" name="Freeform 142"/>
              <p:cNvSpPr>
                <a:spLocks/>
              </p:cNvSpPr>
              <p:nvPr/>
            </p:nvSpPr>
            <p:spPr bwMode="auto">
              <a:xfrm>
                <a:off x="11821796" y="6105342"/>
                <a:ext cx="126994" cy="19241"/>
              </a:xfrm>
              <a:custGeom>
                <a:avLst/>
                <a:gdLst>
                  <a:gd name="T0" fmla="*/ 99 w 99"/>
                  <a:gd name="T1" fmla="*/ 0 h 15"/>
                  <a:gd name="T2" fmla="*/ 0 w 99"/>
                  <a:gd name="T3" fmla="*/ 0 h 15"/>
                  <a:gd name="T4" fmla="*/ 19 w 99"/>
                  <a:gd name="T5" fmla="*/ 15 h 15"/>
                  <a:gd name="T6" fmla="*/ 99 w 99"/>
                  <a:gd name="T7" fmla="*/ 15 h 15"/>
                  <a:gd name="T8" fmla="*/ 99 w 99"/>
                  <a:gd name="T9" fmla="*/ 0 h 15"/>
                </a:gdLst>
                <a:ahLst/>
                <a:cxnLst>
                  <a:cxn ang="0">
                    <a:pos x="T0" y="T1"/>
                  </a:cxn>
                  <a:cxn ang="0">
                    <a:pos x="T2" y="T3"/>
                  </a:cxn>
                  <a:cxn ang="0">
                    <a:pos x="T4" y="T5"/>
                  </a:cxn>
                  <a:cxn ang="0">
                    <a:pos x="T6" y="T7"/>
                  </a:cxn>
                  <a:cxn ang="0">
                    <a:pos x="T8" y="T9"/>
                  </a:cxn>
                </a:cxnLst>
                <a:rect l="0" t="0" r="r" b="b"/>
                <a:pathLst>
                  <a:path w="99" h="15">
                    <a:moveTo>
                      <a:pt x="99" y="0"/>
                    </a:moveTo>
                    <a:lnTo>
                      <a:pt x="0" y="0"/>
                    </a:lnTo>
                    <a:lnTo>
                      <a:pt x="19" y="15"/>
                    </a:lnTo>
                    <a:lnTo>
                      <a:pt x="99" y="15"/>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6" name="Freeform 144"/>
              <p:cNvSpPr>
                <a:spLocks/>
              </p:cNvSpPr>
              <p:nvPr/>
            </p:nvSpPr>
            <p:spPr bwMode="auto">
              <a:xfrm>
                <a:off x="10818675" y="5240759"/>
                <a:ext cx="498995" cy="439988"/>
              </a:xfrm>
              <a:custGeom>
                <a:avLst/>
                <a:gdLst>
                  <a:gd name="T0" fmla="*/ 389 w 389"/>
                  <a:gd name="T1" fmla="*/ 0 h 343"/>
                  <a:gd name="T2" fmla="*/ 311 w 389"/>
                  <a:gd name="T3" fmla="*/ 0 h 343"/>
                  <a:gd name="T4" fmla="*/ 0 w 389"/>
                  <a:gd name="T5" fmla="*/ 0 h 343"/>
                  <a:gd name="T6" fmla="*/ 0 w 389"/>
                  <a:gd name="T7" fmla="*/ 19 h 343"/>
                  <a:gd name="T8" fmla="*/ 38 w 389"/>
                  <a:gd name="T9" fmla="*/ 52 h 343"/>
                  <a:gd name="T10" fmla="*/ 38 w 389"/>
                  <a:gd name="T11" fmla="*/ 35 h 343"/>
                  <a:gd name="T12" fmla="*/ 351 w 389"/>
                  <a:gd name="T13" fmla="*/ 35 h 343"/>
                  <a:gd name="T14" fmla="*/ 351 w 389"/>
                  <a:gd name="T15" fmla="*/ 85 h 343"/>
                  <a:gd name="T16" fmla="*/ 81 w 389"/>
                  <a:gd name="T17" fmla="*/ 85 h 343"/>
                  <a:gd name="T18" fmla="*/ 126 w 389"/>
                  <a:gd name="T19" fmla="*/ 125 h 343"/>
                  <a:gd name="T20" fmla="*/ 351 w 389"/>
                  <a:gd name="T21" fmla="*/ 125 h 343"/>
                  <a:gd name="T22" fmla="*/ 351 w 389"/>
                  <a:gd name="T23" fmla="*/ 175 h 343"/>
                  <a:gd name="T24" fmla="*/ 185 w 389"/>
                  <a:gd name="T25" fmla="*/ 175 h 343"/>
                  <a:gd name="T26" fmla="*/ 230 w 389"/>
                  <a:gd name="T27" fmla="*/ 210 h 343"/>
                  <a:gd name="T28" fmla="*/ 351 w 389"/>
                  <a:gd name="T29" fmla="*/ 210 h 343"/>
                  <a:gd name="T30" fmla="*/ 351 w 389"/>
                  <a:gd name="T31" fmla="*/ 263 h 343"/>
                  <a:gd name="T32" fmla="*/ 289 w 389"/>
                  <a:gd name="T33" fmla="*/ 263 h 343"/>
                  <a:gd name="T34" fmla="*/ 334 w 389"/>
                  <a:gd name="T35" fmla="*/ 298 h 343"/>
                  <a:gd name="T36" fmla="*/ 351 w 389"/>
                  <a:gd name="T37" fmla="*/ 298 h 343"/>
                  <a:gd name="T38" fmla="*/ 351 w 389"/>
                  <a:gd name="T39" fmla="*/ 315 h 343"/>
                  <a:gd name="T40" fmla="*/ 389 w 389"/>
                  <a:gd name="T41" fmla="*/ 343 h 343"/>
                  <a:gd name="T42" fmla="*/ 389 w 389"/>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43">
                    <a:moveTo>
                      <a:pt x="389" y="0"/>
                    </a:moveTo>
                    <a:lnTo>
                      <a:pt x="311" y="0"/>
                    </a:lnTo>
                    <a:lnTo>
                      <a:pt x="0" y="0"/>
                    </a:lnTo>
                    <a:lnTo>
                      <a:pt x="0" y="19"/>
                    </a:lnTo>
                    <a:lnTo>
                      <a:pt x="38" y="52"/>
                    </a:lnTo>
                    <a:lnTo>
                      <a:pt x="38" y="35"/>
                    </a:lnTo>
                    <a:lnTo>
                      <a:pt x="351" y="35"/>
                    </a:lnTo>
                    <a:lnTo>
                      <a:pt x="351" y="85"/>
                    </a:lnTo>
                    <a:lnTo>
                      <a:pt x="81" y="85"/>
                    </a:lnTo>
                    <a:lnTo>
                      <a:pt x="126" y="125"/>
                    </a:lnTo>
                    <a:lnTo>
                      <a:pt x="351" y="125"/>
                    </a:lnTo>
                    <a:lnTo>
                      <a:pt x="351" y="175"/>
                    </a:lnTo>
                    <a:lnTo>
                      <a:pt x="185" y="175"/>
                    </a:lnTo>
                    <a:lnTo>
                      <a:pt x="230" y="210"/>
                    </a:lnTo>
                    <a:lnTo>
                      <a:pt x="351" y="210"/>
                    </a:lnTo>
                    <a:lnTo>
                      <a:pt x="351" y="263"/>
                    </a:lnTo>
                    <a:lnTo>
                      <a:pt x="289" y="263"/>
                    </a:lnTo>
                    <a:lnTo>
                      <a:pt x="334" y="298"/>
                    </a:lnTo>
                    <a:lnTo>
                      <a:pt x="351" y="298"/>
                    </a:lnTo>
                    <a:lnTo>
                      <a:pt x="351" y="315"/>
                    </a:lnTo>
                    <a:lnTo>
                      <a:pt x="389" y="343"/>
                    </a:lnTo>
                    <a:lnTo>
                      <a:pt x="3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7" name="Freeform 145"/>
              <p:cNvSpPr>
                <a:spLocks/>
              </p:cNvSpPr>
              <p:nvPr/>
            </p:nvSpPr>
            <p:spPr bwMode="auto">
              <a:xfrm>
                <a:off x="10794303" y="5222800"/>
                <a:ext cx="547740" cy="17959"/>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8" name="Freeform 146"/>
              <p:cNvSpPr>
                <a:spLocks/>
              </p:cNvSpPr>
              <p:nvPr/>
            </p:nvSpPr>
            <p:spPr bwMode="auto">
              <a:xfrm>
                <a:off x="10794303" y="5222800"/>
                <a:ext cx="547740" cy="17959"/>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9" name="Freeform 147"/>
              <p:cNvSpPr>
                <a:spLocks/>
              </p:cNvSpPr>
              <p:nvPr/>
            </p:nvSpPr>
            <p:spPr bwMode="auto">
              <a:xfrm>
                <a:off x="11247118" y="5623022"/>
                <a:ext cx="21807" cy="2180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0" name="Freeform 148"/>
              <p:cNvSpPr>
                <a:spLocks/>
              </p:cNvSpPr>
              <p:nvPr/>
            </p:nvSpPr>
            <p:spPr bwMode="auto">
              <a:xfrm>
                <a:off x="11247118" y="5623022"/>
                <a:ext cx="21807" cy="2180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1" name="Freeform 150"/>
              <p:cNvSpPr>
                <a:spLocks/>
              </p:cNvSpPr>
              <p:nvPr/>
            </p:nvSpPr>
            <p:spPr bwMode="auto">
              <a:xfrm>
                <a:off x="10980303" y="5401104"/>
                <a:ext cx="288622" cy="64138"/>
              </a:xfrm>
              <a:custGeom>
                <a:avLst/>
                <a:gdLst>
                  <a:gd name="T0" fmla="*/ 225 w 225"/>
                  <a:gd name="T1" fmla="*/ 0 h 50"/>
                  <a:gd name="T2" fmla="*/ 0 w 225"/>
                  <a:gd name="T3" fmla="*/ 0 h 50"/>
                  <a:gd name="T4" fmla="*/ 59 w 225"/>
                  <a:gd name="T5" fmla="*/ 50 h 50"/>
                  <a:gd name="T6" fmla="*/ 225 w 225"/>
                  <a:gd name="T7" fmla="*/ 50 h 50"/>
                  <a:gd name="T8" fmla="*/ 225 w 225"/>
                  <a:gd name="T9" fmla="*/ 0 h 50"/>
                </a:gdLst>
                <a:ahLst/>
                <a:cxnLst>
                  <a:cxn ang="0">
                    <a:pos x="T0" y="T1"/>
                  </a:cxn>
                  <a:cxn ang="0">
                    <a:pos x="T2" y="T3"/>
                  </a:cxn>
                  <a:cxn ang="0">
                    <a:pos x="T4" y="T5"/>
                  </a:cxn>
                  <a:cxn ang="0">
                    <a:pos x="T6" y="T7"/>
                  </a:cxn>
                  <a:cxn ang="0">
                    <a:pos x="T8" y="T9"/>
                  </a:cxn>
                </a:cxnLst>
                <a:rect l="0" t="0" r="r" b="b"/>
                <a:pathLst>
                  <a:path w="225" h="50">
                    <a:moveTo>
                      <a:pt x="225" y="0"/>
                    </a:moveTo>
                    <a:lnTo>
                      <a:pt x="0" y="0"/>
                    </a:lnTo>
                    <a:lnTo>
                      <a:pt x="59" y="50"/>
                    </a:lnTo>
                    <a:lnTo>
                      <a:pt x="225" y="50"/>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2" name="Freeform 152"/>
              <p:cNvSpPr>
                <a:spLocks/>
              </p:cNvSpPr>
              <p:nvPr/>
            </p:nvSpPr>
            <p:spPr bwMode="auto">
              <a:xfrm>
                <a:off x="11113711" y="5510139"/>
                <a:ext cx="155214" cy="67986"/>
              </a:xfrm>
              <a:custGeom>
                <a:avLst/>
                <a:gdLst>
                  <a:gd name="T0" fmla="*/ 121 w 121"/>
                  <a:gd name="T1" fmla="*/ 0 h 53"/>
                  <a:gd name="T2" fmla="*/ 0 w 121"/>
                  <a:gd name="T3" fmla="*/ 0 h 53"/>
                  <a:gd name="T4" fmla="*/ 59 w 121"/>
                  <a:gd name="T5" fmla="*/ 53 h 53"/>
                  <a:gd name="T6" fmla="*/ 121 w 121"/>
                  <a:gd name="T7" fmla="*/ 53 h 53"/>
                  <a:gd name="T8" fmla="*/ 121 w 121"/>
                  <a:gd name="T9" fmla="*/ 0 h 53"/>
                </a:gdLst>
                <a:ahLst/>
                <a:cxnLst>
                  <a:cxn ang="0">
                    <a:pos x="T0" y="T1"/>
                  </a:cxn>
                  <a:cxn ang="0">
                    <a:pos x="T2" y="T3"/>
                  </a:cxn>
                  <a:cxn ang="0">
                    <a:pos x="T4" y="T5"/>
                  </a:cxn>
                  <a:cxn ang="0">
                    <a:pos x="T6" y="T7"/>
                  </a:cxn>
                  <a:cxn ang="0">
                    <a:pos x="T8" y="T9"/>
                  </a:cxn>
                </a:cxnLst>
                <a:rect l="0" t="0" r="r" b="b"/>
                <a:pathLst>
                  <a:path w="121" h="53">
                    <a:moveTo>
                      <a:pt x="121" y="0"/>
                    </a:moveTo>
                    <a:lnTo>
                      <a:pt x="0" y="0"/>
                    </a:lnTo>
                    <a:lnTo>
                      <a:pt x="59" y="53"/>
                    </a:lnTo>
                    <a:lnTo>
                      <a:pt x="121" y="53"/>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3" name="Freeform 154"/>
              <p:cNvSpPr>
                <a:spLocks/>
              </p:cNvSpPr>
              <p:nvPr/>
            </p:nvSpPr>
            <p:spPr bwMode="auto">
              <a:xfrm>
                <a:off x="10867420" y="5285655"/>
                <a:ext cx="401505" cy="64138"/>
              </a:xfrm>
              <a:custGeom>
                <a:avLst/>
                <a:gdLst>
                  <a:gd name="T0" fmla="*/ 313 w 313"/>
                  <a:gd name="T1" fmla="*/ 0 h 50"/>
                  <a:gd name="T2" fmla="*/ 0 w 313"/>
                  <a:gd name="T3" fmla="*/ 0 h 50"/>
                  <a:gd name="T4" fmla="*/ 0 w 313"/>
                  <a:gd name="T5" fmla="*/ 17 h 50"/>
                  <a:gd name="T6" fmla="*/ 43 w 313"/>
                  <a:gd name="T7" fmla="*/ 50 h 50"/>
                  <a:gd name="T8" fmla="*/ 313 w 313"/>
                  <a:gd name="T9" fmla="*/ 50 h 50"/>
                  <a:gd name="T10" fmla="*/ 313 w 313"/>
                  <a:gd name="T11" fmla="*/ 0 h 50"/>
                </a:gdLst>
                <a:ahLst/>
                <a:cxnLst>
                  <a:cxn ang="0">
                    <a:pos x="T0" y="T1"/>
                  </a:cxn>
                  <a:cxn ang="0">
                    <a:pos x="T2" y="T3"/>
                  </a:cxn>
                  <a:cxn ang="0">
                    <a:pos x="T4" y="T5"/>
                  </a:cxn>
                  <a:cxn ang="0">
                    <a:pos x="T6" y="T7"/>
                  </a:cxn>
                  <a:cxn ang="0">
                    <a:pos x="T8" y="T9"/>
                  </a:cxn>
                  <a:cxn ang="0">
                    <a:pos x="T10" y="T11"/>
                  </a:cxn>
                </a:cxnLst>
                <a:rect l="0" t="0" r="r" b="b"/>
                <a:pathLst>
                  <a:path w="313" h="50">
                    <a:moveTo>
                      <a:pt x="313" y="0"/>
                    </a:moveTo>
                    <a:lnTo>
                      <a:pt x="0" y="0"/>
                    </a:lnTo>
                    <a:lnTo>
                      <a:pt x="0" y="17"/>
                    </a:lnTo>
                    <a:lnTo>
                      <a:pt x="43" y="50"/>
                    </a:lnTo>
                    <a:lnTo>
                      <a:pt x="313" y="50"/>
                    </a:lnTo>
                    <a:lnTo>
                      <a:pt x="3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4" name="Rectangle 156"/>
              <p:cNvSpPr>
                <a:spLocks noChangeArrowheads="1"/>
              </p:cNvSpPr>
              <p:nvPr/>
            </p:nvSpPr>
            <p:spPr bwMode="auto">
              <a:xfrm>
                <a:off x="10773778" y="4914937"/>
                <a:ext cx="160345" cy="10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5" name="Rectangle 158"/>
              <p:cNvSpPr>
                <a:spLocks noChangeArrowheads="1"/>
              </p:cNvSpPr>
              <p:nvPr/>
            </p:nvSpPr>
            <p:spPr bwMode="auto">
              <a:xfrm>
                <a:off x="10973889" y="4967530"/>
                <a:ext cx="73118"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6" name="Rectangle 160"/>
              <p:cNvSpPr>
                <a:spLocks noChangeArrowheads="1"/>
              </p:cNvSpPr>
              <p:nvPr/>
            </p:nvSpPr>
            <p:spPr bwMode="auto">
              <a:xfrm>
                <a:off x="11651188" y="5578126"/>
                <a:ext cx="82097" cy="3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7" name="Freeform 156"/>
              <p:cNvSpPr>
                <a:spLocks/>
              </p:cNvSpPr>
              <p:nvPr/>
            </p:nvSpPr>
            <p:spPr bwMode="auto">
              <a:xfrm flipH="1">
                <a:off x="9014051" y="5294132"/>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8" name="Freeform 157"/>
              <p:cNvSpPr>
                <a:spLocks/>
              </p:cNvSpPr>
              <p:nvPr/>
            </p:nvSpPr>
            <p:spPr bwMode="auto">
              <a:xfrm flipH="1">
                <a:off x="10154982" y="5093955"/>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8" name="Group 17"/>
            <p:cNvGrpSpPr/>
            <p:nvPr/>
          </p:nvGrpSpPr>
          <p:grpSpPr>
            <a:xfrm>
              <a:off x="881" y="5991225"/>
              <a:ext cx="12434712" cy="1005222"/>
              <a:chOff x="881" y="5726477"/>
              <a:chExt cx="12434712" cy="1268049"/>
            </a:xfrm>
          </p:grpSpPr>
          <p:grpSp>
            <p:nvGrpSpPr>
              <p:cNvPr id="19" name="Group 18"/>
              <p:cNvGrpSpPr/>
              <p:nvPr/>
            </p:nvGrpSpPr>
            <p:grpSpPr>
              <a:xfrm>
                <a:off x="10994618" y="5726477"/>
                <a:ext cx="242066" cy="572792"/>
                <a:chOff x="6229350" y="5232400"/>
                <a:chExt cx="539750" cy="1046162"/>
              </a:xfrm>
            </p:grpSpPr>
            <p:sp>
              <p:nvSpPr>
                <p:cNvPr id="31"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2"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3"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0" name="Freeform 19"/>
              <p:cNvSpPr/>
              <p:nvPr/>
            </p:nvSpPr>
            <p:spPr bwMode="auto">
              <a:xfrm>
                <a:off x="881" y="6268853"/>
                <a:ext cx="9187015" cy="725673"/>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93247" tIns="46623" rIns="93247" bIns="46623" numCol="1" anchor="t" anchorCtr="0" compatLnSpc="1">
                <a:prstTxWarp prst="textNoShape">
                  <a:avLst/>
                </a:prstTxWarp>
                <a:noAutofit/>
              </a:bodyPr>
              <a:lstStyle/>
              <a:p>
                <a:pPr defTabSz="950687">
                  <a:defRPr/>
                </a:pPr>
                <a:endParaRPr lang="en-US" sz="1873" kern="0" dirty="0" err="1">
                  <a:solidFill>
                    <a:srgbClr val="000000"/>
                  </a:solidFill>
                  <a:latin typeface="Segoe UI"/>
                </a:endParaRPr>
              </a:p>
            </p:txBody>
          </p:sp>
          <p:grpSp>
            <p:nvGrpSpPr>
              <p:cNvPr id="21" name="Group 20"/>
              <p:cNvGrpSpPr/>
              <p:nvPr/>
            </p:nvGrpSpPr>
            <p:grpSpPr>
              <a:xfrm>
                <a:off x="1410083" y="5981280"/>
                <a:ext cx="262495" cy="621137"/>
                <a:chOff x="6229350" y="5232400"/>
                <a:chExt cx="539750" cy="1046162"/>
              </a:xfrm>
            </p:grpSpPr>
            <p:sp>
              <p:nvSpPr>
                <p:cNvPr id="28"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9"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0"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2" name="Freeform 21"/>
              <p:cNvSpPr/>
              <p:nvPr/>
            </p:nvSpPr>
            <p:spPr bwMode="auto">
              <a:xfrm>
                <a:off x="882" y="6163097"/>
                <a:ext cx="12434711" cy="831426"/>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p:nvPr/>
            </p:nvGrpSpPr>
            <p:grpSpPr>
              <a:xfrm>
                <a:off x="11576651" y="5821811"/>
                <a:ext cx="262495" cy="621137"/>
                <a:chOff x="6229350" y="5232400"/>
                <a:chExt cx="539750" cy="1046162"/>
              </a:xfrm>
            </p:grpSpPr>
            <p:sp>
              <p:nvSpPr>
                <p:cNvPr id="2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4" name="Freeform 23"/>
              <p:cNvSpPr/>
              <p:nvPr/>
            </p:nvSpPr>
            <p:spPr bwMode="auto">
              <a:xfrm>
                <a:off x="2860270" y="6386968"/>
                <a:ext cx="9575322" cy="607557"/>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0 h 685064"/>
                  <a:gd name="connsiteX1" fmla="*/ 12192000 w 12192000"/>
                  <a:gd name="connsiteY1" fmla="*/ 685064 h 685064"/>
                  <a:gd name="connsiteX2" fmla="*/ 0 w 12192000"/>
                  <a:gd name="connsiteY2" fmla="*/ 685064 h 685064"/>
                  <a:gd name="connsiteX3" fmla="*/ 139734 w 12192000"/>
                  <a:gd name="connsiteY3" fmla="*/ 595896 h 685064"/>
                  <a:gd name="connsiteX4" fmla="*/ 2603500 w 12192000"/>
                  <a:gd name="connsiteY4" fmla="*/ 278664 h 685064"/>
                  <a:gd name="connsiteX5" fmla="*/ 7112000 w 12192000"/>
                  <a:gd name="connsiteY5" fmla="*/ 634264 h 685064"/>
                  <a:gd name="connsiteX6" fmla="*/ 12102114 w 12192000"/>
                  <a:gd name="connsiteY6" fmla="*/ 652 h 685064"/>
                  <a:gd name="connsiteX7" fmla="*/ 12192000 w 12192000"/>
                  <a:gd name="connsiteY7"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2603500 w 12192000"/>
                  <a:gd name="connsiteY3" fmla="*/ 278664 h 685064"/>
                  <a:gd name="connsiteX4" fmla="*/ 7112000 w 12192000"/>
                  <a:gd name="connsiteY4" fmla="*/ 634264 h 685064"/>
                  <a:gd name="connsiteX5" fmla="*/ 12102114 w 12192000"/>
                  <a:gd name="connsiteY5" fmla="*/ 652 h 685064"/>
                  <a:gd name="connsiteX6" fmla="*/ 12192000 w 12192000"/>
                  <a:gd name="connsiteY6"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7112000 w 12192000"/>
                  <a:gd name="connsiteY3" fmla="*/ 634264 h 685064"/>
                  <a:gd name="connsiteX4" fmla="*/ 12102114 w 12192000"/>
                  <a:gd name="connsiteY4" fmla="*/ 652 h 685064"/>
                  <a:gd name="connsiteX5" fmla="*/ 12192000 w 12192000"/>
                  <a:gd name="connsiteY5" fmla="*/ 0 h 685064"/>
                  <a:gd name="connsiteX0" fmla="*/ 12102114 w 12192000"/>
                  <a:gd name="connsiteY0" fmla="*/ 0 h 684412"/>
                  <a:gd name="connsiteX1" fmla="*/ 12192000 w 12192000"/>
                  <a:gd name="connsiteY1" fmla="*/ 684412 h 684412"/>
                  <a:gd name="connsiteX2" fmla="*/ 0 w 12192000"/>
                  <a:gd name="connsiteY2" fmla="*/ 684412 h 684412"/>
                  <a:gd name="connsiteX3" fmla="*/ 7112000 w 12192000"/>
                  <a:gd name="connsiteY3" fmla="*/ 633612 h 684412"/>
                  <a:gd name="connsiteX4" fmla="*/ 12102114 w 12192000"/>
                  <a:gd name="connsiteY4" fmla="*/ 0 h 684412"/>
                  <a:gd name="connsiteX0" fmla="*/ 12184576 w 12192000"/>
                  <a:gd name="connsiteY0" fmla="*/ 0 h 354212"/>
                  <a:gd name="connsiteX1" fmla="*/ 12192000 w 12192000"/>
                  <a:gd name="connsiteY1" fmla="*/ 354212 h 354212"/>
                  <a:gd name="connsiteX2" fmla="*/ 0 w 12192000"/>
                  <a:gd name="connsiteY2" fmla="*/ 354212 h 354212"/>
                  <a:gd name="connsiteX3" fmla="*/ 7112000 w 12192000"/>
                  <a:gd name="connsiteY3" fmla="*/ 303412 h 354212"/>
                  <a:gd name="connsiteX4" fmla="*/ 12184576 w 12192000"/>
                  <a:gd name="connsiteY4" fmla="*/ 0 h 354212"/>
                  <a:gd name="connsiteX0" fmla="*/ 12184576 w 12192000"/>
                  <a:gd name="connsiteY0" fmla="*/ 241486 h 595698"/>
                  <a:gd name="connsiteX1" fmla="*/ 12192000 w 12192000"/>
                  <a:gd name="connsiteY1" fmla="*/ 595698 h 595698"/>
                  <a:gd name="connsiteX2" fmla="*/ 0 w 12192000"/>
                  <a:gd name="connsiteY2" fmla="*/ 595698 h 595698"/>
                  <a:gd name="connsiteX3" fmla="*/ 7112000 w 12192000"/>
                  <a:gd name="connsiteY3" fmla="*/ 544898 h 595698"/>
                  <a:gd name="connsiteX4" fmla="*/ 12184576 w 12192000"/>
                  <a:gd name="connsiteY4" fmla="*/ 241486 h 59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95698">
                    <a:moveTo>
                      <a:pt x="12184576" y="241486"/>
                    </a:moveTo>
                    <a:lnTo>
                      <a:pt x="12192000" y="595698"/>
                    </a:lnTo>
                    <a:lnTo>
                      <a:pt x="0" y="595698"/>
                    </a:lnTo>
                    <a:lnTo>
                      <a:pt x="7112000" y="544898"/>
                    </a:lnTo>
                    <a:cubicBezTo>
                      <a:pt x="8626078" y="501242"/>
                      <a:pt x="10703525" y="-427570"/>
                      <a:pt x="12184576" y="241486"/>
                    </a:cubicBezTo>
                    <a:close/>
                  </a:path>
                </a:pathLst>
              </a:custGeom>
              <a:solidFill>
                <a:srgbClr val="A7D971"/>
              </a:solidFill>
              <a:ln>
                <a:noFill/>
              </a:ln>
            </p:spPr>
            <p:txBody>
              <a:bodyPr vert="horz" wrap="square" lIns="93247" tIns="46623" rIns="93247" bIns="46623" numCol="1" anchor="t" anchorCtr="0" compatLnSpc="1">
                <a:prstTxWarp prst="textNoShape">
                  <a:avLst/>
                </a:prstTxWarp>
              </a:bodyPr>
              <a:lstStyle/>
              <a:p>
                <a:pPr defTabSz="950687">
                  <a:defRPr/>
                </a:pPr>
                <a:endParaRPr lang="en-US" sz="1873" kern="0" dirty="0" err="1">
                  <a:solidFill>
                    <a:srgbClr val="000000"/>
                  </a:solidFill>
                  <a:latin typeface="Segoe UI"/>
                </a:endParaRPr>
              </a:p>
            </p:txBody>
          </p:sp>
        </p:grpSp>
      </p:grpSp>
    </p:spTree>
    <p:extLst>
      <p:ext uri="{BB962C8B-B14F-4D97-AF65-F5344CB8AC3E}">
        <p14:creationId xmlns:p14="http://schemas.microsoft.com/office/powerpoint/2010/main" val="1817271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025" y="2336802"/>
            <a:ext cx="12436475" cy="34464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 name="Rectangle 3"/>
          <p:cNvSpPr/>
          <p:nvPr/>
        </p:nvSpPr>
        <p:spPr bwMode="auto">
          <a:xfrm>
            <a:off x="0" y="1"/>
            <a:ext cx="12436475" cy="233680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5" name="Rectangle 4"/>
          <p:cNvSpPr/>
          <p:nvPr/>
        </p:nvSpPr>
        <p:spPr>
          <a:xfrm>
            <a:off x="279820" y="1208726"/>
            <a:ext cx="10384507" cy="867930"/>
          </a:xfrm>
          <a:prstGeom prst="rect">
            <a:avLst/>
          </a:prstGeom>
        </p:spPr>
        <p:txBody>
          <a:bodyPr wrap="square">
            <a:spAutoFit/>
          </a:bodyPr>
          <a:lstStyle/>
          <a:p>
            <a:pPr marL="182880" marR="0" lvl="0" indent="-274320" defTabSz="932688"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FFFFFF"/>
                </a:solidFill>
                <a:effectLst/>
                <a:uLnTx/>
                <a:uFillTx/>
                <a:latin typeface="Segoe UI Light"/>
              </a:rPr>
              <a:t>“</a:t>
            </a:r>
            <a:r>
              <a:rPr kumimoji="0" lang="ko-KR" altLang="en-US" sz="2800" b="0" i="0" u="none" strike="noStrike" kern="0" cap="none" spc="0" normalizeH="0" baseline="0" noProof="0" dirty="0" smtClean="0">
                <a:ln>
                  <a:noFill/>
                </a:ln>
                <a:solidFill>
                  <a:srgbClr val="FFFFFF"/>
                </a:solidFill>
                <a:effectLst/>
                <a:uLnTx/>
                <a:uFillTx/>
                <a:latin typeface="Segoe UI Light"/>
              </a:rPr>
              <a:t>클라우드는 주어졌다</a:t>
            </a:r>
            <a:r>
              <a:rPr kumimoji="0" lang="en-US" sz="2800" b="0" i="0" u="none" strike="noStrike" kern="0" cap="none" spc="0" normalizeH="0" baseline="0" noProof="0" dirty="0" smtClean="0">
                <a:ln>
                  <a:noFill/>
                </a:ln>
                <a:solidFill>
                  <a:srgbClr val="FFFFFF"/>
                </a:solidFill>
                <a:effectLst/>
                <a:uLnTx/>
                <a:uFillTx/>
                <a:latin typeface="Segoe UI Light"/>
              </a:rPr>
              <a:t>. CIO</a:t>
            </a:r>
            <a:r>
              <a:rPr kumimoji="0" lang="ko-KR" altLang="en-US" sz="2800" b="0" i="0" u="none" strike="noStrike" kern="0" cap="none" spc="0" normalizeH="0" baseline="0" noProof="0" dirty="0" smtClean="0">
                <a:ln>
                  <a:noFill/>
                </a:ln>
                <a:solidFill>
                  <a:srgbClr val="FFFFFF"/>
                </a:solidFill>
                <a:effectLst/>
                <a:uLnTx/>
                <a:uFillTx/>
                <a:latin typeface="Segoe UI Light"/>
              </a:rPr>
              <a:t>는 이제 클라우드를 사용해야 하는지 대신 어떻게 사용할지를 묻는다</a:t>
            </a:r>
            <a:r>
              <a:rPr kumimoji="0" lang="en-US" sz="2800" b="0" i="0" u="none" strike="noStrike" kern="0" cap="none" spc="0" normalizeH="0" baseline="0" noProof="0" dirty="0" smtClean="0">
                <a:ln>
                  <a:noFill/>
                </a:ln>
                <a:solidFill>
                  <a:srgbClr val="FFFFFF"/>
                </a:solidFill>
                <a:effectLst/>
                <a:uLnTx/>
                <a:uFillTx/>
                <a:latin typeface="Segoe UI Light"/>
              </a:rPr>
              <a:t>.”*</a:t>
            </a:r>
            <a:endParaRPr kumimoji="0" lang="en-US" sz="2800" b="0" i="0" u="none" strike="noStrike" kern="0" cap="none" spc="0" normalizeH="0" baseline="0" noProof="0" dirty="0">
              <a:ln>
                <a:noFill/>
              </a:ln>
              <a:solidFill>
                <a:srgbClr val="FFFFFF"/>
              </a:solidFill>
              <a:effectLst/>
              <a:uLnTx/>
              <a:uFillTx/>
              <a:latin typeface="Segoe UI Light"/>
            </a:endParaRPr>
          </a:p>
        </p:txBody>
      </p:sp>
      <p:sp>
        <p:nvSpPr>
          <p:cNvPr id="6" name="Rectangle 5"/>
          <p:cNvSpPr/>
          <p:nvPr/>
        </p:nvSpPr>
        <p:spPr>
          <a:xfrm>
            <a:off x="4242364" y="3074994"/>
            <a:ext cx="3688932" cy="1200329"/>
          </a:xfrm>
          <a:prstGeom prst="rect">
            <a:avLst/>
          </a:prstGeom>
        </p:spPr>
        <p:txBody>
          <a:bodyPr wrap="square" rIns="182880">
            <a:spAutoFit/>
          </a:bodyPr>
          <a:lstStyle/>
          <a:p>
            <a:pPr marL="91440" marR="0" lvl="0" indent="-182880" defTabSz="93268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05050"/>
                </a:solidFill>
                <a:effectLst/>
                <a:uLnTx/>
                <a:uFillTx/>
                <a:latin typeface="Segoe UI Light"/>
              </a:rPr>
              <a:t>“</a:t>
            </a:r>
            <a:r>
              <a:rPr kumimoji="0" lang="en-US" altLang="ko-KR" sz="1800" b="0" i="0" u="none" strike="noStrike" kern="0" cap="none" spc="0" normalizeH="0" baseline="0" noProof="0" dirty="0" smtClean="0">
                <a:ln>
                  <a:noFill/>
                </a:ln>
                <a:solidFill>
                  <a:srgbClr val="505050"/>
                </a:solidFill>
                <a:effectLst/>
                <a:uLnTx/>
                <a:uFillTx/>
                <a:latin typeface="Segoe UI Light"/>
              </a:rPr>
              <a:t>CIO</a:t>
            </a:r>
            <a:r>
              <a:rPr kumimoji="0" lang="ko-KR" altLang="en-US" sz="1800" b="0" i="0" u="none" strike="noStrike" kern="0" cap="none" spc="0" normalizeH="0" baseline="0" noProof="0" dirty="0" smtClean="0">
                <a:ln>
                  <a:noFill/>
                </a:ln>
                <a:solidFill>
                  <a:srgbClr val="505050"/>
                </a:solidFill>
                <a:effectLst/>
                <a:uLnTx/>
                <a:uFillTx/>
                <a:latin typeface="Segoe UI Light"/>
              </a:rPr>
              <a:t>의 </a:t>
            </a:r>
            <a:r>
              <a:rPr kumimoji="0" lang="en-US" altLang="ko-KR" sz="1800" b="0" i="0" u="none" strike="noStrike" kern="0" cap="none" spc="0" normalizeH="0" baseline="0" noProof="0" dirty="0" smtClean="0">
                <a:ln>
                  <a:noFill/>
                </a:ln>
                <a:solidFill>
                  <a:srgbClr val="505050"/>
                </a:solidFill>
                <a:effectLst/>
                <a:uLnTx/>
                <a:uFillTx/>
                <a:latin typeface="Segoe UI Light"/>
              </a:rPr>
              <a:t>55%</a:t>
            </a:r>
            <a:r>
              <a:rPr kumimoji="0" lang="ko-KR" altLang="en-US" sz="1800" b="0" i="0" u="none" strike="noStrike" kern="0" cap="none" spc="0" normalizeH="0" baseline="0" noProof="0" dirty="0" smtClean="0">
                <a:ln>
                  <a:noFill/>
                </a:ln>
                <a:solidFill>
                  <a:srgbClr val="505050"/>
                </a:solidFill>
                <a:effectLst/>
                <a:uLnTx/>
                <a:uFillTx/>
                <a:latin typeface="Segoe UI Light"/>
              </a:rPr>
              <a:t>는 </a:t>
            </a:r>
            <a:r>
              <a:rPr kumimoji="0" lang="en-US" altLang="ko-KR" sz="1800" b="0" i="0" u="none" strike="noStrike" kern="0" cap="none" spc="0" normalizeH="0" baseline="0" noProof="0" dirty="0" smtClean="0">
                <a:ln>
                  <a:noFill/>
                </a:ln>
                <a:solidFill>
                  <a:srgbClr val="505050"/>
                </a:solidFill>
                <a:effectLst/>
                <a:uLnTx/>
                <a:uFillTx/>
                <a:latin typeface="Segoe UI Light"/>
              </a:rPr>
              <a:t>2020</a:t>
            </a:r>
            <a:r>
              <a:rPr kumimoji="0" lang="ko-KR" altLang="en-US" sz="1800" b="0" i="0" u="none" strike="noStrike" kern="0" cap="none" spc="0" normalizeH="0" baseline="0" noProof="0" dirty="0" smtClean="0">
                <a:ln>
                  <a:noFill/>
                </a:ln>
                <a:solidFill>
                  <a:srgbClr val="505050"/>
                </a:solidFill>
                <a:effectLst/>
                <a:uLnTx/>
                <a:uFillTx/>
                <a:latin typeface="Segoe UI Light"/>
              </a:rPr>
              <a:t>년까지 모든 중요한 애플리케이션을  클라우드에 놓을 계획으로 표시</a:t>
            </a:r>
            <a:r>
              <a:rPr kumimoji="0" lang="en-US" sz="1800" b="0" i="0" u="none" strike="noStrike" kern="0" cap="none" spc="0" normalizeH="0" baseline="0" noProof="0" dirty="0" smtClean="0">
                <a:ln>
                  <a:noFill/>
                </a:ln>
                <a:solidFill>
                  <a:srgbClr val="505050"/>
                </a:solidFill>
                <a:effectLst/>
                <a:uLnTx/>
                <a:uFillTx/>
                <a:latin typeface="Segoe UI Light"/>
              </a:rPr>
              <a:t>.”</a:t>
            </a:r>
            <a:r>
              <a:rPr kumimoji="0" lang="en-US" sz="1800" b="0" i="0" u="none" strike="noStrike" kern="0" cap="none" spc="0" normalizeH="0" baseline="30000" noProof="0" dirty="0" smtClean="0">
                <a:ln>
                  <a:noFill/>
                </a:ln>
                <a:solidFill>
                  <a:srgbClr val="505050"/>
                </a:solidFill>
                <a:effectLst/>
                <a:uLnTx/>
                <a:uFillTx/>
                <a:latin typeface="Segoe UI Light"/>
              </a:rPr>
              <a:t>***</a:t>
            </a:r>
            <a:endParaRPr kumimoji="0" lang="en-US" sz="1800" b="0" i="0" u="none" strike="noStrike" kern="0" cap="none" spc="0" normalizeH="0" baseline="30000" noProof="0" dirty="0">
              <a:ln>
                <a:noFill/>
              </a:ln>
              <a:solidFill>
                <a:srgbClr val="505050"/>
              </a:solidFill>
              <a:effectLst/>
              <a:uLnTx/>
              <a:uFillTx/>
              <a:latin typeface="Segoe UI Light"/>
            </a:endParaRPr>
          </a:p>
        </p:txBody>
      </p:sp>
      <p:grpSp>
        <p:nvGrpSpPr>
          <p:cNvPr id="7" name="Group 6"/>
          <p:cNvGrpSpPr>
            <a:grpSpLocks noChangeAspect="1"/>
          </p:cNvGrpSpPr>
          <p:nvPr/>
        </p:nvGrpSpPr>
        <p:grpSpPr>
          <a:xfrm>
            <a:off x="401165" y="4333441"/>
            <a:ext cx="1220145" cy="1220145"/>
            <a:chOff x="694894" y="2819400"/>
            <a:chExt cx="2073554" cy="2073554"/>
          </a:xfrm>
          <a:solidFill>
            <a:srgbClr val="FFB900"/>
          </a:solidFill>
        </p:grpSpPr>
        <p:sp>
          <p:nvSpPr>
            <p:cNvPr id="8" name="Oval 7"/>
            <p:cNvSpPr/>
            <p:nvPr/>
          </p:nvSpPr>
          <p:spPr>
            <a:xfrm>
              <a:off x="694894" y="2819400"/>
              <a:ext cx="2073554" cy="2073554"/>
            </a:xfrm>
            <a:prstGeom prst="ellipse">
              <a:avLst/>
            </a:prstGeom>
            <a:solidFill>
              <a:srgbClr val="FFB900"/>
            </a:solidFill>
            <a:ln w="10795" cap="flat" cmpd="sng" algn="ctr">
              <a:no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white"/>
                </a:solidFill>
                <a:effectLst/>
                <a:uLnTx/>
                <a:uFillTx/>
                <a:latin typeface="Segoe UI Light"/>
                <a:ea typeface="+mn-ea"/>
                <a:cs typeface="+mn-cs"/>
              </a:endParaRPr>
            </a:p>
          </p:txBody>
        </p:sp>
        <p:pic>
          <p:nvPicPr>
            <p:cNvPr id="9" name="Picture 8" descr="reduce cost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343" y="3058015"/>
              <a:ext cx="986410" cy="1627578"/>
            </a:xfrm>
            <a:prstGeom prst="rect">
              <a:avLst/>
            </a:prstGeom>
            <a:solidFill>
              <a:srgbClr val="FFB900"/>
            </a:solidFill>
          </p:spPr>
        </p:pic>
      </p:grpSp>
      <p:sp>
        <p:nvSpPr>
          <p:cNvPr id="10" name="Rectangle 9"/>
          <p:cNvSpPr/>
          <p:nvPr/>
        </p:nvSpPr>
        <p:spPr>
          <a:xfrm>
            <a:off x="1841917" y="4418426"/>
            <a:ext cx="1295608" cy="923581"/>
          </a:xfrm>
          <a:prstGeom prst="rect">
            <a:avLst/>
          </a:prstGeom>
          <a:noFill/>
          <a:ln w="10795" cap="flat" cmpd="sng" algn="ctr">
            <a:noFill/>
            <a:prstDash val="solid"/>
          </a:ln>
          <a:effectLst/>
        </p:spPr>
        <p:txBody>
          <a:bodyPr rtlCol="0" anchor="ctr"/>
          <a:lstStyle/>
          <a:p>
            <a:pPr marL="0" marR="0" lvl="0" indent="0" defTabSz="932688" eaLnBrk="1" fontAlgn="auto" latinLnBrk="0" hangingPunct="1">
              <a:lnSpc>
                <a:spcPct val="100000"/>
              </a:lnSpc>
              <a:spcBef>
                <a:spcPts val="0"/>
              </a:spcBef>
              <a:spcAft>
                <a:spcPts val="0"/>
              </a:spcAft>
              <a:buClrTx/>
              <a:buSzTx/>
              <a:buFontTx/>
              <a:buNone/>
              <a:tabLst/>
              <a:defRPr/>
            </a:pPr>
            <a:r>
              <a:rPr kumimoji="0" lang="ko-KR" altLang="en-US" sz="1600" b="0" i="0" u="none" strike="noStrike" kern="0" cap="none" spc="0" normalizeH="0" baseline="0" noProof="0" dirty="0" smtClean="0">
                <a:ln>
                  <a:noFill/>
                </a:ln>
                <a:solidFill>
                  <a:srgbClr val="505050"/>
                </a:solidFill>
                <a:effectLst/>
                <a:uLnTx/>
                <a:uFillTx/>
                <a:latin typeface="Segoe UI Light"/>
                <a:ea typeface="+mn-ea"/>
                <a:cs typeface="+mn-cs"/>
              </a:rPr>
              <a:t>비용과 비효율 감소</a:t>
            </a:r>
            <a:endParaRPr kumimoji="0" lang="en-US" sz="1600" b="0" i="0" u="none" strike="noStrike" kern="0" cap="none" spc="0" normalizeH="0" baseline="0" noProof="0" dirty="0" smtClean="0">
              <a:ln>
                <a:noFill/>
              </a:ln>
              <a:solidFill>
                <a:srgbClr val="505050"/>
              </a:solidFill>
              <a:effectLst/>
              <a:uLnTx/>
              <a:uFillTx/>
              <a:latin typeface="Segoe UI Light"/>
              <a:ea typeface="+mn-ea"/>
              <a:cs typeface="+mn-cs"/>
            </a:endParaRPr>
          </a:p>
        </p:txBody>
      </p:sp>
      <p:grpSp>
        <p:nvGrpSpPr>
          <p:cNvPr id="11" name="Group 10"/>
          <p:cNvGrpSpPr>
            <a:grpSpLocks noChangeAspect="1"/>
          </p:cNvGrpSpPr>
          <p:nvPr/>
        </p:nvGrpSpPr>
        <p:grpSpPr>
          <a:xfrm>
            <a:off x="4324229" y="4294540"/>
            <a:ext cx="1238965" cy="1256366"/>
            <a:chOff x="3670975" y="2819400"/>
            <a:chExt cx="2073554" cy="2073554"/>
          </a:xfrm>
          <a:solidFill>
            <a:srgbClr val="187AD4"/>
          </a:solidFill>
        </p:grpSpPr>
        <p:sp>
          <p:nvSpPr>
            <p:cNvPr id="12" name="Oval 11"/>
            <p:cNvSpPr/>
            <p:nvPr/>
          </p:nvSpPr>
          <p:spPr>
            <a:xfrm>
              <a:off x="3670975" y="2819400"/>
              <a:ext cx="2073554" cy="2073554"/>
            </a:xfrm>
            <a:prstGeom prst="ellipse">
              <a:avLst/>
            </a:prstGeom>
            <a:grpFill/>
            <a:ln w="10795" cap="flat" cmpd="sng" algn="ctr">
              <a:no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white"/>
                </a:solidFill>
                <a:effectLst/>
                <a:uLnTx/>
                <a:uFillTx/>
                <a:latin typeface="Segoe UI Light"/>
                <a:ea typeface="+mn-ea"/>
                <a:cs typeface="+mn-cs"/>
              </a:endParaRPr>
            </a:p>
          </p:txBody>
        </p:sp>
        <p:pic>
          <p:nvPicPr>
            <p:cNvPr id="13" name="Picture 12" descr="increase revenu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964" y="3164172"/>
              <a:ext cx="1380972" cy="1216572"/>
            </a:xfrm>
            <a:prstGeom prst="rect">
              <a:avLst/>
            </a:prstGeom>
            <a:grpFill/>
          </p:spPr>
        </p:pic>
      </p:grpSp>
      <p:sp>
        <p:nvSpPr>
          <p:cNvPr id="14" name="Rectangle 13"/>
          <p:cNvSpPr/>
          <p:nvPr/>
        </p:nvSpPr>
        <p:spPr>
          <a:xfrm>
            <a:off x="5768972" y="4523747"/>
            <a:ext cx="1837474" cy="737121"/>
          </a:xfrm>
          <a:prstGeom prst="rect">
            <a:avLst/>
          </a:prstGeom>
          <a:noFill/>
          <a:ln w="10795" cap="flat" cmpd="sng" algn="ctr">
            <a:noFill/>
            <a:prstDash val="solid"/>
          </a:ln>
          <a:effectLst/>
        </p:spPr>
        <p:txBody>
          <a:bodyPr rtlCol="0" anchor="ctr"/>
          <a:lstStyle/>
          <a:p>
            <a:pPr marL="0" marR="0" lvl="0" indent="0" defTabSz="932688" eaLnBrk="1" fontAlgn="auto" latinLnBrk="0" hangingPunct="1">
              <a:lnSpc>
                <a:spcPct val="100000"/>
              </a:lnSpc>
              <a:spcBef>
                <a:spcPts val="0"/>
              </a:spcBef>
              <a:spcAft>
                <a:spcPts val="0"/>
              </a:spcAft>
              <a:buClrTx/>
              <a:buSzTx/>
              <a:buFontTx/>
              <a:buNone/>
              <a:tabLst/>
              <a:defRPr/>
            </a:pPr>
            <a:r>
              <a:rPr kumimoji="0" lang="ko-KR" altLang="en-US" sz="1600" b="0" i="0" u="none" strike="noStrike" kern="0" cap="none" spc="0" normalizeH="0" baseline="0" noProof="0" dirty="0" smtClean="0">
                <a:ln>
                  <a:noFill/>
                </a:ln>
                <a:solidFill>
                  <a:srgbClr val="505050"/>
                </a:solidFill>
                <a:effectLst/>
                <a:uLnTx/>
                <a:uFillTx/>
                <a:latin typeface="Segoe UI Light"/>
                <a:ea typeface="+mn-ea"/>
                <a:cs typeface="+mn-cs"/>
              </a:rPr>
              <a:t>기존 자산으로 수익 증가</a:t>
            </a:r>
            <a:endParaRPr kumimoji="0" lang="en-US" sz="1600" b="0" i="0" u="none" strike="noStrike" kern="0" cap="none" spc="0" normalizeH="0" baseline="0" noProof="0" dirty="0" smtClean="0">
              <a:ln>
                <a:noFill/>
              </a:ln>
              <a:solidFill>
                <a:srgbClr val="505050"/>
              </a:solidFill>
              <a:effectLst/>
              <a:uLnTx/>
              <a:uFillTx/>
              <a:latin typeface="Segoe UI Light"/>
              <a:ea typeface="+mn-ea"/>
              <a:cs typeface="+mn-cs"/>
            </a:endParaRPr>
          </a:p>
        </p:txBody>
      </p:sp>
      <p:grpSp>
        <p:nvGrpSpPr>
          <p:cNvPr id="15" name="Group 14"/>
          <p:cNvGrpSpPr>
            <a:grpSpLocks noChangeAspect="1"/>
          </p:cNvGrpSpPr>
          <p:nvPr/>
        </p:nvGrpSpPr>
        <p:grpSpPr>
          <a:xfrm>
            <a:off x="8367847" y="4327676"/>
            <a:ext cx="1220145" cy="1220145"/>
            <a:chOff x="6671717" y="2831730"/>
            <a:chExt cx="2073554" cy="2073554"/>
          </a:xfrm>
        </p:grpSpPr>
        <p:sp>
          <p:nvSpPr>
            <p:cNvPr id="16" name="Oval 15"/>
            <p:cNvSpPr/>
            <p:nvPr/>
          </p:nvSpPr>
          <p:spPr>
            <a:xfrm>
              <a:off x="6671717" y="2831730"/>
              <a:ext cx="2073554" cy="2073554"/>
            </a:xfrm>
            <a:prstGeom prst="ellipse">
              <a:avLst/>
            </a:prstGeom>
            <a:solidFill>
              <a:srgbClr val="5C2D91"/>
            </a:solidFill>
            <a:ln w="10795" cap="flat" cmpd="sng" algn="ctr">
              <a:no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white"/>
                </a:solidFill>
                <a:effectLst/>
                <a:uLnTx/>
                <a:uFillTx/>
                <a:latin typeface="Segoe UI Light"/>
                <a:ea typeface="+mn-ea"/>
                <a:cs typeface="+mn-cs"/>
              </a:endParaRPr>
            </a:p>
          </p:txBody>
        </p:sp>
        <p:pic>
          <p:nvPicPr>
            <p:cNvPr id="17" name="Picture 16" descr="new bus model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8916" y="3217736"/>
              <a:ext cx="1306996" cy="1308134"/>
            </a:xfrm>
            <a:prstGeom prst="rect">
              <a:avLst/>
            </a:prstGeom>
          </p:spPr>
        </p:pic>
      </p:grpSp>
      <p:sp>
        <p:nvSpPr>
          <p:cNvPr id="18" name="Rectangle 17"/>
          <p:cNvSpPr/>
          <p:nvPr/>
        </p:nvSpPr>
        <p:spPr>
          <a:xfrm>
            <a:off x="9770266" y="4567462"/>
            <a:ext cx="1903782" cy="740572"/>
          </a:xfrm>
          <a:prstGeom prst="rect">
            <a:avLst/>
          </a:prstGeom>
          <a:noFill/>
          <a:ln w="10795" cap="flat" cmpd="sng" algn="ctr">
            <a:noFill/>
            <a:prstDash val="solid"/>
          </a:ln>
          <a:effectLst/>
        </p:spPr>
        <p:txBody>
          <a:bodyPr rtlCol="0" anchor="ctr"/>
          <a:lstStyle/>
          <a:p>
            <a:pPr marL="0" marR="0" lvl="0" indent="0" defTabSz="932688" eaLnBrk="1" fontAlgn="auto" latinLnBrk="0" hangingPunct="1">
              <a:lnSpc>
                <a:spcPct val="100000"/>
              </a:lnSpc>
              <a:spcBef>
                <a:spcPts val="0"/>
              </a:spcBef>
              <a:spcAft>
                <a:spcPts val="0"/>
              </a:spcAft>
              <a:buClrTx/>
              <a:buSzTx/>
              <a:buFontTx/>
              <a:buNone/>
              <a:tabLst/>
              <a:defRPr/>
            </a:pPr>
            <a:r>
              <a:rPr kumimoji="0" lang="ko-KR" altLang="en-US" sz="1600" b="0" i="0" u="none" strike="noStrike" kern="0" cap="none" spc="0" normalizeH="0" baseline="0" noProof="0" dirty="0" smtClean="0">
                <a:ln>
                  <a:noFill/>
                </a:ln>
                <a:solidFill>
                  <a:srgbClr val="505050"/>
                </a:solidFill>
                <a:effectLst/>
                <a:uLnTx/>
                <a:uFillTx/>
                <a:latin typeface="Segoe UI Light"/>
                <a:ea typeface="+mn-ea"/>
                <a:cs typeface="+mn-cs"/>
              </a:rPr>
              <a:t>신규 비즈니스 모델 창출</a:t>
            </a:r>
            <a:endParaRPr kumimoji="0" lang="en-US" sz="1600" b="0" i="0" u="none" strike="noStrike" kern="0" cap="none" spc="0" normalizeH="0" baseline="0" noProof="0" dirty="0" smtClean="0">
              <a:ln>
                <a:noFill/>
              </a:ln>
              <a:solidFill>
                <a:srgbClr val="505050"/>
              </a:solidFill>
              <a:effectLst/>
              <a:uLnTx/>
              <a:uFillTx/>
              <a:latin typeface="Segoe UI Light"/>
              <a:ea typeface="+mn-ea"/>
              <a:cs typeface="+mn-cs"/>
            </a:endParaRPr>
          </a:p>
        </p:txBody>
      </p:sp>
      <p:sp>
        <p:nvSpPr>
          <p:cNvPr id="19" name="Rectangle 18"/>
          <p:cNvSpPr/>
          <p:nvPr/>
        </p:nvSpPr>
        <p:spPr>
          <a:xfrm>
            <a:off x="279820" y="6042221"/>
            <a:ext cx="10871400" cy="861774"/>
          </a:xfrm>
          <a:prstGeom prst="rect">
            <a:avLst/>
          </a:prstGeom>
        </p:spPr>
        <p:txBody>
          <a:bodyPr wrap="square">
            <a:sp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FF">
                    <a:lumMod val="75000"/>
                  </a:srgbClr>
                </a:solidFill>
                <a:effectLst/>
                <a:uLnTx/>
                <a:uFillTx/>
                <a:latin typeface="Segoe UI Light"/>
              </a:rPr>
              <a:t>*”Cloud </a:t>
            </a:r>
            <a:r>
              <a:rPr kumimoji="0" lang="en-US" sz="1000" b="0" i="0" u="none" strike="noStrike" kern="0" cap="none" spc="0" normalizeH="0" baseline="0" noProof="0" dirty="0">
                <a:ln>
                  <a:noFill/>
                </a:ln>
                <a:solidFill>
                  <a:srgbClr val="FFFFFF">
                    <a:lumMod val="75000"/>
                  </a:srgbClr>
                </a:solidFill>
                <a:effectLst/>
                <a:uLnTx/>
                <a:uFillTx/>
                <a:latin typeface="Segoe UI Light"/>
              </a:rPr>
              <a:t>Evolves From Point Solution To Strategic Enabler Of The New Connected </a:t>
            </a:r>
            <a:r>
              <a:rPr kumimoji="0" lang="en-US" sz="1000" b="0" i="0" u="none" strike="noStrike" kern="0" cap="none" spc="0" normalizeH="0" baseline="0" noProof="0" dirty="0" smtClean="0">
                <a:ln>
                  <a:noFill/>
                </a:ln>
                <a:solidFill>
                  <a:srgbClr val="FFFFFF">
                    <a:lumMod val="75000"/>
                  </a:srgbClr>
                </a:solidFill>
                <a:effectLst/>
                <a:uLnTx/>
                <a:uFillTx/>
                <a:latin typeface="Segoe UI Light"/>
              </a:rPr>
              <a:t>Economy,” Forrester, Liz Herbert, January 2015</a:t>
            </a:r>
          </a:p>
          <a:p>
            <a:pPr marL="0" marR="0" lvl="0" indent="0" defTabSz="93268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FF">
                    <a:lumMod val="75000"/>
                  </a:srgbClr>
                </a:solidFill>
                <a:effectLst/>
                <a:uLnTx/>
                <a:uFillTx/>
                <a:latin typeface="Segoe UI Light"/>
              </a:rPr>
              <a:t>**</a:t>
            </a:r>
            <a:r>
              <a:rPr kumimoji="0" lang="en-US" sz="1000" b="0" i="0" u="none" strike="noStrike" kern="0" cap="none" spc="0" normalizeH="0" baseline="0" noProof="0" dirty="0">
                <a:ln>
                  <a:noFill/>
                </a:ln>
                <a:solidFill>
                  <a:srgbClr val="FFFFFF">
                    <a:lumMod val="75000"/>
                  </a:srgbClr>
                </a:solidFill>
                <a:effectLst/>
                <a:uLnTx/>
                <a:uFillTx/>
                <a:latin typeface="Segoe UI Light"/>
              </a:rPr>
              <a:t>Forrester, </a:t>
            </a:r>
            <a:r>
              <a:rPr kumimoji="0" lang="en-US" sz="1000" b="0" i="0" u="none" strike="noStrike" kern="0" cap="none" spc="0" normalizeH="0" baseline="0" noProof="0" dirty="0" smtClean="0">
                <a:ln>
                  <a:noFill/>
                </a:ln>
                <a:solidFill>
                  <a:srgbClr val="FFFFFF">
                    <a:lumMod val="75000"/>
                  </a:srgbClr>
                </a:solidFill>
                <a:effectLst/>
                <a:uLnTx/>
                <a:uFillTx/>
                <a:latin typeface="Segoe UI Light"/>
              </a:rPr>
              <a:t>2014</a:t>
            </a:r>
          </a:p>
          <a:p>
            <a:pPr marL="0" marR="0" lvl="0" indent="0" defTabSz="93268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FF">
                    <a:lumMod val="75000"/>
                  </a:srgbClr>
                </a:solidFill>
                <a:effectLst/>
                <a:uLnTx/>
                <a:uFillTx/>
                <a:latin typeface="Segoe UI Light"/>
              </a:rPr>
              <a:t>***</a:t>
            </a:r>
            <a:r>
              <a:rPr kumimoji="0" lang="en-US" sz="1000" b="0" i="0" u="none" strike="noStrike" kern="0" cap="none" spc="0" normalizeH="0" baseline="0" noProof="0" dirty="0">
                <a:ln>
                  <a:noFill/>
                </a:ln>
                <a:solidFill>
                  <a:srgbClr val="FFFFFF">
                    <a:lumMod val="75000"/>
                  </a:srgbClr>
                </a:solidFill>
                <a:effectLst/>
                <a:uLnTx/>
                <a:uFillTx/>
                <a:latin typeface="Segoe UI Light"/>
              </a:rPr>
              <a:t>Smith, David Mitchell et al. Predicts 2014: Cloud Computing Affects All Aspects of IT. Gartner, Inc. December 4, 2013</a:t>
            </a:r>
            <a:r>
              <a:rPr kumimoji="0" lang="en-US" sz="1000" b="0" i="0" u="none" strike="noStrike" kern="0" cap="none" spc="0" normalizeH="0" baseline="0" noProof="0" dirty="0" smtClean="0">
                <a:ln>
                  <a:noFill/>
                </a:ln>
                <a:solidFill>
                  <a:srgbClr val="FFFFFF">
                    <a:lumMod val="75000"/>
                  </a:srgbClr>
                </a:solidFill>
                <a:effectLst/>
                <a:uLnTx/>
                <a:uFillTx/>
                <a:latin typeface="Segoe UI Light"/>
              </a:rPr>
              <a:t>.</a:t>
            </a:r>
          </a:p>
          <a:p>
            <a:pPr marL="0" marR="0" lvl="0" indent="0" defTabSz="93268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FF">
                    <a:lumMod val="75000"/>
                  </a:srgbClr>
                </a:solidFill>
                <a:effectLst/>
                <a:uLnTx/>
                <a:uFillTx/>
                <a:latin typeface="Segoe UI Light"/>
              </a:rPr>
              <a:t>****</a:t>
            </a:r>
            <a:r>
              <a:rPr kumimoji="0" lang="en-US" sz="1000" b="0" i="0" u="none" strike="noStrike" kern="0" cap="none" spc="0" normalizeH="0" baseline="0" noProof="0" dirty="0">
                <a:ln>
                  <a:noFill/>
                </a:ln>
                <a:solidFill>
                  <a:srgbClr val="FFFFFF">
                    <a:lumMod val="75000"/>
                  </a:srgbClr>
                </a:solidFill>
                <a:effectLst/>
                <a:uLnTx/>
                <a:uFillTx/>
                <a:latin typeface="Segoe UI Light"/>
              </a:rPr>
              <a:t>IDC, CIO webinar, 2014 </a:t>
            </a:r>
          </a:p>
          <a:p>
            <a:pPr marL="0" marR="0" lvl="0" indent="0" defTabSz="93268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rgbClr val="FFFFFF">
                  <a:lumMod val="75000"/>
                </a:srgbClr>
              </a:solidFill>
              <a:effectLst/>
              <a:uLnTx/>
              <a:uFillTx/>
              <a:latin typeface="Segoe UI Light"/>
            </a:endParaRPr>
          </a:p>
        </p:txBody>
      </p:sp>
      <p:sp>
        <p:nvSpPr>
          <p:cNvPr id="20" name="Title 13"/>
          <p:cNvSpPr txBox="1">
            <a:spLocks/>
          </p:cNvSpPr>
          <p:nvPr/>
        </p:nvSpPr>
        <p:spPr>
          <a:xfrm>
            <a:off x="274320" y="292082"/>
            <a:ext cx="11887200" cy="946413"/>
          </a:xfrm>
          <a:prstGeom prst="rect">
            <a:avLst/>
          </a:prstGeom>
        </p:spPr>
        <p:txBody>
          <a:bodyPr vert="horz" wrap="square" lIns="146304" tIns="91440" rIns="146304" bIns="91440" rtlCol="0" anchor="t">
            <a:noAutofit/>
          </a:bodyPr>
          <a:lstStyle>
            <a:lvl1pPr algn="l" defTabSz="931695" rtl="0" eaLnBrk="0" fontAlgn="base" hangingPunct="0">
              <a:lnSpc>
                <a:spcPct val="90000"/>
              </a:lnSpc>
              <a:spcBef>
                <a:spcPct val="0"/>
              </a:spcBef>
              <a:spcAft>
                <a:spcPct val="0"/>
              </a:spcAft>
              <a:defRPr lang="en-US" sz="5199" kern="1200" spc="-102">
                <a:ln w="3175">
                  <a:noFill/>
                </a:ln>
                <a:solidFill>
                  <a:schemeClr val="tx2"/>
                </a:solidFill>
                <a:latin typeface="+mj-lt"/>
                <a:ea typeface="ＭＳ Ｐゴシック" charset="0"/>
                <a:cs typeface="Segoe UI" pitchFamily="34" charset="0"/>
              </a:defRPr>
            </a:lvl1pPr>
            <a:lvl2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1695" rtl="0" eaLnBrk="0" fontAlgn="base" latinLnBrk="0" hangingPunct="0">
              <a:lnSpc>
                <a:spcPct val="90000"/>
              </a:lnSpc>
              <a:spcBef>
                <a:spcPct val="0"/>
              </a:spcBef>
              <a:spcAft>
                <a:spcPct val="0"/>
              </a:spcAft>
              <a:buClrTx/>
              <a:buSzTx/>
              <a:buFontTx/>
              <a:buNone/>
              <a:tabLst/>
              <a:defRPr/>
            </a:pPr>
            <a:r>
              <a:rPr kumimoji="0" lang="en-US" sz="5199" b="0" i="0" u="none" strike="noStrike" kern="1200" cap="none" spc="-102" normalizeH="0" baseline="0" noProof="0" dirty="0" smtClean="0">
                <a:ln w="3175">
                  <a:noFill/>
                </a:ln>
                <a:solidFill>
                  <a:srgbClr val="FFFFFF"/>
                </a:solidFill>
                <a:effectLst/>
                <a:uLnTx/>
                <a:uFillTx/>
                <a:latin typeface="Segoe UI Light"/>
                <a:ea typeface="ＭＳ Ｐゴシック" charset="0"/>
                <a:cs typeface="Segoe UI" pitchFamily="34" charset="0"/>
              </a:rPr>
              <a:t>Business </a:t>
            </a:r>
            <a:r>
              <a:rPr kumimoji="0" lang="en-US" sz="4400" b="0" i="0" u="none" strike="noStrike" kern="1200" cap="none" spc="-102" normalizeH="0" baseline="0" noProof="0" dirty="0" smtClean="0">
                <a:ln w="3175">
                  <a:noFill/>
                </a:ln>
                <a:solidFill>
                  <a:srgbClr val="000000"/>
                </a:solidFill>
                <a:effectLst/>
                <a:uLnTx/>
                <a:uFillTx/>
                <a:latin typeface="Segoe UI Light"/>
                <a:ea typeface="ＭＳ Ｐゴシック" charset="0"/>
                <a:cs typeface="Segoe UI" pitchFamily="34" charset="0"/>
              </a:rPr>
              <a:t>powered by the cloud</a:t>
            </a:r>
            <a:endParaRPr kumimoji="0" lang="en-US" sz="5199" b="0" i="0" u="none" strike="noStrike" kern="1200" cap="none" spc="-102" normalizeH="0" baseline="0" noProof="0" dirty="0">
              <a:ln w="3175">
                <a:noFill/>
              </a:ln>
              <a:solidFill>
                <a:srgbClr val="000000"/>
              </a:solidFill>
              <a:effectLst/>
              <a:uLnTx/>
              <a:uFillTx/>
              <a:latin typeface="Segoe UI Light"/>
              <a:ea typeface="ＭＳ Ｐゴシック" charset="0"/>
              <a:cs typeface="Segoe UI" pitchFamily="34" charset="0"/>
            </a:endParaRPr>
          </a:p>
        </p:txBody>
      </p:sp>
      <p:sp>
        <p:nvSpPr>
          <p:cNvPr id="21" name="Rectangle 20"/>
          <p:cNvSpPr/>
          <p:nvPr/>
        </p:nvSpPr>
        <p:spPr>
          <a:xfrm>
            <a:off x="279820" y="3074994"/>
            <a:ext cx="3956930" cy="923330"/>
          </a:xfrm>
          <a:prstGeom prst="rect">
            <a:avLst/>
          </a:prstGeom>
        </p:spPr>
        <p:txBody>
          <a:bodyPr wrap="square" rIns="182880">
            <a:spAutoFit/>
          </a:bodyPr>
          <a:lstStyle/>
          <a:p>
            <a:pPr marL="91440" marR="0" lvl="0" indent="-182880" defTabSz="93268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05050"/>
                </a:solidFill>
                <a:effectLst/>
                <a:uLnTx/>
                <a:uFillTx/>
                <a:latin typeface="Segoe UI Light"/>
              </a:rPr>
              <a:t>“</a:t>
            </a:r>
            <a:r>
              <a:rPr kumimoji="0" lang="ko-KR" altLang="en-US" sz="1800" b="0" i="0" u="none" strike="noStrike" kern="0" cap="none" spc="0" normalizeH="0" baseline="0" noProof="0" dirty="0" smtClean="0">
                <a:ln>
                  <a:noFill/>
                </a:ln>
                <a:solidFill>
                  <a:srgbClr val="505050"/>
                </a:solidFill>
                <a:effectLst/>
                <a:uLnTx/>
                <a:uFillTx/>
                <a:latin typeface="Segoe UI Light"/>
              </a:rPr>
              <a:t>전통적인 온</a:t>
            </a:r>
            <a:r>
              <a:rPr kumimoji="0" lang="en-US" altLang="ko-KR" sz="1800" b="0" i="0" u="none" strike="noStrike" kern="0" cap="none" spc="0" normalizeH="0" baseline="0" noProof="0" dirty="0" smtClean="0">
                <a:ln>
                  <a:noFill/>
                </a:ln>
                <a:solidFill>
                  <a:srgbClr val="505050"/>
                </a:solidFill>
                <a:effectLst/>
                <a:uLnTx/>
                <a:uFillTx/>
                <a:latin typeface="Segoe UI Light"/>
              </a:rPr>
              <a:t>-</a:t>
            </a:r>
            <a:r>
              <a:rPr kumimoji="0" lang="ko-KR" altLang="en-US" sz="1800" b="0" i="0" u="none" strike="noStrike" kern="0" cap="none" spc="0" normalizeH="0" baseline="0" noProof="0" dirty="0" smtClean="0">
                <a:ln>
                  <a:noFill/>
                </a:ln>
                <a:solidFill>
                  <a:srgbClr val="505050"/>
                </a:solidFill>
                <a:effectLst/>
                <a:uLnTx/>
                <a:uFillTx/>
                <a:latin typeface="Segoe UI Light"/>
              </a:rPr>
              <a:t>프레미스 데이터 스토리지 비용은 클라우드 스토리지의 </a:t>
            </a:r>
            <a:r>
              <a:rPr kumimoji="0" lang="en-US" altLang="ko-KR" sz="1800" b="0" i="0" u="none" strike="noStrike" kern="0" cap="none" spc="0" normalizeH="0" baseline="0" noProof="0" dirty="0" smtClean="0">
                <a:ln>
                  <a:noFill/>
                </a:ln>
                <a:solidFill>
                  <a:srgbClr val="505050"/>
                </a:solidFill>
                <a:effectLst/>
                <a:uLnTx/>
                <a:uFillTx/>
                <a:latin typeface="Segoe UI Light"/>
              </a:rPr>
              <a:t>4 </a:t>
            </a:r>
            <a:r>
              <a:rPr kumimoji="0" lang="ko-KR" altLang="en-US" sz="1800" b="0" i="0" u="none" strike="noStrike" kern="0" cap="none" spc="0" normalizeH="0" baseline="0" noProof="0" dirty="0" smtClean="0">
                <a:ln>
                  <a:noFill/>
                </a:ln>
                <a:solidFill>
                  <a:srgbClr val="505050"/>
                </a:solidFill>
                <a:effectLst/>
                <a:uLnTx/>
                <a:uFillTx/>
                <a:latin typeface="Segoe UI Light"/>
              </a:rPr>
              <a:t>배입니다</a:t>
            </a:r>
            <a:r>
              <a:rPr kumimoji="0" lang="en-US" sz="1800" b="0" i="0" u="none" strike="noStrike" kern="0" cap="none" spc="0" normalizeH="0" baseline="0" noProof="0" dirty="0" smtClean="0">
                <a:ln>
                  <a:noFill/>
                </a:ln>
                <a:solidFill>
                  <a:srgbClr val="505050"/>
                </a:solidFill>
                <a:effectLst/>
                <a:uLnTx/>
                <a:uFillTx/>
                <a:latin typeface="Segoe UI Light"/>
              </a:rPr>
              <a:t>.”</a:t>
            </a:r>
            <a:r>
              <a:rPr kumimoji="0" lang="en-US" sz="1800" b="0" i="0" u="none" strike="noStrike" kern="0" cap="none" spc="0" normalizeH="0" baseline="30000" noProof="0" dirty="0" smtClean="0">
                <a:ln>
                  <a:noFill/>
                </a:ln>
                <a:solidFill>
                  <a:srgbClr val="505050"/>
                </a:solidFill>
                <a:effectLst/>
                <a:uLnTx/>
                <a:uFillTx/>
                <a:latin typeface="Segoe UI Light"/>
              </a:rPr>
              <a:t>**</a:t>
            </a:r>
            <a:endParaRPr kumimoji="0" lang="en-US" sz="1800" b="0" i="0" u="none" strike="noStrike" kern="0" cap="none" spc="0" normalizeH="0" baseline="30000" noProof="0" dirty="0">
              <a:ln>
                <a:noFill/>
              </a:ln>
              <a:solidFill>
                <a:srgbClr val="505050"/>
              </a:solidFill>
              <a:effectLst/>
              <a:uLnTx/>
              <a:uFillTx/>
              <a:latin typeface="Segoe UI Light"/>
            </a:endParaRPr>
          </a:p>
        </p:txBody>
      </p:sp>
      <p:sp>
        <p:nvSpPr>
          <p:cNvPr id="22" name="Rectangle 21"/>
          <p:cNvSpPr/>
          <p:nvPr/>
        </p:nvSpPr>
        <p:spPr>
          <a:xfrm>
            <a:off x="8204908" y="3074994"/>
            <a:ext cx="3656892" cy="923330"/>
          </a:xfrm>
          <a:prstGeom prst="rect">
            <a:avLst/>
          </a:prstGeom>
        </p:spPr>
        <p:txBody>
          <a:bodyPr wrap="square" rIns="91440">
            <a:spAutoFit/>
          </a:bodyPr>
          <a:lstStyle/>
          <a:p>
            <a:pPr marL="91440" marR="0" lvl="0" indent="-182880" defTabSz="93268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05050"/>
                </a:solidFill>
                <a:effectLst/>
                <a:uLnTx/>
                <a:uFillTx/>
                <a:latin typeface="Segoe UI Light"/>
              </a:rPr>
              <a:t>“CIO</a:t>
            </a:r>
            <a:r>
              <a:rPr kumimoji="0" lang="ko-KR" altLang="en-US" sz="1800" b="0" i="0" u="none" strike="noStrike" kern="0" cap="none" spc="0" normalizeH="0" baseline="0" noProof="0" dirty="0" smtClean="0">
                <a:ln>
                  <a:noFill/>
                </a:ln>
                <a:solidFill>
                  <a:srgbClr val="505050"/>
                </a:solidFill>
                <a:effectLst/>
                <a:uLnTx/>
                <a:uFillTx/>
                <a:latin typeface="Segoe UI Light"/>
              </a:rPr>
              <a:t>의 </a:t>
            </a:r>
            <a:r>
              <a:rPr kumimoji="0" lang="en-US" altLang="ko-KR" sz="1800" b="0" i="0" u="none" strike="noStrike" kern="0" cap="none" spc="0" normalizeH="0" baseline="0" noProof="0" dirty="0" smtClean="0">
                <a:ln>
                  <a:noFill/>
                </a:ln>
                <a:solidFill>
                  <a:srgbClr val="505050"/>
                </a:solidFill>
                <a:effectLst/>
                <a:uLnTx/>
                <a:uFillTx/>
                <a:latin typeface="Segoe UI Light"/>
              </a:rPr>
              <a:t>70%</a:t>
            </a:r>
            <a:r>
              <a:rPr kumimoji="0" lang="ko-KR" altLang="en-US" sz="1800" b="0" i="0" u="none" strike="noStrike" kern="0" cap="none" spc="0" normalizeH="0" baseline="0" noProof="0" dirty="0" smtClean="0">
                <a:ln>
                  <a:noFill/>
                </a:ln>
                <a:solidFill>
                  <a:srgbClr val="505050"/>
                </a:solidFill>
                <a:effectLst/>
                <a:uLnTx/>
                <a:uFillTx/>
                <a:latin typeface="Segoe UI Light"/>
              </a:rPr>
              <a:t>는 </a:t>
            </a:r>
            <a:r>
              <a:rPr kumimoji="0" lang="en-US" sz="1800" b="0" i="0" u="none" strike="noStrike" kern="0" cap="none" spc="0" normalizeH="0" baseline="0" noProof="0" dirty="0" smtClean="0">
                <a:ln>
                  <a:noFill/>
                </a:ln>
                <a:solidFill>
                  <a:srgbClr val="505050"/>
                </a:solidFill>
                <a:effectLst/>
                <a:uLnTx/>
                <a:uFillTx/>
                <a:latin typeface="Segoe UI Light"/>
              </a:rPr>
              <a:t>2016</a:t>
            </a:r>
            <a:r>
              <a:rPr kumimoji="0" lang="ko-KR" altLang="en-US" sz="1800" b="0" i="0" u="none" strike="noStrike" kern="0" cap="none" spc="0" normalizeH="0" baseline="0" noProof="0" dirty="0" smtClean="0">
                <a:ln>
                  <a:noFill/>
                </a:ln>
                <a:solidFill>
                  <a:srgbClr val="505050"/>
                </a:solidFill>
                <a:effectLst/>
                <a:uLnTx/>
                <a:uFillTx/>
                <a:latin typeface="Segoe UI Light"/>
              </a:rPr>
              <a:t>년까지 </a:t>
            </a:r>
            <a:r>
              <a:rPr kumimoji="0" lang="ko-KR" altLang="en-US" sz="1800" b="0" i="1" u="none" strike="noStrike" kern="0" cap="none" spc="0" normalizeH="0" baseline="0" noProof="0" dirty="0" smtClean="0">
                <a:ln>
                  <a:noFill/>
                </a:ln>
                <a:solidFill>
                  <a:srgbClr val="505050"/>
                </a:solidFill>
                <a:effectLst/>
                <a:uLnTx/>
                <a:uFillTx/>
                <a:latin typeface="Segoe UI Light"/>
              </a:rPr>
              <a:t>클라우드 우선</a:t>
            </a:r>
            <a:r>
              <a:rPr kumimoji="0" lang="ko-KR" altLang="en-US" sz="1800" b="0" i="0" u="none" strike="noStrike" kern="0" cap="none" spc="0" normalizeH="0" baseline="0" noProof="0" dirty="0" smtClean="0">
                <a:ln>
                  <a:noFill/>
                </a:ln>
                <a:solidFill>
                  <a:srgbClr val="505050"/>
                </a:solidFill>
                <a:effectLst/>
                <a:uLnTx/>
                <a:uFillTx/>
                <a:latin typeface="Segoe UI Light"/>
              </a:rPr>
              <a:t> 전략을 포용한다</a:t>
            </a:r>
            <a:r>
              <a:rPr kumimoji="0" lang="en-US" sz="1800" b="0" i="0" u="none" strike="noStrike" kern="0" cap="none" spc="0" normalizeH="0" baseline="0" noProof="0" dirty="0" smtClean="0">
                <a:ln>
                  <a:noFill/>
                </a:ln>
                <a:solidFill>
                  <a:srgbClr val="505050"/>
                </a:solidFill>
                <a:effectLst/>
                <a:uLnTx/>
                <a:uFillTx/>
                <a:latin typeface="Segoe UI Light"/>
              </a:rPr>
              <a:t>.”</a:t>
            </a:r>
            <a:r>
              <a:rPr kumimoji="0" lang="en-US" sz="1600" b="0" i="0" u="none" strike="noStrike" kern="0" cap="none" spc="0" normalizeH="0" baseline="30000" noProof="0" dirty="0" smtClean="0">
                <a:ln>
                  <a:noFill/>
                </a:ln>
                <a:solidFill>
                  <a:srgbClr val="505050"/>
                </a:solidFill>
                <a:effectLst/>
                <a:uLnTx/>
                <a:uFillTx/>
                <a:latin typeface="Segoe UI Light"/>
              </a:rPr>
              <a:t>****</a:t>
            </a:r>
            <a:endParaRPr kumimoji="0" lang="en-US" sz="1600" b="0" i="0" u="none" strike="noStrike" kern="0" cap="none" spc="0" normalizeH="0" baseline="30000" noProof="0" dirty="0">
              <a:ln>
                <a:noFill/>
              </a:ln>
              <a:solidFill>
                <a:srgbClr val="505050"/>
              </a:solidFill>
              <a:effectLst/>
              <a:uLnTx/>
              <a:uFillTx/>
              <a:latin typeface="Segoe UI Light"/>
            </a:endParaRPr>
          </a:p>
        </p:txBody>
      </p:sp>
      <p:sp>
        <p:nvSpPr>
          <p:cNvPr id="23" name="TextBox 22"/>
          <p:cNvSpPr txBox="1"/>
          <p:nvPr/>
        </p:nvSpPr>
        <p:spPr>
          <a:xfrm>
            <a:off x="279820" y="2463020"/>
            <a:ext cx="3661277" cy="461665"/>
          </a:xfrm>
          <a:prstGeom prst="rect">
            <a:avLst/>
          </a:prstGeom>
          <a:noFill/>
        </p:spPr>
        <p:txBody>
          <a:bodyPr wrap="square" rtlCol="0">
            <a:spAutoFit/>
          </a:bodyPr>
          <a:lstStyle/>
          <a:p>
            <a:pPr marL="0" marR="0" lvl="0" indent="0" defTabSz="932051" eaLnBrk="1" fontAlgn="auto" latinLnBrk="0" hangingPunct="1">
              <a:lnSpc>
                <a:spcPct val="100000"/>
              </a:lnSpc>
              <a:spcBef>
                <a:spcPts val="0"/>
              </a:spcBef>
              <a:spcAft>
                <a:spcPts val="600"/>
              </a:spcAft>
              <a:buClrTx/>
              <a:buSzTx/>
              <a:buFontTx/>
              <a:buNone/>
              <a:tabLst/>
              <a:defRPr/>
            </a:pPr>
            <a:r>
              <a:rPr kumimoji="0" lang="ko-KR" altLang="en-US" sz="2400" b="0" i="0" u="none" strike="noStrike" kern="0" cap="none" spc="0" normalizeH="0" baseline="0" noProof="0" dirty="0" smtClean="0">
                <a:ln>
                  <a:noFill/>
                </a:ln>
                <a:solidFill>
                  <a:srgbClr val="505050"/>
                </a:solidFill>
                <a:effectLst/>
                <a:uLnTx/>
                <a:uFillTx/>
                <a:latin typeface="Segoe UI Light"/>
              </a:rPr>
              <a:t>효율성 향상</a:t>
            </a:r>
            <a:endParaRPr kumimoji="0" lang="en-US" sz="2400" b="0" i="0" u="none" strike="noStrike" kern="0" cap="none" spc="0" normalizeH="0" baseline="0" noProof="0" dirty="0">
              <a:ln>
                <a:noFill/>
              </a:ln>
              <a:solidFill>
                <a:srgbClr val="505050"/>
              </a:solidFill>
              <a:effectLst/>
              <a:uLnTx/>
              <a:uFillTx/>
              <a:latin typeface="Segoe UI Light"/>
            </a:endParaRPr>
          </a:p>
        </p:txBody>
      </p:sp>
      <p:sp>
        <p:nvSpPr>
          <p:cNvPr id="24" name="TextBox 23"/>
          <p:cNvSpPr txBox="1"/>
          <p:nvPr/>
        </p:nvSpPr>
        <p:spPr>
          <a:xfrm>
            <a:off x="4242364" y="2477735"/>
            <a:ext cx="2860705" cy="461665"/>
          </a:xfrm>
          <a:prstGeom prst="rect">
            <a:avLst/>
          </a:prstGeom>
          <a:noFill/>
        </p:spPr>
        <p:txBody>
          <a:bodyPr wrap="square" rtlCol="0">
            <a:spAutoFit/>
          </a:bodyPr>
          <a:lstStyle/>
          <a:p>
            <a:pPr marL="0" marR="0" lvl="0" indent="0" defTabSz="932051" eaLnBrk="1" fontAlgn="auto" latinLnBrk="0" hangingPunct="1">
              <a:lnSpc>
                <a:spcPct val="100000"/>
              </a:lnSpc>
              <a:spcBef>
                <a:spcPts val="0"/>
              </a:spcBef>
              <a:spcAft>
                <a:spcPts val="600"/>
              </a:spcAft>
              <a:buClrTx/>
              <a:buSzTx/>
              <a:buFontTx/>
              <a:buNone/>
              <a:tabLst/>
              <a:defRPr/>
            </a:pPr>
            <a:r>
              <a:rPr kumimoji="0" lang="ko-KR" altLang="en-US" sz="2400" b="0" i="0" u="none" strike="noStrike" kern="0" cap="none" spc="0" normalizeH="0" baseline="0" noProof="0" dirty="0" smtClean="0">
                <a:ln>
                  <a:noFill/>
                </a:ln>
                <a:solidFill>
                  <a:srgbClr val="505050"/>
                </a:solidFill>
                <a:effectLst/>
                <a:uLnTx/>
                <a:uFillTx/>
                <a:latin typeface="Segoe UI Light"/>
              </a:rPr>
              <a:t>혁신 동인</a:t>
            </a:r>
            <a:endParaRPr kumimoji="0" lang="en-US" sz="2400" b="0" i="0" u="none" strike="noStrike" kern="0" cap="none" spc="0" normalizeH="0" baseline="0" noProof="0" dirty="0">
              <a:ln>
                <a:noFill/>
              </a:ln>
              <a:solidFill>
                <a:srgbClr val="505050"/>
              </a:solidFill>
              <a:effectLst/>
              <a:uLnTx/>
              <a:uFillTx/>
              <a:latin typeface="Segoe UI Light"/>
            </a:endParaRPr>
          </a:p>
        </p:txBody>
      </p:sp>
      <p:sp>
        <p:nvSpPr>
          <p:cNvPr id="25" name="TextBox 24"/>
          <p:cNvSpPr txBox="1"/>
          <p:nvPr/>
        </p:nvSpPr>
        <p:spPr>
          <a:xfrm>
            <a:off x="8204908" y="2463020"/>
            <a:ext cx="3313992" cy="461665"/>
          </a:xfrm>
          <a:prstGeom prst="rect">
            <a:avLst/>
          </a:prstGeom>
          <a:noFill/>
        </p:spPr>
        <p:txBody>
          <a:bodyPr wrap="square" rtlCol="0">
            <a:spAutoFit/>
          </a:bodyPr>
          <a:lstStyle/>
          <a:p>
            <a:pPr marL="0" marR="0" lvl="0" indent="0" defTabSz="932051" eaLnBrk="1" fontAlgn="auto" latinLnBrk="0" hangingPunct="1">
              <a:lnSpc>
                <a:spcPct val="100000"/>
              </a:lnSpc>
              <a:spcBef>
                <a:spcPts val="0"/>
              </a:spcBef>
              <a:spcAft>
                <a:spcPts val="600"/>
              </a:spcAft>
              <a:buClrTx/>
              <a:buSzTx/>
              <a:buFontTx/>
              <a:buNone/>
              <a:tabLst/>
              <a:defRPr/>
            </a:pPr>
            <a:r>
              <a:rPr kumimoji="0" lang="ko-KR" altLang="en-US" sz="2400" b="0" i="0" u="none" strike="noStrike" kern="0" cap="none" spc="0" normalizeH="0" baseline="0" noProof="0" dirty="0" smtClean="0">
                <a:ln>
                  <a:noFill/>
                </a:ln>
                <a:solidFill>
                  <a:srgbClr val="505050"/>
                </a:solidFill>
                <a:effectLst/>
                <a:uLnTx/>
                <a:uFillTx/>
                <a:latin typeface="Segoe UI Light"/>
              </a:rPr>
              <a:t>비즈니스 변혁</a:t>
            </a:r>
            <a:endParaRPr kumimoji="0" lang="en-US" sz="2400" b="0" i="0" u="none" strike="noStrike" kern="0" cap="none" spc="0" normalizeH="0" baseline="0" noProof="0" dirty="0">
              <a:ln>
                <a:noFill/>
              </a:ln>
              <a:solidFill>
                <a:srgbClr val="505050"/>
              </a:solidFill>
              <a:effectLst/>
              <a:uLnTx/>
              <a:uFillTx/>
              <a:latin typeface="Segoe UI Light"/>
            </a:endParaRPr>
          </a:p>
        </p:txBody>
      </p:sp>
    </p:spTree>
    <p:extLst>
      <p:ext uri="{BB962C8B-B14F-4D97-AF65-F5344CB8AC3E}">
        <p14:creationId xmlns:p14="http://schemas.microsoft.com/office/powerpoint/2010/main" val="4657419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08037" y="1287462"/>
            <a:ext cx="10785228" cy="5136011"/>
            <a:chOff x="234032" y="1165754"/>
            <a:chExt cx="11968833" cy="5699653"/>
          </a:xfrm>
        </p:grpSpPr>
        <p:grpSp>
          <p:nvGrpSpPr>
            <p:cNvPr id="73" name="Group 72"/>
            <p:cNvGrpSpPr/>
            <p:nvPr/>
          </p:nvGrpSpPr>
          <p:grpSpPr>
            <a:xfrm>
              <a:off x="234032" y="1544624"/>
              <a:ext cx="8315713" cy="5304181"/>
              <a:chOff x="1446212" y="1524000"/>
              <a:chExt cx="8153400" cy="5200650"/>
            </a:xfrm>
            <a:solidFill>
              <a:srgbClr val="2570A3">
                <a:lumMod val="60000"/>
                <a:lumOff val="40000"/>
              </a:srgbClr>
            </a:solidFill>
          </p:grpSpPr>
          <p:sp>
            <p:nvSpPr>
              <p:cNvPr id="74" name="Isosceles Triangle 73"/>
              <p:cNvSpPr/>
              <p:nvPr/>
            </p:nvSpPr>
            <p:spPr bwMode="auto">
              <a:xfrm>
                <a:off x="4178299" y="1524000"/>
                <a:ext cx="2667000" cy="1676400"/>
              </a:xfrm>
              <a:prstGeom prst="triangle">
                <a:avLst/>
              </a:prstGeom>
              <a:grpFill/>
              <a:ln>
                <a:noFill/>
                <a:headEnd type="none" w="med" len="med"/>
                <a:tailEnd type="none" w="med" len="med"/>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p:spPr>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48" kern="0" dirty="0" err="1">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rPr>
                  <a:t>SaaS</a:t>
                </a:r>
                <a:endParaRPr lang="en-US" sz="2448"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ndParaRPr>
              </a:p>
              <a:p>
                <a:pPr algn="ctr" defTabSz="932290"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ndParaRPr>
              </a:p>
            </p:txBody>
          </p:sp>
          <p:sp>
            <p:nvSpPr>
              <p:cNvPr id="75" name="Trapezoid 74"/>
              <p:cNvSpPr/>
              <p:nvPr/>
            </p:nvSpPr>
            <p:spPr bwMode="auto">
              <a:xfrm>
                <a:off x="2817813" y="3276600"/>
                <a:ext cx="5410200" cy="1676400"/>
              </a:xfrm>
              <a:prstGeom prst="trapezoid">
                <a:avLst>
                  <a:gd name="adj" fmla="val 77840"/>
                </a:avLst>
              </a:prstGeom>
              <a:grpFill/>
              <a:ln>
                <a:noFill/>
                <a:headEnd type="none" w="med" len="med"/>
                <a:tailEnd type="none" w="med" len="med"/>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p:spPr>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rPr>
                  <a:t>PaaS</a:t>
                </a:r>
              </a:p>
              <a:p>
                <a:pPr algn="ctr" defTabSz="932290"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rPr>
                  <a:t>Platform as a Service</a:t>
                </a:r>
              </a:p>
            </p:txBody>
          </p:sp>
          <p:sp>
            <p:nvSpPr>
              <p:cNvPr id="76" name="Trapezoid 75"/>
              <p:cNvSpPr/>
              <p:nvPr/>
            </p:nvSpPr>
            <p:spPr bwMode="auto">
              <a:xfrm>
                <a:off x="1446212" y="5029200"/>
                <a:ext cx="8153400" cy="1695450"/>
              </a:xfrm>
              <a:prstGeom prst="trapezoid">
                <a:avLst>
                  <a:gd name="adj" fmla="val 77840"/>
                </a:avLst>
              </a:prstGeom>
              <a:grpFill/>
              <a:ln>
                <a:noFill/>
                <a:headEnd type="none" w="med" len="med"/>
                <a:tailEnd type="none" w="med" len="med"/>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p:spPr>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rPr>
                  <a:t>IaaS</a:t>
                </a:r>
              </a:p>
              <a:p>
                <a:pPr algn="ctr" defTabSz="932290"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rPr>
                  <a:t>Infrastructure as a Service</a:t>
                </a:r>
              </a:p>
            </p:txBody>
          </p:sp>
        </p:grpSp>
        <p:pic>
          <p:nvPicPr>
            <p:cNvPr id="77" name="Picture 76"/>
            <p:cNvPicPr>
              <a:picLocks noChangeAspect="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9881002" y="1165754"/>
              <a:ext cx="1086944" cy="1494933"/>
            </a:xfrm>
            <a:prstGeom prst="rect">
              <a:avLst/>
            </a:prstGeom>
            <a:effectLst/>
          </p:spPr>
        </p:pic>
        <p:pic>
          <p:nvPicPr>
            <p:cNvPr id="78" name="Picture 77"/>
            <p:cNvPicPr>
              <a:picLocks noChangeAspect="1"/>
            </p:cNvPicPr>
            <p:nvPr/>
          </p:nvPicPr>
          <p:blipFill>
            <a:blip r:embed="rId4"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9422525" y="5204757"/>
              <a:ext cx="2003898" cy="942745"/>
            </a:xfrm>
            <a:prstGeom prst="rect">
              <a:avLst/>
            </a:prstGeom>
            <a:noFill/>
            <a:ln>
              <a:noFill/>
            </a:ln>
          </p:spPr>
        </p:pic>
        <p:pic>
          <p:nvPicPr>
            <p:cNvPr id="79" name="Picture 78"/>
            <p:cNvPicPr>
              <a:picLocks noChangeAspect="1"/>
            </p:cNvPicPr>
            <p:nvPr/>
          </p:nvPicPr>
          <p:blipFill>
            <a:blip r:embed="rId5"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9803637" y="3341828"/>
              <a:ext cx="1241683" cy="839036"/>
            </a:xfrm>
            <a:prstGeom prst="rect">
              <a:avLst/>
            </a:prstGeom>
          </p:spPr>
        </p:pic>
        <p:sp>
          <p:nvSpPr>
            <p:cNvPr id="80" name="TextBox 79"/>
            <p:cNvSpPr txBox="1"/>
            <p:nvPr/>
          </p:nvSpPr>
          <p:spPr>
            <a:xfrm>
              <a:off x="8646083" y="2542890"/>
              <a:ext cx="3556782" cy="711515"/>
            </a:xfrm>
            <a:prstGeom prst="rect">
              <a:avLst/>
            </a:prstGeom>
            <a:noFill/>
            <a:ln>
              <a:noFill/>
            </a:ln>
            <a:effectLst>
              <a:reflection stA="50000" endPos="32000" dist="63500" dir="5400000" sy="-100000" algn="bl" rotWithShape="0"/>
            </a:effectLst>
          </p:spPr>
          <p:txBody>
            <a:bodyPr wrap="square" lIns="124326" tIns="62162" rIns="124326" bIns="62162" rtlCol="0">
              <a:spAutoFit/>
            </a:bodyPr>
            <a:lstStyle/>
            <a:p>
              <a:pPr algn="ctr"/>
              <a:r>
                <a:rPr lang="en-US" sz="3774" dirty="0">
                  <a:solidFill>
                    <a:srgbClr val="002060"/>
                  </a:solidFill>
                  <a:latin typeface="Segoe"/>
                  <a:cs typeface="Segoe"/>
                </a:rPr>
                <a:t>consume it</a:t>
              </a:r>
            </a:p>
          </p:txBody>
        </p:sp>
        <p:sp>
          <p:nvSpPr>
            <p:cNvPr id="81" name="TextBox 80"/>
            <p:cNvSpPr txBox="1"/>
            <p:nvPr/>
          </p:nvSpPr>
          <p:spPr>
            <a:xfrm>
              <a:off x="8646083" y="6147506"/>
              <a:ext cx="3556782" cy="717901"/>
            </a:xfrm>
            <a:prstGeom prst="rect">
              <a:avLst/>
            </a:prstGeom>
            <a:noFill/>
            <a:ln>
              <a:noFill/>
            </a:ln>
            <a:effectLst>
              <a:reflection stA="50000" endPos="32000" dist="63500" dir="5400000" sy="-100000" algn="bl" rotWithShape="0"/>
            </a:effectLst>
          </p:spPr>
          <p:txBody>
            <a:bodyPr wrap="square" lIns="124326" tIns="62162" rIns="124326" bIns="62162" rtlCol="0">
              <a:spAutoFit/>
            </a:bodyPr>
            <a:lstStyle/>
            <a:p>
              <a:pPr algn="ctr"/>
              <a:r>
                <a:rPr lang="en-US" sz="3774" dirty="0">
                  <a:solidFill>
                    <a:srgbClr val="002060"/>
                  </a:solidFill>
                  <a:latin typeface="Segoe"/>
                  <a:cs typeface="Segoe"/>
                </a:rPr>
                <a:t>migrate to it</a:t>
              </a:r>
            </a:p>
          </p:txBody>
        </p:sp>
        <p:sp>
          <p:nvSpPr>
            <p:cNvPr id="82" name="TextBox 81"/>
            <p:cNvSpPr txBox="1"/>
            <p:nvPr/>
          </p:nvSpPr>
          <p:spPr>
            <a:xfrm>
              <a:off x="8646083" y="4249907"/>
              <a:ext cx="3556782" cy="711515"/>
            </a:xfrm>
            <a:prstGeom prst="rect">
              <a:avLst/>
            </a:prstGeom>
            <a:noFill/>
            <a:ln>
              <a:noFill/>
            </a:ln>
            <a:effectLst>
              <a:reflection stA="50000" endPos="32000" dist="63500" dir="5400000" sy="-100000" algn="bl" rotWithShape="0"/>
            </a:effectLst>
          </p:spPr>
          <p:txBody>
            <a:bodyPr wrap="square" lIns="124326" tIns="62162" rIns="124326" bIns="62162" rtlCol="0">
              <a:spAutoFit/>
            </a:bodyPr>
            <a:lstStyle/>
            <a:p>
              <a:pPr algn="ctr"/>
              <a:r>
                <a:rPr lang="en-US" sz="3774" dirty="0">
                  <a:solidFill>
                    <a:srgbClr val="002060"/>
                  </a:solidFill>
                  <a:latin typeface="Segoe"/>
                  <a:cs typeface="Segoe"/>
                </a:rPr>
                <a:t>build on it</a:t>
              </a:r>
            </a:p>
          </p:txBody>
        </p:sp>
        <p:sp>
          <p:nvSpPr>
            <p:cNvPr id="2" name="Rectangle 1"/>
            <p:cNvSpPr/>
            <p:nvPr/>
          </p:nvSpPr>
          <p:spPr>
            <a:xfrm>
              <a:off x="3081534" y="2841991"/>
              <a:ext cx="2620708" cy="384604"/>
            </a:xfrm>
            <a:prstGeom prst="rect">
              <a:avLst/>
            </a:prstGeom>
          </p:spPr>
          <p:txBody>
            <a:bodyPr wrap="none">
              <a:spAutoFit/>
            </a:bodyPr>
            <a:lstStyle/>
            <a:p>
              <a:pPr algn="ctr" defTabSz="932290" fontAlgn="base">
                <a:lnSpc>
                  <a:spcPct val="90000"/>
                </a:lnSpc>
                <a:spcBef>
                  <a:spcPct val="0"/>
                </a:spcBef>
                <a:spcAft>
                  <a:spcPct val="0"/>
                </a:spcAft>
                <a:defRPr/>
              </a:pPr>
              <a:r>
                <a:rPr lang="en-US" altLang="ko-KR" sz="1836"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rPr>
                <a:t>Software as a Service</a:t>
              </a:r>
            </a:p>
          </p:txBody>
        </p:sp>
      </p:grpSp>
      <p:sp>
        <p:nvSpPr>
          <p:cNvPr id="3" name="Title 2"/>
          <p:cNvSpPr>
            <a:spLocks noGrp="1"/>
          </p:cNvSpPr>
          <p:nvPr>
            <p:ph type="title"/>
          </p:nvPr>
        </p:nvSpPr>
        <p:spPr/>
        <p:txBody>
          <a:bodyPr/>
          <a:lstStyle/>
          <a:p>
            <a:r>
              <a:rPr lang="en-US" altLang="ko-KR" dirty="0" smtClean="0"/>
              <a:t>Cloud Standard Delivery Model</a:t>
            </a:r>
            <a:endParaRPr lang="ko-KR" altLang="en-US"/>
          </a:p>
        </p:txBody>
      </p:sp>
      <p:sp>
        <p:nvSpPr>
          <p:cNvPr id="16" name="TextBox 15"/>
          <p:cNvSpPr txBox="1"/>
          <p:nvPr/>
        </p:nvSpPr>
        <p:spPr>
          <a:xfrm>
            <a:off x="467184" y="3497262"/>
            <a:ext cx="2816390" cy="911019"/>
          </a:xfrm>
          <a:prstGeom prst="rect">
            <a:avLst/>
          </a:prstGeom>
          <a:solidFill>
            <a:srgbClr val="0070C0"/>
          </a:solidFill>
        </p:spPr>
        <p:txBody>
          <a:bodyPr wrap="square" lIns="182880" tIns="146304" rIns="182880" bIns="146304" rtlCol="0">
            <a:spAutoFit/>
          </a:bodyPr>
          <a:lstStyle/>
          <a:p>
            <a:pPr algn="ctr"/>
            <a:r>
              <a:rPr lang="en-US" altLang="ko-KR" sz="2000" dirty="0" smtClean="0">
                <a:gradFill>
                  <a:gsLst>
                    <a:gs pos="2917">
                      <a:schemeClr val="tx1"/>
                    </a:gs>
                    <a:gs pos="30000">
                      <a:schemeClr val="tx1"/>
                    </a:gs>
                  </a:gsLst>
                  <a:lin ang="5400000" scaled="0"/>
                </a:gradFill>
              </a:rPr>
              <a:t>The best fit for </a:t>
            </a:r>
          </a:p>
          <a:p>
            <a:pPr algn="ctr"/>
            <a:r>
              <a:rPr lang="en-US" altLang="ko-KR" sz="2000" dirty="0" smtClean="0">
                <a:gradFill>
                  <a:gsLst>
                    <a:gs pos="2917">
                      <a:schemeClr val="tx1"/>
                    </a:gs>
                    <a:gs pos="30000">
                      <a:schemeClr val="tx1"/>
                    </a:gs>
                  </a:gsLst>
                  <a:lin ang="5400000" scaled="0"/>
                </a:gradFill>
              </a:rPr>
              <a:t>Modern Application</a:t>
            </a:r>
            <a:endParaRPr lang="ko-KR" altLang="en-US" sz="2000" dirty="0" err="1" smtClean="0">
              <a:gradFill>
                <a:gsLst>
                  <a:gs pos="2917">
                    <a:schemeClr val="tx1"/>
                  </a:gs>
                  <a:gs pos="30000">
                    <a:schemeClr val="tx1"/>
                  </a:gs>
                </a:gsLst>
                <a:lin ang="5400000" scaled="0"/>
              </a:gradFill>
            </a:endParaRPr>
          </a:p>
        </p:txBody>
      </p:sp>
      <p:sp>
        <p:nvSpPr>
          <p:cNvPr id="17" name="TextBox 16"/>
          <p:cNvSpPr txBox="1"/>
          <p:nvPr/>
        </p:nvSpPr>
        <p:spPr>
          <a:xfrm>
            <a:off x="5941220" y="3460759"/>
            <a:ext cx="2867818" cy="911019"/>
          </a:xfrm>
          <a:prstGeom prst="rect">
            <a:avLst/>
          </a:prstGeom>
          <a:solidFill>
            <a:srgbClr val="CC00CC"/>
          </a:solidFill>
        </p:spPr>
        <p:txBody>
          <a:bodyPr wrap="square" lIns="182880" tIns="146304" rIns="182880" bIns="146304" rtlCol="0">
            <a:spAutoFit/>
          </a:bodyPr>
          <a:lstStyle/>
          <a:p>
            <a:pPr algn="ctr"/>
            <a:r>
              <a:rPr lang="en-US" altLang="ko-KR" sz="2000" dirty="0" smtClean="0">
                <a:gradFill>
                  <a:gsLst>
                    <a:gs pos="2917">
                      <a:schemeClr val="tx1"/>
                    </a:gs>
                    <a:gs pos="30000">
                      <a:schemeClr val="tx1"/>
                    </a:gs>
                  </a:gsLst>
                  <a:lin ang="5400000" scaled="0"/>
                </a:gradFill>
              </a:rPr>
              <a:t>Scalable, Innovative &amp; Rapid Development</a:t>
            </a:r>
            <a:endParaRPr lang="ko-KR" altLang="en-US" sz="20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9037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037" y="1135062"/>
            <a:ext cx="5410200" cy="5375069"/>
          </a:xfrm>
          <a:prstGeom prst="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p:txBody>
          <a:bodyPr/>
          <a:lstStyle/>
          <a:p>
            <a:r>
              <a:rPr lang="en-US" altLang="ko-KR" dirty="0" smtClean="0"/>
              <a:t>Microsoft Azure Cloud Services Pattern</a:t>
            </a:r>
            <a:endParaRPr lang="ko-KR" altLang="en-US"/>
          </a:p>
        </p:txBody>
      </p:sp>
      <p:sp>
        <p:nvSpPr>
          <p:cNvPr id="4" name="Text Placeholder 3"/>
          <p:cNvSpPr>
            <a:spLocks noGrp="1"/>
          </p:cNvSpPr>
          <p:nvPr>
            <p:ph type="body" sz="quarter" idx="4294967295"/>
          </p:nvPr>
        </p:nvSpPr>
        <p:spPr>
          <a:xfrm>
            <a:off x="5837237" y="1325562"/>
            <a:ext cx="6373812" cy="4838700"/>
          </a:xfrm>
        </p:spPr>
        <p:txBody>
          <a:bodyPr>
            <a:normAutofit fontScale="92500"/>
          </a:bodyPr>
          <a:lstStyle/>
          <a:p>
            <a:r>
              <a:rPr lang="en-US" altLang="ko-KR" sz="2800" dirty="0" smtClean="0">
                <a:solidFill>
                  <a:schemeClr val="bg1"/>
                </a:solidFill>
              </a:rPr>
              <a:t>Microsoft </a:t>
            </a:r>
            <a:r>
              <a:rPr lang="en-US" altLang="ko-KR" sz="2800" dirty="0" err="1" smtClean="0">
                <a:solidFill>
                  <a:schemeClr val="bg1"/>
                </a:solidFill>
              </a:rPr>
              <a:t>PaaS</a:t>
            </a:r>
            <a:r>
              <a:rPr lang="en-US" altLang="ko-KR" sz="2800" dirty="0" smtClean="0">
                <a:solidFill>
                  <a:schemeClr val="bg1"/>
                </a:solidFill>
              </a:rPr>
              <a:t> </a:t>
            </a:r>
            <a:r>
              <a:rPr lang="ko-KR" altLang="en-US" sz="2800" smtClean="0">
                <a:solidFill>
                  <a:schemeClr val="bg1"/>
                </a:solidFill>
              </a:rPr>
              <a:t>아키텍처 장점</a:t>
            </a:r>
            <a:endParaRPr lang="en-US" altLang="ko-KR" sz="2800" dirty="0" smtClean="0">
              <a:solidFill>
                <a:schemeClr val="bg1"/>
              </a:solidFill>
            </a:endParaRPr>
          </a:p>
          <a:p>
            <a:pPr lvl="1">
              <a:buFont typeface="Wingdings" panose="05000000000000000000" pitchFamily="2" charset="2"/>
              <a:buChar char="Ø"/>
            </a:pPr>
            <a:r>
              <a:rPr lang="en-US" altLang="ko-KR" dirty="0" smtClean="0">
                <a:solidFill>
                  <a:schemeClr val="bg1"/>
                </a:solidFill>
              </a:rPr>
              <a:t> Web role</a:t>
            </a:r>
            <a:r>
              <a:rPr lang="ko-KR" altLang="en-US" smtClean="0">
                <a:solidFill>
                  <a:schemeClr val="bg1"/>
                </a:solidFill>
              </a:rPr>
              <a:t>과 </a:t>
            </a:r>
            <a:r>
              <a:rPr lang="en-US" altLang="ko-KR" dirty="0" smtClean="0">
                <a:solidFill>
                  <a:schemeClr val="bg1"/>
                </a:solidFill>
              </a:rPr>
              <a:t>Worker role</a:t>
            </a:r>
            <a:r>
              <a:rPr lang="ko-KR" altLang="en-US" smtClean="0">
                <a:solidFill>
                  <a:schemeClr val="bg1"/>
                </a:solidFill>
              </a:rPr>
              <a:t> </a:t>
            </a:r>
            <a:endParaRPr lang="en-US" altLang="ko-KR" dirty="0" smtClean="0">
              <a:solidFill>
                <a:schemeClr val="bg1"/>
              </a:solidFill>
            </a:endParaRPr>
          </a:p>
          <a:p>
            <a:pPr lvl="2">
              <a:buFont typeface="Segoe UI" panose="020B0502040204020203" pitchFamily="34" charset="0"/>
              <a:buChar char="-"/>
            </a:pPr>
            <a:r>
              <a:rPr lang="en-US" altLang="ko-KR" sz="1800" dirty="0" smtClean="0">
                <a:solidFill>
                  <a:schemeClr val="bg1"/>
                </a:solidFill>
              </a:rPr>
              <a:t>Windows Server OS</a:t>
            </a:r>
            <a:r>
              <a:rPr lang="ko-KR" altLang="en-US" sz="1800" smtClean="0">
                <a:solidFill>
                  <a:schemeClr val="bg1"/>
                </a:solidFill>
              </a:rPr>
              <a:t>이나 관리가 필요하지 않음</a:t>
            </a:r>
            <a:endParaRPr lang="en-US" altLang="ko-KR" sz="1800" dirty="0" smtClean="0">
              <a:solidFill>
                <a:schemeClr val="bg1"/>
              </a:solidFill>
            </a:endParaRPr>
          </a:p>
          <a:p>
            <a:pPr lvl="2">
              <a:buFont typeface="Segoe UI" panose="020B0502040204020203" pitchFamily="34" charset="0"/>
              <a:buChar char="-"/>
            </a:pPr>
            <a:r>
              <a:rPr lang="ko-KR" altLang="en-US" sz="1800" dirty="0" smtClean="0">
                <a:solidFill>
                  <a:schemeClr val="bg1"/>
                </a:solidFill>
              </a:rPr>
              <a:t>어플리케이션은 모두 자동 설치</a:t>
            </a:r>
            <a:r>
              <a:rPr lang="en-US" altLang="ko-KR" sz="1800" dirty="0">
                <a:solidFill>
                  <a:schemeClr val="bg1"/>
                </a:solidFill>
              </a:rPr>
              <a:t> </a:t>
            </a:r>
            <a:r>
              <a:rPr lang="ko-KR" altLang="en-US" sz="1800" smtClean="0">
                <a:solidFill>
                  <a:schemeClr val="bg1"/>
                </a:solidFill>
              </a:rPr>
              <a:t>및 관리</a:t>
            </a:r>
            <a:endParaRPr lang="en-US" altLang="ko-KR" sz="1800" dirty="0" smtClean="0">
              <a:solidFill>
                <a:schemeClr val="bg1"/>
              </a:solidFill>
            </a:endParaRPr>
          </a:p>
          <a:p>
            <a:pPr lvl="2">
              <a:buFont typeface="Segoe UI" panose="020B0502040204020203" pitchFamily="34" charset="0"/>
              <a:buChar char="-"/>
            </a:pPr>
            <a:r>
              <a:rPr lang="en-US" altLang="ko-KR" sz="1800" dirty="0" smtClean="0">
                <a:solidFill>
                  <a:schemeClr val="bg1"/>
                </a:solidFill>
              </a:rPr>
              <a:t>Stateless</a:t>
            </a:r>
            <a:r>
              <a:rPr lang="ko-KR" altLang="en-US" sz="1800" smtClean="0">
                <a:solidFill>
                  <a:schemeClr val="bg1"/>
                </a:solidFill>
              </a:rPr>
              <a:t>로 동작하여 개별 </a:t>
            </a:r>
            <a:r>
              <a:rPr lang="en-US" altLang="ko-KR" sz="1800" dirty="0" smtClean="0">
                <a:solidFill>
                  <a:schemeClr val="bg1"/>
                </a:solidFill>
              </a:rPr>
              <a:t>VM</a:t>
            </a:r>
            <a:r>
              <a:rPr lang="ko-KR" altLang="en-US" sz="1800">
                <a:solidFill>
                  <a:schemeClr val="bg1"/>
                </a:solidFill>
              </a:rPr>
              <a:t> </a:t>
            </a:r>
            <a:r>
              <a:rPr lang="ko-KR" altLang="en-US" sz="1800" smtClean="0">
                <a:solidFill>
                  <a:schemeClr val="bg1"/>
                </a:solidFill>
              </a:rPr>
              <a:t>또는 하단의</a:t>
            </a:r>
            <a:r>
              <a:rPr lang="en-US" altLang="ko-KR" sz="1800" dirty="0" smtClean="0">
                <a:solidFill>
                  <a:schemeClr val="bg1"/>
                </a:solidFill>
              </a:rPr>
              <a:t> </a:t>
            </a:r>
            <a:r>
              <a:rPr lang="ko-KR" altLang="en-US" sz="1800" smtClean="0">
                <a:solidFill>
                  <a:schemeClr val="bg1"/>
                </a:solidFill>
              </a:rPr>
              <a:t>하드웨어 장애</a:t>
            </a:r>
            <a:r>
              <a:rPr lang="en-US" altLang="ko-KR" sz="1800" dirty="0" smtClean="0">
                <a:solidFill>
                  <a:schemeClr val="bg1"/>
                </a:solidFill>
              </a:rPr>
              <a:t>/</a:t>
            </a:r>
            <a:r>
              <a:rPr lang="ko-KR" altLang="en-US" sz="1800" smtClean="0">
                <a:solidFill>
                  <a:schemeClr val="bg1"/>
                </a:solidFill>
              </a:rPr>
              <a:t>업데이트로 서비스 가용성에 영향 받지 않음</a:t>
            </a:r>
            <a:endParaRPr lang="en-US" altLang="ko-KR" sz="1800" dirty="0" smtClean="0">
              <a:solidFill>
                <a:schemeClr val="bg1"/>
              </a:solidFill>
            </a:endParaRPr>
          </a:p>
          <a:p>
            <a:pPr lvl="2">
              <a:buFont typeface="Segoe UI" panose="020B0502040204020203" pitchFamily="34" charset="0"/>
              <a:buChar char="-"/>
            </a:pPr>
            <a:r>
              <a:rPr lang="ko-KR" altLang="en-US" sz="1800" dirty="0" smtClean="0">
                <a:solidFill>
                  <a:schemeClr val="bg1"/>
                </a:solidFill>
              </a:rPr>
              <a:t>성능이 필요할 경우</a:t>
            </a:r>
            <a:r>
              <a:rPr lang="en-US" altLang="ko-KR" sz="1800" dirty="0" smtClean="0">
                <a:solidFill>
                  <a:schemeClr val="bg1"/>
                </a:solidFill>
              </a:rPr>
              <a:t>, Scale-out</a:t>
            </a:r>
            <a:r>
              <a:rPr lang="ko-KR" altLang="en-US" sz="1800" smtClean="0">
                <a:solidFill>
                  <a:schemeClr val="bg1"/>
                </a:solidFill>
              </a:rPr>
              <a:t>으로 확보 가능 </a:t>
            </a:r>
            <a:r>
              <a:rPr lang="en-US" altLang="ko-KR" sz="1800" dirty="0" smtClean="0">
                <a:solidFill>
                  <a:schemeClr val="bg1"/>
                </a:solidFill>
              </a:rPr>
              <a:t>(Auto-scale </a:t>
            </a:r>
            <a:r>
              <a:rPr lang="ko-KR" altLang="en-US" sz="1800">
                <a:solidFill>
                  <a:schemeClr val="bg1"/>
                </a:solidFill>
              </a:rPr>
              <a:t>기능 </a:t>
            </a:r>
            <a:r>
              <a:rPr lang="ko-KR" altLang="en-US" sz="1800" smtClean="0">
                <a:solidFill>
                  <a:schemeClr val="bg1"/>
                </a:solidFill>
              </a:rPr>
              <a:t>제공</a:t>
            </a:r>
            <a:r>
              <a:rPr lang="en-US" altLang="ko-KR" sz="1800" dirty="0" smtClean="0">
                <a:solidFill>
                  <a:schemeClr val="bg1"/>
                </a:solidFill>
              </a:rPr>
              <a:t>)</a:t>
            </a:r>
            <a:endParaRPr lang="en-US" altLang="ko-KR" sz="1800" dirty="0">
              <a:solidFill>
                <a:schemeClr val="bg1"/>
              </a:solidFill>
            </a:endParaRPr>
          </a:p>
          <a:p>
            <a:pPr lvl="1">
              <a:buFont typeface="Wingdings" panose="05000000000000000000" pitchFamily="2" charset="2"/>
              <a:buChar char="Ø"/>
            </a:pPr>
            <a:r>
              <a:rPr lang="ko-KR" altLang="en-US" dirty="0" smtClean="0">
                <a:solidFill>
                  <a:schemeClr val="bg1"/>
                </a:solidFill>
              </a:rPr>
              <a:t>모든 컴포넌트의 가용성</a:t>
            </a:r>
            <a:r>
              <a:rPr lang="en-US" altLang="ko-KR" dirty="0" smtClean="0">
                <a:solidFill>
                  <a:schemeClr val="bg1"/>
                </a:solidFill>
              </a:rPr>
              <a:t>, </a:t>
            </a:r>
            <a:r>
              <a:rPr lang="ko-KR" altLang="en-US" smtClean="0">
                <a:solidFill>
                  <a:schemeClr val="bg1"/>
                </a:solidFill>
              </a:rPr>
              <a:t>보안</a:t>
            </a:r>
            <a:r>
              <a:rPr lang="en-US" altLang="ko-KR" dirty="0" smtClean="0">
                <a:solidFill>
                  <a:schemeClr val="bg1"/>
                </a:solidFill>
              </a:rPr>
              <a:t>, </a:t>
            </a:r>
            <a:r>
              <a:rPr lang="ko-KR" altLang="en-US" smtClean="0">
                <a:solidFill>
                  <a:schemeClr val="bg1"/>
                </a:solidFill>
              </a:rPr>
              <a:t>업데이트는 마이크로소프트에서 관리</a:t>
            </a:r>
            <a:r>
              <a:rPr lang="en-US" altLang="ko-KR" dirty="0" smtClean="0">
                <a:solidFill>
                  <a:schemeClr val="bg1"/>
                </a:solidFill>
              </a:rPr>
              <a:t>, </a:t>
            </a:r>
            <a:r>
              <a:rPr lang="ko-KR" altLang="en-US" smtClean="0">
                <a:solidFill>
                  <a:schemeClr val="bg1"/>
                </a:solidFill>
              </a:rPr>
              <a:t>고객은 어플리케이션 및 데이터 관리</a:t>
            </a:r>
            <a:endParaRPr lang="en-US" altLang="ko-KR" dirty="0" smtClean="0">
              <a:solidFill>
                <a:schemeClr val="bg1"/>
              </a:solidFill>
            </a:endParaRPr>
          </a:p>
          <a:p>
            <a:pPr lvl="1">
              <a:buFont typeface="Wingdings" panose="05000000000000000000" pitchFamily="2" charset="2"/>
              <a:buChar char="Ø"/>
            </a:pPr>
            <a:r>
              <a:rPr lang="ko-KR" altLang="en-US" dirty="0" smtClean="0">
                <a:solidFill>
                  <a:schemeClr val="bg1"/>
                </a:solidFill>
              </a:rPr>
              <a:t>모든 컴포넌트는 </a:t>
            </a:r>
            <a:r>
              <a:rPr lang="en-US" altLang="ko-KR" dirty="0" smtClean="0">
                <a:solidFill>
                  <a:schemeClr val="bg1"/>
                </a:solidFill>
              </a:rPr>
              <a:t>SLA</a:t>
            </a:r>
            <a:r>
              <a:rPr lang="ko-KR" altLang="en-US" smtClean="0">
                <a:solidFill>
                  <a:schemeClr val="bg1"/>
                </a:solidFill>
              </a:rPr>
              <a:t>에 의해 최소 </a:t>
            </a:r>
            <a:r>
              <a:rPr lang="en-US" altLang="ko-KR" dirty="0" smtClean="0">
                <a:solidFill>
                  <a:schemeClr val="bg1"/>
                </a:solidFill>
              </a:rPr>
              <a:t>99.9%(Cache)</a:t>
            </a:r>
            <a:r>
              <a:rPr lang="ko-KR" altLang="en-US" smtClean="0">
                <a:solidFill>
                  <a:schemeClr val="bg1"/>
                </a:solidFill>
              </a:rPr>
              <a:t>에서</a:t>
            </a:r>
            <a:r>
              <a:rPr lang="en-US" altLang="ko-KR" dirty="0" smtClean="0">
                <a:solidFill>
                  <a:schemeClr val="bg1"/>
                </a:solidFill>
              </a:rPr>
              <a:t> </a:t>
            </a:r>
            <a:r>
              <a:rPr lang="ko-KR" altLang="en-US" smtClean="0">
                <a:solidFill>
                  <a:schemeClr val="bg1"/>
                </a:solidFill>
              </a:rPr>
              <a:t>최대 </a:t>
            </a:r>
            <a:r>
              <a:rPr lang="en-US" altLang="ko-KR" dirty="0" smtClean="0">
                <a:solidFill>
                  <a:schemeClr val="bg1"/>
                </a:solidFill>
              </a:rPr>
              <a:t>99.99%(SQL Database)</a:t>
            </a:r>
            <a:r>
              <a:rPr lang="ko-KR" altLang="en-US" smtClean="0">
                <a:solidFill>
                  <a:schemeClr val="bg1"/>
                </a:solidFill>
              </a:rPr>
              <a:t>까지 보장됨</a:t>
            </a:r>
            <a:endParaRPr lang="ko-KR" altLang="en-US" dirty="0">
              <a:solidFill>
                <a:schemeClr val="bg1"/>
              </a:solidFill>
            </a:endParaRPr>
          </a:p>
        </p:txBody>
      </p:sp>
      <p:pic>
        <p:nvPicPr>
          <p:cNvPr id="5" name="Picture 21"/>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179636" y="273526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770703" y="273526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361770" y="273526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1"/>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952837" y="273526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581504" y="3309758"/>
            <a:ext cx="3996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50"/>
          <p:cNvSpPr txBox="1">
            <a:spLocks noChangeArrowheads="1"/>
          </p:cNvSpPr>
          <p:nvPr/>
        </p:nvSpPr>
        <p:spPr bwMode="auto">
          <a:xfrm>
            <a:off x="581504" y="2707808"/>
            <a:ext cx="1254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ko-KR" sz="1400" b="1" dirty="0">
                <a:latin typeface="Segoe UI" panose="020B0502040204020203" pitchFamily="34" charset="0"/>
                <a:ea typeface="굴림" panose="020B0600000101010101" pitchFamily="50" charset="-127"/>
                <a:cs typeface="Segoe UI" panose="020B0502040204020203" pitchFamily="34" charset="0"/>
              </a:rPr>
              <a:t>web </a:t>
            </a: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role</a:t>
            </a:r>
          </a:p>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instances</a:t>
            </a:r>
            <a:endParaRPr lang="en-US" altLang="ko-KR" sz="1400" b="1" dirty="0">
              <a:latin typeface="Segoe UI" panose="020B0502040204020203" pitchFamily="34" charset="0"/>
              <a:ea typeface="굴림" panose="020B0600000101010101" pitchFamily="50" charset="-127"/>
              <a:cs typeface="Segoe UI" panose="020B0502040204020203" pitchFamily="34" charset="0"/>
            </a:endParaRPr>
          </a:p>
        </p:txBody>
      </p:sp>
      <p:sp>
        <p:nvSpPr>
          <p:cNvPr id="15" name="TextBox 15"/>
          <p:cNvSpPr txBox="1">
            <a:spLocks noChangeArrowheads="1"/>
          </p:cNvSpPr>
          <p:nvPr/>
        </p:nvSpPr>
        <p:spPr bwMode="auto">
          <a:xfrm>
            <a:off x="490536" y="1439862"/>
            <a:ext cx="1765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ko-KR" sz="1400" b="1" dirty="0">
                <a:latin typeface="Segoe UI" panose="020B0502040204020203" pitchFamily="34" charset="0"/>
                <a:ea typeface="굴림" panose="020B0600000101010101" pitchFamily="50" charset="-127"/>
                <a:cs typeface="Segoe UI" panose="020B0502040204020203" pitchFamily="34" charset="0"/>
              </a:rPr>
              <a:t>Traffic </a:t>
            </a: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Manager for multiple farms</a:t>
            </a:r>
            <a:endParaRPr lang="en-US" altLang="ko-KR" sz="1400" b="1" dirty="0">
              <a:latin typeface="Segoe UI" panose="020B0502040204020203" pitchFamily="34" charset="0"/>
              <a:ea typeface="굴림" panose="020B0600000101010101" pitchFamily="50" charset="-127"/>
              <a:cs typeface="Segoe UI" panose="020B0502040204020203" pitchFamily="34" charset="0"/>
            </a:endParaRPr>
          </a:p>
        </p:txBody>
      </p:sp>
      <p:pic>
        <p:nvPicPr>
          <p:cNvPr id="16" name="Picture 26"/>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149644" y="1426978"/>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2591615" y="2115681"/>
            <a:ext cx="684506" cy="45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9"/>
          <p:cNvSpPr txBox="1">
            <a:spLocks noChangeArrowheads="1"/>
          </p:cNvSpPr>
          <p:nvPr/>
        </p:nvSpPr>
        <p:spPr bwMode="auto">
          <a:xfrm>
            <a:off x="503236" y="2049462"/>
            <a:ext cx="2128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load balancer, </a:t>
            </a:r>
          </a:p>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network filter &amp; CDN</a:t>
            </a:r>
            <a:endParaRPr lang="en-US" altLang="ko-KR" sz="1400" b="1" dirty="0">
              <a:latin typeface="Segoe UI" panose="020B0502040204020203" pitchFamily="34" charset="0"/>
              <a:ea typeface="굴림" panose="020B0600000101010101" pitchFamily="50" charset="-127"/>
              <a:cs typeface="Segoe UI" panose="020B0502040204020203" pitchFamily="34" charset="0"/>
            </a:endParaRPr>
          </a:p>
        </p:txBody>
      </p:sp>
      <p:cxnSp>
        <p:nvCxnSpPr>
          <p:cNvPr id="19" name="Straight Connector 18"/>
          <p:cNvCxnSpPr/>
          <p:nvPr/>
        </p:nvCxnSpPr>
        <p:spPr>
          <a:xfrm>
            <a:off x="581504" y="2626745"/>
            <a:ext cx="457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504" y="2049462"/>
            <a:ext cx="457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6"/>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728406" y="3036708"/>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p:cNvSpPr txBox="1">
            <a:spLocks noChangeArrowheads="1"/>
          </p:cNvSpPr>
          <p:nvPr/>
        </p:nvSpPr>
        <p:spPr bwMode="auto">
          <a:xfrm>
            <a:off x="4618037" y="3573462"/>
            <a:ext cx="1717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ko-KR" sz="1400" b="1" dirty="0">
                <a:latin typeface="Segoe UI" panose="020B0502040204020203" pitchFamily="34" charset="0"/>
                <a:ea typeface="굴림" panose="020B0600000101010101" pitchFamily="50" charset="-127"/>
                <a:cs typeface="Segoe UI" panose="020B0502040204020203" pitchFamily="34" charset="0"/>
              </a:rPr>
              <a:t>Azure </a:t>
            </a:r>
            <a:endParaRPr lang="en-US" altLang="ko-KR" sz="1400" b="1" dirty="0" smtClean="0">
              <a:latin typeface="Segoe UI" panose="020B0502040204020203" pitchFamily="34" charset="0"/>
              <a:ea typeface="굴림" panose="020B0600000101010101" pitchFamily="50" charset="-127"/>
              <a:cs typeface="Segoe UI" panose="020B0502040204020203" pitchFamily="34" charset="0"/>
            </a:endParaRPr>
          </a:p>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Cache</a:t>
            </a:r>
            <a:endParaRPr lang="en-US" altLang="ko-KR" sz="1400" b="1" dirty="0">
              <a:latin typeface="Segoe UI" panose="020B0502040204020203" pitchFamily="34" charset="0"/>
              <a:ea typeface="굴림" panose="020B0600000101010101" pitchFamily="50" charset="-127"/>
              <a:cs typeface="Segoe UI" panose="020B0502040204020203" pitchFamily="34" charset="0"/>
            </a:endParaRPr>
          </a:p>
        </p:txBody>
      </p:sp>
      <p:pic>
        <p:nvPicPr>
          <p:cNvPr id="24" name="Picture 17"/>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2282961" y="3586629"/>
            <a:ext cx="1096963" cy="349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9" name="Rectangle 28"/>
          <p:cNvSpPr/>
          <p:nvPr/>
        </p:nvSpPr>
        <p:spPr>
          <a:xfrm>
            <a:off x="2426672" y="3887611"/>
            <a:ext cx="758541"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queue </a:t>
            </a:r>
            <a:endParaRPr kumimoji="0" lang="ko-KR" altLang="en-US" sz="1800" b="0" i="0" u="none" strike="noStrike" kern="0" cap="none" spc="0" normalizeH="0" baseline="0" noProof="0" smtClean="0">
              <a:ln>
                <a:noFill/>
              </a:ln>
              <a:effectLst/>
              <a:uLnTx/>
              <a:uFillTx/>
            </a:endParaRPr>
          </a:p>
        </p:txBody>
      </p:sp>
      <p:cxnSp>
        <p:nvCxnSpPr>
          <p:cNvPr id="31" name="Straight Arrow Connector 30"/>
          <p:cNvCxnSpPr/>
          <p:nvPr/>
        </p:nvCxnSpPr>
        <p:spPr>
          <a:xfrm>
            <a:off x="2751136" y="3203575"/>
            <a:ext cx="0" cy="3600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TextBox 52"/>
          <p:cNvSpPr txBox="1">
            <a:spLocks noChangeArrowheads="1"/>
          </p:cNvSpPr>
          <p:nvPr/>
        </p:nvSpPr>
        <p:spPr bwMode="auto">
          <a:xfrm>
            <a:off x="557210" y="4316049"/>
            <a:ext cx="1731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ko-KR" sz="1400" b="1" dirty="0">
                <a:latin typeface="Segoe UI" panose="020B0502040204020203" pitchFamily="34" charset="0"/>
                <a:ea typeface="굴림" panose="020B0600000101010101" pitchFamily="50" charset="-127"/>
                <a:cs typeface="Segoe UI" panose="020B0502040204020203" pitchFamily="34" charset="0"/>
              </a:rPr>
              <a:t>worker </a:t>
            </a: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role instances</a:t>
            </a:r>
            <a:endParaRPr lang="en-US" altLang="ko-KR" sz="1400" b="1" dirty="0">
              <a:latin typeface="Segoe UI" panose="020B0502040204020203" pitchFamily="34" charset="0"/>
              <a:ea typeface="굴림" panose="020B0600000101010101" pitchFamily="50" charset="-127"/>
              <a:cs typeface="Segoe UI" panose="020B0502040204020203" pitchFamily="34" charset="0"/>
            </a:endParaRPr>
          </a:p>
        </p:txBody>
      </p:sp>
      <p:pic>
        <p:nvPicPr>
          <p:cNvPr id="34" name="Picture 24"/>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2446853" y="4567013"/>
            <a:ext cx="6477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4"/>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573424" y="4567013"/>
            <a:ext cx="6477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Arrow Connector 35"/>
          <p:cNvCxnSpPr/>
          <p:nvPr/>
        </p:nvCxnSpPr>
        <p:spPr>
          <a:xfrm>
            <a:off x="2781438" y="4208882"/>
            <a:ext cx="0" cy="3600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897274" y="3231028"/>
            <a:ext cx="0" cy="12960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7210" y="5224462"/>
            <a:ext cx="457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5"/>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678124" y="5389584"/>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2701921" y="5397521"/>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23"/>
          <p:cNvSpPr txBox="1">
            <a:spLocks noChangeArrowheads="1"/>
          </p:cNvSpPr>
          <p:nvPr/>
        </p:nvSpPr>
        <p:spPr bwMode="auto">
          <a:xfrm>
            <a:off x="1678020" y="5941706"/>
            <a:ext cx="1373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blob</a:t>
            </a:r>
            <a:endParaRPr lang="en-US" altLang="ko-KR" sz="1400" b="1" dirty="0">
              <a:latin typeface="Segoe UI" panose="020B0502040204020203" pitchFamily="34" charset="0"/>
              <a:ea typeface="굴림" panose="020B0600000101010101" pitchFamily="50" charset="-127"/>
              <a:cs typeface="Segoe UI" panose="020B0502040204020203" pitchFamily="34" charset="0"/>
            </a:endParaRPr>
          </a:p>
        </p:txBody>
      </p:sp>
      <p:sp>
        <p:nvSpPr>
          <p:cNvPr id="43" name="TextBox 24"/>
          <p:cNvSpPr txBox="1">
            <a:spLocks noChangeArrowheads="1"/>
          </p:cNvSpPr>
          <p:nvPr/>
        </p:nvSpPr>
        <p:spPr bwMode="auto">
          <a:xfrm>
            <a:off x="2289208" y="5954697"/>
            <a:ext cx="1373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NoSQL </a:t>
            </a:r>
          </a:p>
          <a:p>
            <a:pPr algn="ct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DB</a:t>
            </a:r>
            <a:endParaRPr lang="en-US" altLang="ko-KR" sz="1400" b="1" dirty="0">
              <a:latin typeface="Segoe UI" panose="020B0502040204020203" pitchFamily="34" charset="0"/>
              <a:ea typeface="굴림" panose="020B0600000101010101" pitchFamily="50" charset="-127"/>
              <a:cs typeface="Segoe UI" panose="020B0502040204020203" pitchFamily="34" charset="0"/>
            </a:endParaRPr>
          </a:p>
        </p:txBody>
      </p:sp>
      <p:sp>
        <p:nvSpPr>
          <p:cNvPr id="44" name="TextBox 26"/>
          <p:cNvSpPr txBox="1">
            <a:spLocks noChangeArrowheads="1"/>
          </p:cNvSpPr>
          <p:nvPr/>
        </p:nvSpPr>
        <p:spPr bwMode="auto">
          <a:xfrm>
            <a:off x="3634652" y="5941705"/>
            <a:ext cx="2035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SQL </a:t>
            </a:r>
          </a:p>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Database</a:t>
            </a:r>
            <a:endParaRPr lang="en-US" altLang="ko-KR" sz="1400" b="1" dirty="0">
              <a:latin typeface="Segoe UI" panose="020B0502040204020203" pitchFamily="34" charset="0"/>
              <a:ea typeface="굴림" panose="020B0600000101010101" pitchFamily="50" charset="-127"/>
              <a:cs typeface="Segoe UI" panose="020B0502040204020203" pitchFamily="34" charset="0"/>
            </a:endParaRPr>
          </a:p>
        </p:txBody>
      </p:sp>
      <p:sp>
        <p:nvSpPr>
          <p:cNvPr id="45" name="TextBox 30"/>
          <p:cNvSpPr txBox="1">
            <a:spLocks noChangeArrowheads="1"/>
          </p:cNvSpPr>
          <p:nvPr/>
        </p:nvSpPr>
        <p:spPr bwMode="auto">
          <a:xfrm>
            <a:off x="4634776" y="5986911"/>
            <a:ext cx="10350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ko-KR" sz="1400" b="1" dirty="0" err="1">
                <a:latin typeface="Segoe UI" panose="020B0502040204020203" pitchFamily="34" charset="0"/>
                <a:ea typeface="굴림" panose="020B0600000101010101" pitchFamily="50" charset="-127"/>
                <a:cs typeface="Segoe UI" panose="020B0502040204020203" pitchFamily="34" charset="0"/>
              </a:rPr>
              <a:t>HDInsight</a:t>
            </a:r>
            <a:r>
              <a:rPr lang="en-US" altLang="ko-KR" sz="1400" b="1" dirty="0">
                <a:latin typeface="Segoe UI" panose="020B0502040204020203" pitchFamily="34" charset="0"/>
                <a:ea typeface="굴림" panose="020B0600000101010101" pitchFamily="50" charset="-127"/>
                <a:cs typeface="Segoe UI" panose="020B0502040204020203" pitchFamily="34" charset="0"/>
              </a:rPr>
              <a:t> </a:t>
            </a:r>
            <a:endParaRPr lang="en-US" altLang="ko-KR" sz="1400" b="1" dirty="0" smtClean="0">
              <a:latin typeface="Segoe UI" panose="020B0502040204020203" pitchFamily="34" charset="0"/>
              <a:ea typeface="굴림" panose="020B0600000101010101" pitchFamily="50" charset="-127"/>
              <a:cs typeface="Segoe UI" panose="020B0502040204020203" pitchFamily="34" charset="0"/>
            </a:endParaRPr>
          </a:p>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a:t>
            </a:r>
            <a:r>
              <a:rPr lang="en-US" altLang="ko-KR" sz="1400" b="1" dirty="0">
                <a:latin typeface="Segoe UI" panose="020B0502040204020203" pitchFamily="34" charset="0"/>
                <a:ea typeface="굴림" panose="020B0600000101010101" pitchFamily="50" charset="-127"/>
                <a:cs typeface="Segoe UI" panose="020B0502040204020203" pitchFamily="34" charset="0"/>
              </a:rPr>
              <a:t>Hadoop)</a:t>
            </a:r>
          </a:p>
        </p:txBody>
      </p:sp>
      <p:pic>
        <p:nvPicPr>
          <p:cNvPr id="46" name="Picture 2"/>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705773" y="5337400"/>
            <a:ext cx="53657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3724257" y="5359922"/>
            <a:ext cx="5540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52"/>
          <p:cNvSpPr txBox="1">
            <a:spLocks noChangeArrowheads="1"/>
          </p:cNvSpPr>
          <p:nvPr/>
        </p:nvSpPr>
        <p:spPr bwMode="auto">
          <a:xfrm>
            <a:off x="533852" y="5305524"/>
            <a:ext cx="1731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Storage </a:t>
            </a:r>
          </a:p>
          <a:p>
            <a:pPr eaLnBrk="1" hangingPunct="1">
              <a:lnSpc>
                <a:spcPct val="100000"/>
              </a:lnSpc>
              <a:spcBef>
                <a:spcPct val="0"/>
              </a:spcBef>
              <a:buFontTx/>
              <a:buNone/>
            </a:pPr>
            <a:r>
              <a:rPr lang="en-US" altLang="ko-KR" sz="1400" b="1" dirty="0" smtClean="0">
                <a:latin typeface="Segoe UI" panose="020B0502040204020203" pitchFamily="34" charset="0"/>
                <a:ea typeface="굴림" panose="020B0600000101010101" pitchFamily="50" charset="-127"/>
                <a:cs typeface="Segoe UI" panose="020B0502040204020203" pitchFamily="34" charset="0"/>
              </a:rPr>
              <a:t>solutions</a:t>
            </a:r>
            <a:endParaRPr lang="en-US" altLang="ko-KR" sz="1400" b="1" dirty="0">
              <a:latin typeface="Segoe UI" panose="020B0502040204020203" pitchFamily="34" charset="0"/>
              <a:ea typeface="굴림" panose="020B0600000101010101" pitchFamily="50" charset="-127"/>
              <a:cs typeface="Segoe UI" panose="020B0502040204020203" pitchFamily="34" charset="0"/>
            </a:endParaRPr>
          </a:p>
        </p:txBody>
      </p:sp>
      <p:pic>
        <p:nvPicPr>
          <p:cNvPr id="37" name="Picture 27"/>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3648843" y="2135843"/>
            <a:ext cx="6032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08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left)">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wipe(left)">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wipe(left)">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wipe(left)">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wipe(left)">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altLang="ko-KR" dirty="0" smtClean="0"/>
              <a:t>Azure </a:t>
            </a:r>
            <a:r>
              <a:rPr lang="en-US" altLang="ko-KR" dirty="0" err="1" smtClean="0"/>
              <a:t>PaaS</a:t>
            </a:r>
            <a:endParaRPr lang="en-US" altLang="ko-KR" dirty="0"/>
          </a:p>
        </p:txBody>
      </p:sp>
      <p:sp>
        <p:nvSpPr>
          <p:cNvPr id="8" name="Rectangle 2"/>
          <p:cNvSpPr/>
          <p:nvPr/>
        </p:nvSpPr>
        <p:spPr>
          <a:xfrm>
            <a:off x="319846" y="4389561"/>
            <a:ext cx="11796785" cy="2121025"/>
          </a:xfrm>
          <a:prstGeom prst="rect">
            <a:avLst/>
          </a:prstGeom>
          <a:solidFill>
            <a:srgbClr val="00A1DA"/>
          </a:solidFill>
          <a:ln w="9525" cap="flat" cmpd="sng" algn="ctr">
            <a:noFill/>
            <a:prstDash val="solid"/>
            <a:headEnd type="none" w="med" len="med"/>
            <a:tailEnd type="none" w="med" len="med"/>
          </a:ln>
          <a:effectLst/>
        </p:spPr>
        <p:txBody>
          <a:bodyPr lIns="93243" tIns="46622" rIns="93243" bIns="46622" anchor="b"/>
          <a:lstStyle/>
          <a:p>
            <a:pPr defTabSz="932182">
              <a:spcBef>
                <a:spcPct val="0"/>
              </a:spcBef>
              <a:defRPr/>
            </a:pPr>
            <a:endParaRPr lang="en-US" sz="1122" kern="0" dirty="0">
              <a:gradFill>
                <a:gsLst>
                  <a:gs pos="0">
                    <a:srgbClr val="FFFFFF"/>
                  </a:gs>
                  <a:gs pos="100000">
                    <a:srgbClr val="FFFFFF"/>
                  </a:gs>
                </a:gsLst>
                <a:lin ang="5400000" scaled="0"/>
              </a:gradFill>
            </a:endParaRPr>
          </a:p>
        </p:txBody>
      </p:sp>
      <p:sp>
        <p:nvSpPr>
          <p:cNvPr id="10" name="TextBox 9"/>
          <p:cNvSpPr txBox="1"/>
          <p:nvPr/>
        </p:nvSpPr>
        <p:spPr>
          <a:xfrm>
            <a:off x="562711" y="6209433"/>
            <a:ext cx="4593395" cy="192135"/>
          </a:xfrm>
          <a:prstGeom prst="rect">
            <a:avLst/>
          </a:prstGeom>
          <a:noFill/>
        </p:spPr>
        <p:txBody>
          <a:bodyPr lIns="0" tIns="0" rIns="0" bIns="0">
            <a:spAutoFit/>
          </a:bodyPr>
          <a:lstStyle/>
          <a:p>
            <a:pPr defTabSz="621716">
              <a:buSzPct val="80000"/>
              <a:defRPr/>
            </a:pPr>
            <a:r>
              <a:rPr lang="ko-KR" altLang="en-US" sz="1224" b="1" dirty="0">
                <a:solidFill>
                  <a:srgbClr val="FFFFFF"/>
                </a:solidFill>
                <a:latin typeface="맑은 고딕"/>
              </a:rPr>
              <a:t>북미</a:t>
            </a:r>
            <a:r>
              <a:rPr lang="en-US" altLang="ko-KR" sz="1224" b="1" dirty="0">
                <a:solidFill>
                  <a:srgbClr val="FFFFFF"/>
                </a:solidFill>
                <a:latin typeface="맑은 고딕"/>
              </a:rPr>
              <a:t>, </a:t>
            </a:r>
            <a:r>
              <a:rPr lang="ko-KR" altLang="en-US" sz="1224" b="1">
                <a:solidFill>
                  <a:srgbClr val="FFFFFF"/>
                </a:solidFill>
                <a:latin typeface="맑은 고딕"/>
              </a:rPr>
              <a:t>유럽 및 아시아 </a:t>
            </a:r>
            <a:r>
              <a:rPr lang="en-US" altLang="ko-KR" sz="1224" b="1" dirty="0">
                <a:solidFill>
                  <a:srgbClr val="FFFFFF"/>
                </a:solidFill>
                <a:latin typeface="맑은 고딕"/>
              </a:rPr>
              <a:t>13</a:t>
            </a:r>
            <a:r>
              <a:rPr lang="ko-KR" altLang="en-US" sz="1224" b="1">
                <a:solidFill>
                  <a:srgbClr val="FFFFFF"/>
                </a:solidFill>
                <a:latin typeface="맑은 고딕"/>
              </a:rPr>
              <a:t>개 리전</a:t>
            </a:r>
            <a:r>
              <a:rPr lang="en-US" altLang="ko-KR" sz="1224" b="1" dirty="0">
                <a:solidFill>
                  <a:srgbClr val="FFFFFF"/>
                </a:solidFill>
                <a:latin typeface="맑은 고딕"/>
              </a:rPr>
              <a:t>, 30 CDN </a:t>
            </a:r>
            <a:r>
              <a:rPr lang="ko-KR" altLang="en-US" sz="1224" b="1">
                <a:solidFill>
                  <a:srgbClr val="FFFFFF"/>
                </a:solidFill>
                <a:latin typeface="맑은 고딕"/>
              </a:rPr>
              <a:t>노드</a:t>
            </a:r>
          </a:p>
        </p:txBody>
      </p:sp>
      <p:grpSp>
        <p:nvGrpSpPr>
          <p:cNvPr id="11" name="Group 67"/>
          <p:cNvGrpSpPr>
            <a:grpSpLocks/>
          </p:cNvGrpSpPr>
          <p:nvPr/>
        </p:nvGrpSpPr>
        <p:grpSpPr bwMode="auto">
          <a:xfrm>
            <a:off x="562711" y="5163493"/>
            <a:ext cx="2532277" cy="653312"/>
            <a:chOff x="893149" y="4891541"/>
            <a:chExt cx="1964249" cy="700137"/>
          </a:xfrm>
        </p:grpSpPr>
        <p:sp>
          <p:nvSpPr>
            <p:cNvPr id="12" name="Freeform 123"/>
            <p:cNvSpPr>
              <a:spLocks noEditPoints="1"/>
            </p:cNvSpPr>
            <p:nvPr/>
          </p:nvSpPr>
          <p:spPr bwMode="black">
            <a:xfrm>
              <a:off x="917487" y="4960327"/>
              <a:ext cx="173050" cy="191359"/>
            </a:xfrm>
            <a:custGeom>
              <a:avLst/>
              <a:gdLst>
                <a:gd name="T0" fmla="*/ 156569 w 63"/>
                <a:gd name="T1" fmla="*/ 158975 h 65"/>
                <a:gd name="T2" fmla="*/ 156569 w 63"/>
                <a:gd name="T3" fmla="*/ 161919 h 65"/>
                <a:gd name="T4" fmla="*/ 96139 w 63"/>
                <a:gd name="T5" fmla="*/ 191359 h 65"/>
                <a:gd name="T6" fmla="*/ 90645 w 63"/>
                <a:gd name="T7" fmla="*/ 191359 h 65"/>
                <a:gd name="T8" fmla="*/ 32962 w 63"/>
                <a:gd name="T9" fmla="*/ 167807 h 65"/>
                <a:gd name="T10" fmla="*/ 27468 w 63"/>
                <a:gd name="T11" fmla="*/ 161919 h 65"/>
                <a:gd name="T12" fmla="*/ 5494 w 63"/>
                <a:gd name="T13" fmla="*/ 182527 h 65"/>
                <a:gd name="T14" fmla="*/ 0 w 63"/>
                <a:gd name="T15" fmla="*/ 108927 h 65"/>
                <a:gd name="T16" fmla="*/ 68671 w 63"/>
                <a:gd name="T17" fmla="*/ 123647 h 65"/>
                <a:gd name="T18" fmla="*/ 46696 w 63"/>
                <a:gd name="T19" fmla="*/ 141311 h 65"/>
                <a:gd name="T20" fmla="*/ 54937 w 63"/>
                <a:gd name="T21" fmla="*/ 147199 h 65"/>
                <a:gd name="T22" fmla="*/ 90645 w 63"/>
                <a:gd name="T23" fmla="*/ 161919 h 65"/>
                <a:gd name="T24" fmla="*/ 93392 w 63"/>
                <a:gd name="T25" fmla="*/ 161919 h 65"/>
                <a:gd name="T26" fmla="*/ 134594 w 63"/>
                <a:gd name="T27" fmla="*/ 141311 h 65"/>
                <a:gd name="T28" fmla="*/ 137341 w 63"/>
                <a:gd name="T29" fmla="*/ 141311 h 65"/>
                <a:gd name="T30" fmla="*/ 156569 w 63"/>
                <a:gd name="T31" fmla="*/ 158975 h 65"/>
                <a:gd name="T32" fmla="*/ 173050 w 63"/>
                <a:gd name="T33" fmla="*/ 85376 h 65"/>
                <a:gd name="T34" fmla="*/ 167556 w 63"/>
                <a:gd name="T35" fmla="*/ 11776 h 65"/>
                <a:gd name="T36" fmla="*/ 145582 w 63"/>
                <a:gd name="T37" fmla="*/ 32384 h 65"/>
                <a:gd name="T38" fmla="*/ 145582 w 63"/>
                <a:gd name="T39" fmla="*/ 32384 h 65"/>
                <a:gd name="T40" fmla="*/ 145582 w 63"/>
                <a:gd name="T41" fmla="*/ 29440 h 65"/>
                <a:gd name="T42" fmla="*/ 140088 w 63"/>
                <a:gd name="T43" fmla="*/ 23552 h 65"/>
                <a:gd name="T44" fmla="*/ 79658 w 63"/>
                <a:gd name="T45" fmla="*/ 0 h 65"/>
                <a:gd name="T46" fmla="*/ 76911 w 63"/>
                <a:gd name="T47" fmla="*/ 0 h 65"/>
                <a:gd name="T48" fmla="*/ 16481 w 63"/>
                <a:gd name="T49" fmla="*/ 29440 h 65"/>
                <a:gd name="T50" fmla="*/ 13734 w 63"/>
                <a:gd name="T51" fmla="*/ 29440 h 65"/>
                <a:gd name="T52" fmla="*/ 35709 w 63"/>
                <a:gd name="T53" fmla="*/ 50048 h 65"/>
                <a:gd name="T54" fmla="*/ 35709 w 63"/>
                <a:gd name="T55" fmla="*/ 50048 h 65"/>
                <a:gd name="T56" fmla="*/ 76911 w 63"/>
                <a:gd name="T57" fmla="*/ 29440 h 65"/>
                <a:gd name="T58" fmla="*/ 79658 w 63"/>
                <a:gd name="T59" fmla="*/ 29440 h 65"/>
                <a:gd name="T60" fmla="*/ 118113 w 63"/>
                <a:gd name="T61" fmla="*/ 41216 h 65"/>
                <a:gd name="T62" fmla="*/ 126354 w 63"/>
                <a:gd name="T63" fmla="*/ 50048 h 65"/>
                <a:gd name="T64" fmla="*/ 104379 w 63"/>
                <a:gd name="T65" fmla="*/ 70656 h 65"/>
                <a:gd name="T66" fmla="*/ 173050 w 63"/>
                <a:gd name="T67" fmla="*/ 85376 h 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33158" tIns="66581" rIns="133158" bIns="66581"/>
            <a:lstStyle/>
            <a:p>
              <a:pPr defTabSz="932597" eaLnBrk="0" fontAlgn="base" hangingPunct="0">
                <a:spcBef>
                  <a:spcPct val="0"/>
                </a:spcBef>
                <a:spcAft>
                  <a:spcPct val="0"/>
                </a:spcAft>
              </a:pPr>
              <a:endParaRPr lang="ko-KR" altLang="en-US" sz="1836">
                <a:solidFill>
                  <a:prstClr val="black"/>
                </a:solidFill>
              </a:endParaRPr>
            </a:p>
          </p:txBody>
        </p:sp>
        <p:pic>
          <p:nvPicPr>
            <p:cNvPr id="13" name="Picture 69"/>
            <p:cNvPicPr>
              <a:picLocks noChangeAspect="1"/>
            </p:cNvPicPr>
            <p:nvPr/>
          </p:nvPicPr>
          <p:blipFill>
            <a:blip r:embed="rId2">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893149" y="5226322"/>
              <a:ext cx="238986" cy="35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62"/>
            <p:cNvSpPr txBox="1">
              <a:spLocks noChangeArrowheads="1"/>
            </p:cNvSpPr>
            <p:nvPr/>
          </p:nvSpPr>
          <p:spPr bwMode="auto">
            <a:xfrm>
              <a:off x="1227418" y="4891541"/>
              <a:ext cx="1629980" cy="7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8013">
                <a:defRPr>
                  <a:solidFill>
                    <a:schemeClr val="tx1"/>
                  </a:solidFill>
                  <a:latin typeface="Segoe UI" panose="020B0502040204020203" pitchFamily="34" charset="0"/>
                  <a:ea typeface="맑은 고딕" panose="020B0503020000020004" pitchFamily="50" charset="-127"/>
                </a:defRPr>
              </a:lvl1pPr>
              <a:lvl2pPr marL="742950" indent="-285750" defTabSz="608013">
                <a:defRPr>
                  <a:solidFill>
                    <a:schemeClr val="tx1"/>
                  </a:solidFill>
                  <a:latin typeface="Segoe UI" panose="020B0502040204020203" pitchFamily="34" charset="0"/>
                  <a:ea typeface="맑은 고딕" panose="020B0503020000020004" pitchFamily="50" charset="-127"/>
                </a:defRPr>
              </a:lvl2pPr>
              <a:lvl3pPr marL="1143000" indent="-228600" defTabSz="608013">
                <a:defRPr>
                  <a:solidFill>
                    <a:schemeClr val="tx1"/>
                  </a:solidFill>
                  <a:latin typeface="Segoe UI" panose="020B0502040204020203" pitchFamily="34" charset="0"/>
                  <a:ea typeface="맑은 고딕" panose="020B0503020000020004" pitchFamily="50" charset="-127"/>
                </a:defRPr>
              </a:lvl3pPr>
              <a:lvl4pPr marL="1600200" indent="-228600" defTabSz="608013">
                <a:defRPr>
                  <a:solidFill>
                    <a:schemeClr val="tx1"/>
                  </a:solidFill>
                  <a:latin typeface="Segoe UI" panose="020B0502040204020203" pitchFamily="34" charset="0"/>
                  <a:ea typeface="맑은 고딕" panose="020B0503020000020004" pitchFamily="50" charset="-127"/>
                </a:defRPr>
              </a:lvl4pPr>
              <a:lvl5pPr marL="2057400" indent="-228600" defTabSz="608013">
                <a:defRPr>
                  <a:solidFill>
                    <a:schemeClr val="tx1"/>
                  </a:solidFill>
                  <a:latin typeface="Segoe UI" panose="020B0502040204020203" pitchFamily="34" charset="0"/>
                  <a:ea typeface="맑은 고딕" panose="020B0503020000020004" pitchFamily="50" charset="-127"/>
                </a:defRPr>
              </a:lvl5pPr>
              <a:lvl6pPr marL="25146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fontAlgn="base">
                <a:lnSpc>
                  <a:spcPct val="170000"/>
                </a:lnSpc>
                <a:spcBef>
                  <a:spcPct val="0"/>
                </a:spcBef>
                <a:spcAft>
                  <a:spcPct val="0"/>
                </a:spcAft>
                <a:buSzPct val="80000"/>
              </a:pPr>
              <a:r>
                <a:rPr lang="en-US" altLang="ko-KR" sz="1224">
                  <a:solidFill>
                    <a:srgbClr val="FFFFFF"/>
                  </a:solidFill>
                </a:rPr>
                <a:t>Automated</a:t>
              </a:r>
            </a:p>
            <a:p>
              <a:pPr fontAlgn="base">
                <a:lnSpc>
                  <a:spcPct val="170000"/>
                </a:lnSpc>
                <a:spcBef>
                  <a:spcPct val="0"/>
                </a:spcBef>
                <a:spcAft>
                  <a:spcPct val="0"/>
                </a:spcAft>
                <a:buSzPct val="80000"/>
              </a:pPr>
              <a:r>
                <a:rPr lang="en-US" altLang="ko-KR" sz="1224">
                  <a:solidFill>
                    <a:srgbClr val="FFFFFF"/>
                  </a:solidFill>
                </a:rPr>
                <a:t>Managed Resources</a:t>
              </a:r>
            </a:p>
          </p:txBody>
        </p:sp>
      </p:grpSp>
      <p:grpSp>
        <p:nvGrpSpPr>
          <p:cNvPr id="15" name="Group 71"/>
          <p:cNvGrpSpPr>
            <a:grpSpLocks/>
          </p:cNvGrpSpPr>
          <p:nvPr/>
        </p:nvGrpSpPr>
        <p:grpSpPr bwMode="auto">
          <a:xfrm>
            <a:off x="2651353" y="5022631"/>
            <a:ext cx="2681235" cy="653312"/>
            <a:chOff x="778745" y="4891541"/>
            <a:chExt cx="2078653" cy="698871"/>
          </a:xfrm>
        </p:grpSpPr>
        <p:pic>
          <p:nvPicPr>
            <p:cNvPr id="16" name="Picture 72"/>
            <p:cNvPicPr>
              <a:picLocks noChangeAspect="1"/>
            </p:cNvPicPr>
            <p:nvPr/>
          </p:nvPicPr>
          <p:blipFill>
            <a:blip r:embed="rId3">
              <a:clrChange>
                <a:clrFrom>
                  <a:srgbClr val="4EB1E4"/>
                </a:clrFrom>
                <a:clrTo>
                  <a:srgbClr val="4EB1E4">
                    <a:alpha val="0"/>
                  </a:srgbClr>
                </a:clrTo>
              </a:clrChange>
              <a:extLst>
                <a:ext uri="{28A0092B-C50C-407E-A947-70E740481C1C}">
                  <a14:useLocalDpi xmlns:a14="http://schemas.microsoft.com/office/drawing/2010/main" val="0"/>
                </a:ext>
              </a:extLst>
            </a:blip>
            <a:srcRect l="22861" t="54347" r="65276" b="24478"/>
            <a:stretch>
              <a:fillRect/>
            </a:stretch>
          </p:blipFill>
          <p:spPr bwMode="auto">
            <a:xfrm>
              <a:off x="778745" y="4965737"/>
              <a:ext cx="355312" cy="22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3"/>
            <p:cNvPicPr>
              <a:picLocks noChangeAspect="1"/>
            </p:cNvPicPr>
            <p:nvPr/>
          </p:nvPicPr>
          <p:blipFill>
            <a:blip r:embed="rId4">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797329" y="5261691"/>
              <a:ext cx="299189" cy="32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66"/>
            <p:cNvSpPr txBox="1">
              <a:spLocks noChangeArrowheads="1"/>
            </p:cNvSpPr>
            <p:nvPr/>
          </p:nvSpPr>
          <p:spPr bwMode="auto">
            <a:xfrm>
              <a:off x="1227418" y="4891541"/>
              <a:ext cx="1629980" cy="69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8013">
                <a:defRPr>
                  <a:solidFill>
                    <a:schemeClr val="tx1"/>
                  </a:solidFill>
                  <a:latin typeface="Segoe UI" panose="020B0502040204020203" pitchFamily="34" charset="0"/>
                  <a:ea typeface="맑은 고딕" panose="020B0503020000020004" pitchFamily="50" charset="-127"/>
                </a:defRPr>
              </a:lvl1pPr>
              <a:lvl2pPr marL="742950" indent="-285750" defTabSz="608013">
                <a:defRPr>
                  <a:solidFill>
                    <a:schemeClr val="tx1"/>
                  </a:solidFill>
                  <a:latin typeface="Segoe UI" panose="020B0502040204020203" pitchFamily="34" charset="0"/>
                  <a:ea typeface="맑은 고딕" panose="020B0503020000020004" pitchFamily="50" charset="-127"/>
                </a:defRPr>
              </a:lvl2pPr>
              <a:lvl3pPr marL="1143000" indent="-228600" defTabSz="608013">
                <a:defRPr>
                  <a:solidFill>
                    <a:schemeClr val="tx1"/>
                  </a:solidFill>
                  <a:latin typeface="Segoe UI" panose="020B0502040204020203" pitchFamily="34" charset="0"/>
                  <a:ea typeface="맑은 고딕" panose="020B0503020000020004" pitchFamily="50" charset="-127"/>
                </a:defRPr>
              </a:lvl3pPr>
              <a:lvl4pPr marL="1600200" indent="-228600" defTabSz="608013">
                <a:defRPr>
                  <a:solidFill>
                    <a:schemeClr val="tx1"/>
                  </a:solidFill>
                  <a:latin typeface="Segoe UI" panose="020B0502040204020203" pitchFamily="34" charset="0"/>
                  <a:ea typeface="맑은 고딕" panose="020B0503020000020004" pitchFamily="50" charset="-127"/>
                </a:defRPr>
              </a:lvl4pPr>
              <a:lvl5pPr marL="2057400" indent="-228600" defTabSz="608013">
                <a:defRPr>
                  <a:solidFill>
                    <a:schemeClr val="tx1"/>
                  </a:solidFill>
                  <a:latin typeface="Segoe UI" panose="020B0502040204020203" pitchFamily="34" charset="0"/>
                  <a:ea typeface="맑은 고딕" panose="020B0503020000020004" pitchFamily="50" charset="-127"/>
                </a:defRPr>
              </a:lvl5pPr>
              <a:lvl6pPr marL="25146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fontAlgn="base">
                <a:lnSpc>
                  <a:spcPct val="170000"/>
                </a:lnSpc>
                <a:spcBef>
                  <a:spcPct val="0"/>
                </a:spcBef>
                <a:spcAft>
                  <a:spcPct val="0"/>
                </a:spcAft>
                <a:buSzPct val="80000"/>
              </a:pPr>
              <a:r>
                <a:rPr lang="en-US" altLang="ko-KR" sz="1224">
                  <a:solidFill>
                    <a:srgbClr val="FFFFFF"/>
                  </a:solidFill>
                </a:rPr>
                <a:t>Elastic</a:t>
              </a:r>
            </a:p>
            <a:p>
              <a:pPr fontAlgn="base">
                <a:lnSpc>
                  <a:spcPct val="170000"/>
                </a:lnSpc>
                <a:spcBef>
                  <a:spcPct val="0"/>
                </a:spcBef>
                <a:spcAft>
                  <a:spcPct val="0"/>
                </a:spcAft>
                <a:buSzPct val="80000"/>
              </a:pPr>
              <a:r>
                <a:rPr lang="en-US" altLang="ko-KR" sz="1224">
                  <a:solidFill>
                    <a:srgbClr val="FFFFFF"/>
                  </a:solidFill>
                </a:rPr>
                <a:t>Usage-Based</a:t>
              </a:r>
            </a:p>
          </p:txBody>
        </p:sp>
      </p:grpSp>
      <p:sp>
        <p:nvSpPr>
          <p:cNvPr id="19" name="Rectangle 8"/>
          <p:cNvSpPr>
            <a:spLocks noChangeArrowheads="1"/>
          </p:cNvSpPr>
          <p:nvPr/>
        </p:nvSpPr>
        <p:spPr bwMode="auto">
          <a:xfrm>
            <a:off x="358704" y="4389561"/>
            <a:ext cx="6356598" cy="70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449388">
              <a:defRPr>
                <a:solidFill>
                  <a:schemeClr val="tx1"/>
                </a:solidFill>
                <a:latin typeface="Segoe UI" panose="020B0502040204020203" pitchFamily="34" charset="0"/>
                <a:ea typeface="맑은 고딕" panose="020B0503020000020004" pitchFamily="50" charset="-127"/>
              </a:defRPr>
            </a:lvl1pPr>
            <a:lvl2pPr marL="742950" indent="-285750" defTabSz="1449388">
              <a:defRPr>
                <a:solidFill>
                  <a:schemeClr val="tx1"/>
                </a:solidFill>
                <a:latin typeface="Segoe UI" panose="020B0502040204020203" pitchFamily="34" charset="0"/>
                <a:ea typeface="맑은 고딕" panose="020B0503020000020004" pitchFamily="50" charset="-127"/>
              </a:defRPr>
            </a:lvl2pPr>
            <a:lvl3pPr marL="1143000" indent="-228600" defTabSz="1449388">
              <a:defRPr>
                <a:solidFill>
                  <a:schemeClr val="tx1"/>
                </a:solidFill>
                <a:latin typeface="Segoe UI" panose="020B0502040204020203" pitchFamily="34" charset="0"/>
                <a:ea typeface="맑은 고딕" panose="020B0503020000020004" pitchFamily="50" charset="-127"/>
              </a:defRPr>
            </a:lvl3pPr>
            <a:lvl4pPr marL="1600200" indent="-228600" defTabSz="1449388">
              <a:defRPr>
                <a:solidFill>
                  <a:schemeClr val="tx1"/>
                </a:solidFill>
                <a:latin typeface="Segoe UI" panose="020B0502040204020203" pitchFamily="34" charset="0"/>
                <a:ea typeface="맑은 고딕" panose="020B0503020000020004" pitchFamily="50" charset="-127"/>
              </a:defRPr>
            </a:lvl4pPr>
            <a:lvl5pPr marL="2057400" indent="-228600" defTabSz="1449388">
              <a:defRPr>
                <a:solidFill>
                  <a:schemeClr val="tx1"/>
                </a:solidFill>
                <a:latin typeface="Segoe UI" panose="020B0502040204020203" pitchFamily="34" charset="0"/>
                <a:ea typeface="맑은 고딕" panose="020B0503020000020004" pitchFamily="50" charset="-127"/>
              </a:defRPr>
            </a:lvl5pPr>
            <a:lvl6pPr marL="25146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fontAlgn="base">
              <a:spcBef>
                <a:spcPct val="0"/>
              </a:spcBef>
              <a:spcAft>
                <a:spcPct val="0"/>
              </a:spcAft>
            </a:pPr>
            <a:r>
              <a:rPr lang="en-US" altLang="ko-KR" sz="2448" dirty="0">
                <a:solidFill>
                  <a:srgbClr val="FFFFFF"/>
                </a:solidFill>
                <a:cs typeface="Segoe UI" panose="020B0502040204020203" pitchFamily="34" charset="0"/>
              </a:rPr>
              <a:t>Global Physical Infrastructure</a:t>
            </a:r>
          </a:p>
          <a:p>
            <a:pPr fontAlgn="base">
              <a:spcBef>
                <a:spcPct val="0"/>
              </a:spcBef>
              <a:spcAft>
                <a:spcPct val="0"/>
              </a:spcAft>
            </a:pPr>
            <a:r>
              <a:rPr lang="en-US" altLang="ko-KR" sz="1428" i="1" dirty="0">
                <a:solidFill>
                  <a:srgbClr val="FFFFFF"/>
                </a:solidFill>
                <a:cs typeface="Segoe UI" panose="020B0502040204020203" pitchFamily="34" charset="0"/>
              </a:rPr>
              <a:t>Servers, Network, and Data Centers</a:t>
            </a:r>
          </a:p>
        </p:txBody>
      </p:sp>
      <p:sp>
        <p:nvSpPr>
          <p:cNvPr id="21" name="Rectangle 26"/>
          <p:cNvSpPr/>
          <p:nvPr/>
        </p:nvSpPr>
        <p:spPr bwMode="auto">
          <a:xfrm>
            <a:off x="319846" y="3175235"/>
            <a:ext cx="1687105" cy="1160896"/>
          </a:xfrm>
          <a:prstGeom prst="rect">
            <a:avLst/>
          </a:prstGeom>
          <a:solidFill>
            <a:schemeClr val="tx1">
              <a:lumMod val="75000"/>
            </a:schemeClr>
          </a:solidFill>
          <a:ln w="3175" cap="flat" cmpd="sng" algn="ctr">
            <a:no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인프라 구성</a:t>
            </a:r>
            <a:endParaRPr lang="en-US" sz="1224" b="1" kern="0" dirty="0">
              <a:solidFill>
                <a:srgbClr val="FFFFFF"/>
              </a:solidFill>
              <a:latin typeface="Segoe UI Semibold" panose="020B0702040204020203" pitchFamily="34" charset="0"/>
            </a:endParaRPr>
          </a:p>
        </p:txBody>
      </p:sp>
      <p:sp>
        <p:nvSpPr>
          <p:cNvPr id="22" name="Rectangle 27"/>
          <p:cNvSpPr/>
          <p:nvPr/>
        </p:nvSpPr>
        <p:spPr bwMode="auto">
          <a:xfrm>
            <a:off x="319846" y="1211262"/>
            <a:ext cx="1687105" cy="592592"/>
          </a:xfrm>
          <a:prstGeom prst="rect">
            <a:avLst/>
          </a:prstGeom>
          <a:solidFill>
            <a:schemeClr val="tx1">
              <a:lumMod val="75000"/>
            </a:schemeClr>
          </a:solidFill>
          <a:ln w="3175" cap="flat" cmpd="sng" algn="ctr">
            <a:no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개발 </a:t>
            </a:r>
            <a:r>
              <a:rPr lang="en-US" altLang="ko-KR" sz="1224" b="1" kern="0" dirty="0">
                <a:solidFill>
                  <a:srgbClr val="FFFFFF"/>
                </a:solidFill>
                <a:latin typeface="Segoe UI Semibold" panose="020B0702040204020203" pitchFamily="34" charset="0"/>
              </a:rPr>
              <a:t>/ </a:t>
            </a:r>
            <a:r>
              <a:rPr lang="ko-KR" altLang="en-US" sz="1224" b="1" kern="0" dirty="0">
                <a:solidFill>
                  <a:srgbClr val="FFFFFF"/>
                </a:solidFill>
                <a:latin typeface="Segoe UI Semibold" panose="020B0702040204020203" pitchFamily="34" charset="0"/>
              </a:rPr>
              <a:t>관리</a:t>
            </a:r>
          </a:p>
        </p:txBody>
      </p:sp>
      <p:sp>
        <p:nvSpPr>
          <p:cNvPr id="23" name="Rectangle 38"/>
          <p:cNvSpPr/>
          <p:nvPr/>
        </p:nvSpPr>
        <p:spPr bwMode="auto">
          <a:xfrm>
            <a:off x="319846" y="2495211"/>
            <a:ext cx="1687105" cy="631450"/>
          </a:xfrm>
          <a:prstGeom prst="rect">
            <a:avLst/>
          </a:prstGeom>
          <a:solidFill>
            <a:srgbClr val="68217A"/>
          </a:solidFill>
          <a:ln w="3175" cap="flat" cmpd="sng" algn="ctr">
            <a:solidFill>
              <a:srgbClr val="68217A"/>
            </a:solid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플랫폼 구성</a:t>
            </a:r>
          </a:p>
        </p:txBody>
      </p:sp>
      <p:sp>
        <p:nvSpPr>
          <p:cNvPr id="24" name="Rectangle 60"/>
          <p:cNvSpPr/>
          <p:nvPr/>
        </p:nvSpPr>
        <p:spPr bwMode="auto">
          <a:xfrm>
            <a:off x="2073334" y="2495211"/>
            <a:ext cx="3294000" cy="1235376"/>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rgbClr val="68217A"/>
                </a:solidFill>
                <a:latin typeface="Segoe UI Semibold" panose="020B0702040204020203" pitchFamily="34" charset="0"/>
              </a:rPr>
              <a:t>컴퓨팅</a:t>
            </a:r>
            <a:endParaRPr lang="en-US" sz="1224" b="1" kern="0" dirty="0">
              <a:solidFill>
                <a:srgbClr val="68217A"/>
              </a:solidFill>
              <a:latin typeface="Segoe UI Semibold" panose="020B0702040204020203" pitchFamily="34" charset="0"/>
            </a:endParaRPr>
          </a:p>
          <a:p>
            <a:pPr>
              <a:defRPr/>
            </a:pPr>
            <a:r>
              <a:rPr lang="en-US" sz="1122" kern="0" dirty="0" smtClean="0">
                <a:solidFill>
                  <a:srgbClr val="505050"/>
                </a:solidFill>
              </a:rPr>
              <a:t>Cloud Services(Web/Worker roles)</a:t>
            </a:r>
          </a:p>
          <a:p>
            <a:pPr>
              <a:defRPr/>
            </a:pPr>
            <a:r>
              <a:rPr lang="en-US" sz="1122" kern="0" dirty="0" smtClean="0">
                <a:solidFill>
                  <a:srgbClr val="505050"/>
                </a:solidFill>
              </a:rPr>
              <a:t>Web Site, </a:t>
            </a:r>
            <a:r>
              <a:rPr lang="en-US" sz="1122" kern="0" dirty="0" err="1" smtClean="0">
                <a:solidFill>
                  <a:srgbClr val="505050"/>
                </a:solidFill>
              </a:rPr>
              <a:t>RemoteApp</a:t>
            </a:r>
            <a:endParaRPr lang="en-US" sz="1122" kern="0" dirty="0">
              <a:solidFill>
                <a:srgbClr val="505050"/>
              </a:solidFill>
            </a:endParaRPr>
          </a:p>
          <a:p>
            <a:pPr>
              <a:defRPr/>
            </a:pPr>
            <a:endParaRPr lang="en-US" sz="1122" kern="0" dirty="0" smtClean="0">
              <a:solidFill>
                <a:srgbClr val="505050"/>
              </a:solidFill>
            </a:endParaRPr>
          </a:p>
          <a:p>
            <a:pPr>
              <a:defRPr/>
            </a:pPr>
            <a:r>
              <a:rPr lang="ko-KR" altLang="en-US" sz="1200" b="1" kern="0" dirty="0" smtClean="0">
                <a:solidFill>
                  <a:schemeClr val="tx1">
                    <a:lumMod val="75000"/>
                  </a:schemeClr>
                </a:solidFill>
                <a:latin typeface="Segoe UI Semibold" panose="020B0702040204020203" pitchFamily="34" charset="0"/>
              </a:rPr>
              <a:t>컴퓨팅</a:t>
            </a:r>
            <a:endParaRPr lang="en-US" sz="1122" kern="0" dirty="0" smtClean="0">
              <a:solidFill>
                <a:schemeClr val="tx1">
                  <a:lumMod val="75000"/>
                </a:schemeClr>
              </a:solidFill>
            </a:endParaRPr>
          </a:p>
          <a:p>
            <a:pPr>
              <a:defRPr/>
            </a:pPr>
            <a:r>
              <a:rPr lang="en-US" sz="1122" kern="0" dirty="0" smtClean="0">
                <a:solidFill>
                  <a:schemeClr val="tx1">
                    <a:lumMod val="75000"/>
                  </a:schemeClr>
                </a:solidFill>
              </a:rPr>
              <a:t>Virtual Machine</a:t>
            </a:r>
            <a:endParaRPr lang="en-US" sz="1122" kern="0" dirty="0">
              <a:solidFill>
                <a:schemeClr val="tx1">
                  <a:lumMod val="75000"/>
                </a:schemeClr>
              </a:solidFill>
            </a:endParaRPr>
          </a:p>
        </p:txBody>
      </p:sp>
      <p:sp>
        <p:nvSpPr>
          <p:cNvPr id="25" name="Rectangle 61"/>
          <p:cNvSpPr/>
          <p:nvPr/>
        </p:nvSpPr>
        <p:spPr bwMode="auto">
          <a:xfrm>
            <a:off x="5456237" y="3175235"/>
            <a:ext cx="3294000" cy="55535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chemeClr val="tx1">
                    <a:lumMod val="75000"/>
                  </a:schemeClr>
                </a:solidFill>
                <a:latin typeface="Segoe UI Semibold" panose="020B0702040204020203" pitchFamily="34" charset="0"/>
              </a:rPr>
              <a:t>스토리지</a:t>
            </a:r>
            <a:endParaRPr lang="en-US" sz="1224" b="1" kern="0" dirty="0">
              <a:solidFill>
                <a:schemeClr val="tx1">
                  <a:lumMod val="75000"/>
                </a:schemeClr>
              </a:solidFill>
              <a:latin typeface="Segoe UI Semibold" panose="020B0702040204020203" pitchFamily="34" charset="0"/>
            </a:endParaRPr>
          </a:p>
          <a:p>
            <a:pPr marL="0" lvl="1">
              <a:defRPr/>
            </a:pPr>
            <a:r>
              <a:rPr lang="en-US" sz="1122" kern="0" dirty="0">
                <a:solidFill>
                  <a:schemeClr val="tx1">
                    <a:lumMod val="75000"/>
                  </a:schemeClr>
                </a:solidFill>
              </a:rPr>
              <a:t>Blob Storage</a:t>
            </a:r>
            <a:r>
              <a:rPr lang="en-US" sz="1122" kern="0" dirty="0" smtClean="0">
                <a:solidFill>
                  <a:schemeClr val="tx1">
                    <a:lumMod val="75000"/>
                  </a:schemeClr>
                </a:solidFill>
              </a:rPr>
              <a:t>, </a:t>
            </a:r>
            <a:r>
              <a:rPr lang="en-US" sz="1122" kern="0" dirty="0">
                <a:solidFill>
                  <a:schemeClr val="tx1">
                    <a:lumMod val="75000"/>
                  </a:schemeClr>
                </a:solidFill>
              </a:rPr>
              <a:t>Azure Drive</a:t>
            </a:r>
          </a:p>
        </p:txBody>
      </p:sp>
      <p:sp>
        <p:nvSpPr>
          <p:cNvPr id="26" name="Rectangle 63"/>
          <p:cNvSpPr/>
          <p:nvPr/>
        </p:nvSpPr>
        <p:spPr bwMode="auto">
          <a:xfrm>
            <a:off x="2073334" y="3780779"/>
            <a:ext cx="10043297" cy="555352"/>
          </a:xfrm>
          <a:prstGeom prst="rect">
            <a:avLst/>
          </a:prstGeom>
          <a:noFill/>
          <a:ln w="3175" cap="flat" cmpd="sng" algn="ctr">
            <a:solidFill>
              <a:srgbClr val="FFFFFF">
                <a:lumMod val="75000"/>
              </a:srgbClr>
            </a:solidFill>
            <a:prstDash val="solid"/>
            <a:miter lim="800000"/>
          </a:ln>
          <a:effectLst/>
        </p:spPr>
        <p:txBody>
          <a:bodyPr/>
          <a:lstStyle/>
          <a:p>
            <a:pPr>
              <a:defRPr/>
            </a:pPr>
            <a:r>
              <a:rPr lang="ko-KR" altLang="en-US" sz="1224" b="1" kern="0" dirty="0">
                <a:solidFill>
                  <a:schemeClr val="tx1">
                    <a:lumMod val="75000"/>
                  </a:schemeClr>
                </a:solidFill>
                <a:latin typeface="Segoe UI Semibold" panose="020B0702040204020203" pitchFamily="34" charset="0"/>
              </a:rPr>
              <a:t>네트워크</a:t>
            </a:r>
            <a:endParaRPr lang="en-US" sz="1224" b="1" kern="0" dirty="0">
              <a:solidFill>
                <a:schemeClr val="tx1">
                  <a:lumMod val="75000"/>
                </a:schemeClr>
              </a:solidFill>
              <a:latin typeface="Segoe UI Semibold" panose="020B0702040204020203" pitchFamily="34" charset="0"/>
            </a:endParaRPr>
          </a:p>
          <a:p>
            <a:pPr>
              <a:defRPr/>
            </a:pPr>
            <a:r>
              <a:rPr lang="en-US" sz="1122" kern="0" dirty="0">
                <a:solidFill>
                  <a:schemeClr val="tx1">
                    <a:lumMod val="75000"/>
                  </a:schemeClr>
                </a:solidFill>
              </a:rPr>
              <a:t>Azure DNS, Virtual network, Traffic </a:t>
            </a:r>
            <a:r>
              <a:rPr lang="en-US" sz="1122" kern="0" dirty="0" smtClean="0">
                <a:solidFill>
                  <a:schemeClr val="tx1">
                    <a:lumMod val="75000"/>
                  </a:schemeClr>
                </a:solidFill>
              </a:rPr>
              <a:t>Manager, Express Route</a:t>
            </a:r>
            <a:endParaRPr lang="en-US" sz="1122" kern="0" dirty="0">
              <a:solidFill>
                <a:schemeClr val="tx1">
                  <a:lumMod val="75000"/>
                </a:schemeClr>
              </a:solidFill>
            </a:endParaRPr>
          </a:p>
        </p:txBody>
      </p:sp>
      <p:sp>
        <p:nvSpPr>
          <p:cNvPr id="27" name="Rectangle 25"/>
          <p:cNvSpPr/>
          <p:nvPr/>
        </p:nvSpPr>
        <p:spPr bwMode="auto">
          <a:xfrm>
            <a:off x="319846" y="1854046"/>
            <a:ext cx="1687105" cy="592592"/>
          </a:xfrm>
          <a:prstGeom prst="rect">
            <a:avLst/>
          </a:prstGeom>
          <a:solidFill>
            <a:schemeClr val="tx1">
              <a:lumMod val="75000"/>
            </a:schemeClr>
          </a:solidFill>
          <a:ln w="3175" cap="flat" cmpd="sng" algn="ctr">
            <a:no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서비스 통합</a:t>
            </a:r>
            <a:endParaRPr lang="en-US" sz="1224" b="1" kern="0" dirty="0">
              <a:solidFill>
                <a:srgbClr val="FFFFFF"/>
              </a:solidFill>
              <a:latin typeface="Segoe UI Semibold" panose="020B0702040204020203" pitchFamily="34" charset="0"/>
            </a:endParaRPr>
          </a:p>
        </p:txBody>
      </p:sp>
      <p:grpSp>
        <p:nvGrpSpPr>
          <p:cNvPr id="28" name="Group 104"/>
          <p:cNvGrpSpPr>
            <a:grpSpLocks/>
          </p:cNvGrpSpPr>
          <p:nvPr/>
        </p:nvGrpSpPr>
        <p:grpSpPr bwMode="auto">
          <a:xfrm>
            <a:off x="4599134" y="4389561"/>
            <a:ext cx="7517496" cy="2020641"/>
            <a:chOff x="3483186" y="4320654"/>
            <a:chExt cx="6142903" cy="2268000"/>
          </a:xfrm>
        </p:grpSpPr>
        <p:pic>
          <p:nvPicPr>
            <p:cNvPr id="29" name="Picture 75"/>
            <p:cNvPicPr>
              <a:picLocks noChangeAspect="1"/>
            </p:cNvPicPr>
            <p:nvPr/>
          </p:nvPicPr>
          <p:blipFill>
            <a:blip r:embed="rId5">
              <a:extLst>
                <a:ext uri="{28A0092B-C50C-407E-A947-70E740481C1C}">
                  <a14:useLocalDpi xmlns:a14="http://schemas.microsoft.com/office/drawing/2010/main" val="0"/>
                </a:ext>
              </a:extLst>
            </a:blip>
            <a:srcRect l="1042" t="5708" r="4520" b="16116"/>
            <a:stretch>
              <a:fillRect/>
            </a:stretch>
          </p:blipFill>
          <p:spPr bwMode="auto">
            <a:xfrm>
              <a:off x="3483186" y="4320654"/>
              <a:ext cx="6142903"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06"/>
            <p:cNvGrpSpPr>
              <a:grpSpLocks/>
            </p:cNvGrpSpPr>
            <p:nvPr/>
          </p:nvGrpSpPr>
          <p:grpSpPr bwMode="auto">
            <a:xfrm>
              <a:off x="3872374" y="4584254"/>
              <a:ext cx="5582775" cy="1941090"/>
              <a:chOff x="3872374" y="4584254"/>
              <a:chExt cx="5582775" cy="1941090"/>
            </a:xfrm>
          </p:grpSpPr>
          <p:grpSp>
            <p:nvGrpSpPr>
              <p:cNvPr id="34" name="Group 110"/>
              <p:cNvGrpSpPr>
                <a:grpSpLocks/>
              </p:cNvGrpSpPr>
              <p:nvPr/>
            </p:nvGrpSpPr>
            <p:grpSpPr bwMode="auto">
              <a:xfrm>
                <a:off x="3872374" y="4584254"/>
                <a:ext cx="5582775" cy="1941090"/>
                <a:chOff x="4838037" y="4721438"/>
                <a:chExt cx="5643841" cy="1941090"/>
              </a:xfrm>
            </p:grpSpPr>
            <p:sp>
              <p:nvSpPr>
                <p:cNvPr id="36" name="Oval 76"/>
                <p:cNvSpPr/>
                <p:nvPr/>
              </p:nvSpPr>
              <p:spPr bwMode="auto">
                <a:xfrm>
                  <a:off x="5161501" y="5322877"/>
                  <a:ext cx="121715"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7" name="Oval 78"/>
                <p:cNvSpPr/>
                <p:nvPr/>
              </p:nvSpPr>
              <p:spPr bwMode="auto">
                <a:xfrm>
                  <a:off x="4837822" y="5141146"/>
                  <a:ext cx="121715" cy="119942"/>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8" name="Oval 79"/>
                <p:cNvSpPr/>
                <p:nvPr/>
              </p:nvSpPr>
              <p:spPr bwMode="auto">
                <a:xfrm>
                  <a:off x="6235529" y="6386002"/>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9" name="Oval 80"/>
                <p:cNvSpPr/>
                <p:nvPr/>
              </p:nvSpPr>
              <p:spPr bwMode="auto">
                <a:xfrm>
                  <a:off x="5419643" y="4917617"/>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0" name="Oval 83"/>
                <p:cNvSpPr/>
                <p:nvPr/>
              </p:nvSpPr>
              <p:spPr bwMode="auto">
                <a:xfrm>
                  <a:off x="5708547" y="5006666"/>
                  <a:ext cx="121714"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1" name="Oval 86"/>
                <p:cNvSpPr/>
                <p:nvPr/>
              </p:nvSpPr>
              <p:spPr bwMode="auto">
                <a:xfrm>
                  <a:off x="6988551" y="4721348"/>
                  <a:ext cx="121715"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2" name="Oval 88"/>
                <p:cNvSpPr/>
                <p:nvPr/>
              </p:nvSpPr>
              <p:spPr bwMode="auto">
                <a:xfrm>
                  <a:off x="7326943" y="4786771"/>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3" name="Oval 92"/>
                <p:cNvSpPr/>
                <p:nvPr/>
              </p:nvSpPr>
              <p:spPr bwMode="auto">
                <a:xfrm>
                  <a:off x="9856189" y="5170223"/>
                  <a:ext cx="120377" cy="119942"/>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4" name="Oval 93"/>
                <p:cNvSpPr/>
                <p:nvPr/>
              </p:nvSpPr>
              <p:spPr bwMode="auto">
                <a:xfrm>
                  <a:off x="10304258" y="6229713"/>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5" name="Oval 94"/>
                <p:cNvSpPr/>
                <p:nvPr/>
              </p:nvSpPr>
              <p:spPr bwMode="auto">
                <a:xfrm>
                  <a:off x="10360434" y="6540474"/>
                  <a:ext cx="121714"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6" name="Oval 95"/>
                <p:cNvSpPr/>
                <p:nvPr/>
              </p:nvSpPr>
              <p:spPr bwMode="auto">
                <a:xfrm>
                  <a:off x="9968541" y="4995762"/>
                  <a:ext cx="121715"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7" name="Oval 97"/>
                <p:cNvSpPr/>
                <p:nvPr/>
              </p:nvSpPr>
              <p:spPr bwMode="auto">
                <a:xfrm>
                  <a:off x="9551235" y="5304704"/>
                  <a:ext cx="120377" cy="121759"/>
                </a:xfrm>
                <a:prstGeom prst="ellipse">
                  <a:avLst/>
                </a:prstGeom>
                <a:solidFill>
                  <a:schemeClr val="bg1">
                    <a:lumMod val="85000"/>
                  </a:schemeClr>
                </a:solidFill>
                <a:ln>
                  <a:solidFill>
                    <a:schemeClr val="tx1">
                      <a:lumMod val="50000"/>
                      <a:lumOff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8" name="Oval 98"/>
                <p:cNvSpPr/>
                <p:nvPr/>
              </p:nvSpPr>
              <p:spPr bwMode="auto">
                <a:xfrm>
                  <a:off x="9390733" y="5744493"/>
                  <a:ext cx="121715"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grpSp>
          <p:sp>
            <p:nvSpPr>
              <p:cNvPr id="35" name="Oval 97"/>
              <p:cNvSpPr/>
              <p:nvPr/>
            </p:nvSpPr>
            <p:spPr bwMode="auto">
              <a:xfrm>
                <a:off x="8627189" y="5033039"/>
                <a:ext cx="120398" cy="119942"/>
              </a:xfrm>
              <a:prstGeom prst="ellipse">
                <a:avLst/>
              </a:prstGeom>
              <a:solidFill>
                <a:schemeClr val="bg1">
                  <a:lumMod val="85000"/>
                </a:schemeClr>
              </a:solidFill>
              <a:ln>
                <a:solidFill>
                  <a:schemeClr val="tx1">
                    <a:lumMod val="50000"/>
                    <a:lumOff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grpSp>
        <p:sp>
          <p:nvSpPr>
            <p:cNvPr id="31" name="Oval 80"/>
            <p:cNvSpPr/>
            <p:nvPr/>
          </p:nvSpPr>
          <p:spPr bwMode="auto">
            <a:xfrm>
              <a:off x="4380211" y="4916731"/>
              <a:ext cx="120398"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2" name="Oval 80"/>
            <p:cNvSpPr/>
            <p:nvPr/>
          </p:nvSpPr>
          <p:spPr bwMode="auto">
            <a:xfrm>
              <a:off x="4627621" y="4982154"/>
              <a:ext cx="120397"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3" name="Oval 98"/>
            <p:cNvSpPr/>
            <p:nvPr/>
          </p:nvSpPr>
          <p:spPr bwMode="auto">
            <a:xfrm>
              <a:off x="8648358" y="5252932"/>
              <a:ext cx="120398"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grpSp>
      <p:sp>
        <p:nvSpPr>
          <p:cNvPr id="49" name="Rectangle 44"/>
          <p:cNvSpPr/>
          <p:nvPr/>
        </p:nvSpPr>
        <p:spPr bwMode="auto">
          <a:xfrm>
            <a:off x="2073334" y="1211262"/>
            <a:ext cx="2465895" cy="592592"/>
          </a:xfrm>
          <a:prstGeom prst="rect">
            <a:avLst/>
          </a:prstGeom>
          <a:noFill/>
          <a:ln w="3175" cap="flat" cmpd="sng" algn="ctr">
            <a:solidFill>
              <a:srgbClr val="FFFFFF">
                <a:lumMod val="75000"/>
              </a:srgbClr>
            </a:solidFill>
            <a:prstDash val="solid"/>
            <a:miter lim="800000"/>
          </a:ln>
          <a:effectLst/>
        </p:spPr>
        <p:txBody>
          <a:bodyPr/>
          <a:lstStyle/>
          <a:p>
            <a:pPr>
              <a:defRPr/>
            </a:pPr>
            <a:r>
              <a:rPr lang="ko-KR" altLang="en-US" sz="1224" b="1" kern="0" dirty="0">
                <a:solidFill>
                  <a:schemeClr val="tx1">
                    <a:lumMod val="75000"/>
                  </a:schemeClr>
                </a:solidFill>
                <a:latin typeface="Segoe UI Semibold" panose="020B0702040204020203" pitchFamily="34" charset="0"/>
              </a:rPr>
              <a:t>라이브러리 </a:t>
            </a:r>
            <a:r>
              <a:rPr lang="en-US" sz="1224" b="1" kern="0" dirty="0">
                <a:solidFill>
                  <a:schemeClr val="tx1">
                    <a:lumMod val="75000"/>
                  </a:schemeClr>
                </a:solidFill>
                <a:latin typeface="Segoe UI Semibold" panose="020B0702040204020203" pitchFamily="34" charset="0"/>
              </a:rPr>
              <a:t>&amp; SDK</a:t>
            </a:r>
          </a:p>
          <a:p>
            <a:pPr>
              <a:defRPr/>
            </a:pPr>
            <a:r>
              <a:rPr lang="en-US" sz="1122" kern="0" dirty="0">
                <a:solidFill>
                  <a:schemeClr val="tx1">
                    <a:lumMod val="75000"/>
                  </a:schemeClr>
                </a:solidFill>
              </a:rPr>
              <a:t>Java, .NET, IOS, PHP…</a:t>
            </a:r>
          </a:p>
        </p:txBody>
      </p:sp>
      <p:sp>
        <p:nvSpPr>
          <p:cNvPr id="50" name="Rectangle 51"/>
          <p:cNvSpPr/>
          <p:nvPr/>
        </p:nvSpPr>
        <p:spPr bwMode="auto">
          <a:xfrm>
            <a:off x="4599135" y="1211262"/>
            <a:ext cx="2465895" cy="59259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chemeClr val="tx1">
                    <a:lumMod val="75000"/>
                  </a:schemeClr>
                </a:solidFill>
                <a:latin typeface="Segoe UI Semibold" panose="020B0702040204020203" pitchFamily="34" charset="0"/>
              </a:rPr>
              <a:t>관리도구</a:t>
            </a:r>
            <a:endParaRPr lang="en-US" sz="1224" kern="0" dirty="0">
              <a:solidFill>
                <a:schemeClr val="tx1">
                  <a:lumMod val="75000"/>
                </a:schemeClr>
              </a:solidFill>
              <a:latin typeface="Segoe UI Semibold" panose="020B0702040204020203" pitchFamily="34" charset="0"/>
            </a:endParaRPr>
          </a:p>
          <a:p>
            <a:pPr>
              <a:defRPr/>
            </a:pPr>
            <a:r>
              <a:rPr lang="en-US" sz="1122" kern="0" dirty="0">
                <a:solidFill>
                  <a:schemeClr val="tx1">
                    <a:lumMod val="75000"/>
                  </a:schemeClr>
                </a:solidFill>
              </a:rPr>
              <a:t>Systems Center</a:t>
            </a:r>
          </a:p>
        </p:txBody>
      </p:sp>
      <p:sp>
        <p:nvSpPr>
          <p:cNvPr id="51" name="Rectangle 52"/>
          <p:cNvSpPr/>
          <p:nvPr/>
        </p:nvSpPr>
        <p:spPr bwMode="auto">
          <a:xfrm>
            <a:off x="9650736" y="1211262"/>
            <a:ext cx="2465895" cy="59259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en-US" sz="1224" kern="0" dirty="0">
                <a:solidFill>
                  <a:schemeClr val="tx1">
                    <a:lumMod val="75000"/>
                  </a:schemeClr>
                </a:solidFill>
                <a:latin typeface="Segoe UI Semibold" panose="020B0702040204020203" pitchFamily="34" charset="0"/>
              </a:rPr>
              <a:t>Command Line Interface</a:t>
            </a:r>
          </a:p>
          <a:p>
            <a:pPr marL="0" lvl="1">
              <a:defRPr/>
            </a:pPr>
            <a:r>
              <a:rPr lang="en-US" sz="1224" kern="0" dirty="0">
                <a:solidFill>
                  <a:schemeClr val="tx1">
                    <a:lumMod val="75000"/>
                  </a:schemeClr>
                </a:solidFill>
              </a:rPr>
              <a:t>Windows, MAC, Linux</a:t>
            </a:r>
            <a:endParaRPr lang="en-US" sz="1224" kern="0" dirty="0">
              <a:solidFill>
                <a:schemeClr val="tx1">
                  <a:lumMod val="75000"/>
                </a:schemeClr>
              </a:solidFill>
              <a:latin typeface="Segoe UI Semibold" panose="020B0702040204020203" pitchFamily="34" charset="0"/>
            </a:endParaRPr>
          </a:p>
        </p:txBody>
      </p:sp>
      <p:sp>
        <p:nvSpPr>
          <p:cNvPr id="52" name="Rectangle 53"/>
          <p:cNvSpPr/>
          <p:nvPr/>
        </p:nvSpPr>
        <p:spPr bwMode="auto">
          <a:xfrm>
            <a:off x="7124935" y="1211262"/>
            <a:ext cx="2465895" cy="59259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chemeClr val="tx1">
                    <a:lumMod val="75000"/>
                  </a:schemeClr>
                </a:solidFill>
                <a:latin typeface="Segoe UI Semibold" panose="020B0702040204020203" pitchFamily="34" charset="0"/>
              </a:rPr>
              <a:t>개발도구</a:t>
            </a:r>
            <a:endParaRPr lang="en-US" altLang="ko-KR" sz="1224" b="1" kern="0" dirty="0">
              <a:solidFill>
                <a:schemeClr val="tx1">
                  <a:lumMod val="75000"/>
                </a:schemeClr>
              </a:solidFill>
              <a:latin typeface="Segoe UI Semibold" panose="020B0702040204020203" pitchFamily="34" charset="0"/>
            </a:endParaRPr>
          </a:p>
          <a:p>
            <a:pPr>
              <a:defRPr/>
            </a:pPr>
            <a:r>
              <a:rPr lang="en-US" altLang="ko-KR" sz="1122" kern="0" dirty="0">
                <a:solidFill>
                  <a:schemeClr val="tx1">
                    <a:lumMod val="75000"/>
                  </a:schemeClr>
                </a:solidFill>
              </a:rPr>
              <a:t>Toolkit for Eclipse &amp; Visual Studio</a:t>
            </a:r>
          </a:p>
        </p:txBody>
      </p:sp>
      <p:sp>
        <p:nvSpPr>
          <p:cNvPr id="53" name="Rectangle 54"/>
          <p:cNvSpPr/>
          <p:nvPr/>
        </p:nvSpPr>
        <p:spPr bwMode="auto">
          <a:xfrm>
            <a:off x="2073334" y="1854046"/>
            <a:ext cx="10043297" cy="592592"/>
          </a:xfrm>
          <a:prstGeom prst="rect">
            <a:avLst/>
          </a:prstGeom>
          <a:noFill/>
          <a:ln w="3175" cap="flat" cmpd="sng" algn="ctr">
            <a:solidFill>
              <a:srgbClr val="FFFFFF">
                <a:lumMod val="75000"/>
              </a:srgbClr>
            </a:solidFill>
            <a:prstDash val="solid"/>
            <a:miter lim="800000"/>
          </a:ln>
          <a:effectLst/>
        </p:spPr>
        <p:txBody>
          <a:bodyPr/>
          <a:lstStyle/>
          <a:p>
            <a:pPr>
              <a:defRPr/>
            </a:pPr>
            <a:r>
              <a:rPr lang="en-US" altLang="ko-KR" sz="1224" kern="0" dirty="0">
                <a:solidFill>
                  <a:schemeClr val="tx1">
                    <a:lumMod val="75000"/>
                  </a:schemeClr>
                </a:solidFill>
                <a:latin typeface="Segoe UI Semibold" panose="020B0702040204020203" pitchFamily="34" charset="0"/>
              </a:rPr>
              <a:t>Deployment &amp; Administration </a:t>
            </a:r>
          </a:p>
          <a:p>
            <a:pPr>
              <a:defRPr/>
            </a:pPr>
            <a:r>
              <a:rPr lang="en-US" sz="1122" kern="0" dirty="0">
                <a:solidFill>
                  <a:schemeClr val="tx1">
                    <a:lumMod val="75000"/>
                  </a:schemeClr>
                </a:solidFill>
              </a:rPr>
              <a:t>Active Directory, Diagnostics &amp; Service Management, APIs, SCOM pack </a:t>
            </a:r>
          </a:p>
        </p:txBody>
      </p:sp>
      <p:sp>
        <p:nvSpPr>
          <p:cNvPr id="57" name="Rectangle 58"/>
          <p:cNvSpPr/>
          <p:nvPr/>
        </p:nvSpPr>
        <p:spPr bwMode="auto">
          <a:xfrm>
            <a:off x="5464389" y="2495211"/>
            <a:ext cx="3280480" cy="631450"/>
          </a:xfrm>
          <a:prstGeom prst="rect">
            <a:avLst/>
          </a:prstGeom>
          <a:noFill/>
          <a:ln w="3175" cap="flat" cmpd="sng" algn="ctr">
            <a:solidFill>
              <a:srgbClr val="FFFFFF">
                <a:lumMod val="75000"/>
              </a:srgbClr>
            </a:solidFill>
            <a:prstDash val="solid"/>
            <a:miter lim="800000"/>
          </a:ln>
          <a:effectLst/>
        </p:spPr>
        <p:txBody>
          <a:bodyPr rIns="36717"/>
          <a:lstStyle/>
          <a:p>
            <a:pPr>
              <a:defRPr/>
            </a:pPr>
            <a:r>
              <a:rPr lang="en-US" altLang="ko-KR" sz="1224" b="1" kern="0" dirty="0" smtClean="0">
                <a:solidFill>
                  <a:srgbClr val="68217A"/>
                </a:solidFill>
                <a:latin typeface="Segoe UI Semibold" panose="020B0702040204020203" pitchFamily="34" charset="0"/>
              </a:rPr>
              <a:t>App </a:t>
            </a:r>
            <a:r>
              <a:rPr lang="ko-KR" altLang="en-US" sz="1224" b="1" kern="0" smtClean="0">
                <a:solidFill>
                  <a:srgbClr val="68217A"/>
                </a:solidFill>
                <a:latin typeface="Segoe UI Semibold" panose="020B0702040204020203" pitchFamily="34" charset="0"/>
              </a:rPr>
              <a:t>서비스</a:t>
            </a:r>
            <a:endParaRPr lang="en-US" sz="1224" b="1" kern="0" dirty="0">
              <a:solidFill>
                <a:srgbClr val="68217A"/>
              </a:solidFill>
              <a:latin typeface="Segoe UI Semibold" panose="020B0702040204020203" pitchFamily="34" charset="0"/>
            </a:endParaRPr>
          </a:p>
          <a:p>
            <a:pPr>
              <a:defRPr/>
            </a:pPr>
            <a:r>
              <a:rPr lang="en-US" sz="1122" kern="0" dirty="0" smtClean="0">
                <a:solidFill>
                  <a:srgbClr val="505050"/>
                </a:solidFill>
              </a:rPr>
              <a:t>Media, Notification Hub, Event Hub, Scheduler, Automation, BizTalk, Visual Studio Online, …</a:t>
            </a:r>
            <a:endParaRPr lang="en-US" sz="1224" kern="0" dirty="0">
              <a:solidFill>
                <a:srgbClr val="505050"/>
              </a:solidFill>
            </a:endParaRPr>
          </a:p>
        </p:txBody>
      </p:sp>
      <p:sp>
        <p:nvSpPr>
          <p:cNvPr id="58" name="Rectangle 59"/>
          <p:cNvSpPr/>
          <p:nvPr/>
        </p:nvSpPr>
        <p:spPr bwMode="auto">
          <a:xfrm>
            <a:off x="8824772" y="2495211"/>
            <a:ext cx="3294000" cy="1235376"/>
          </a:xfrm>
          <a:prstGeom prst="rect">
            <a:avLst/>
          </a:prstGeom>
          <a:noFill/>
          <a:ln w="3175" cap="flat" cmpd="sng" algn="ctr">
            <a:solidFill>
              <a:srgbClr val="FFFFFF">
                <a:lumMod val="75000"/>
              </a:srgbClr>
            </a:solidFill>
            <a:prstDash val="solid"/>
            <a:miter lim="800000"/>
          </a:ln>
          <a:effectLst/>
        </p:spPr>
        <p:txBody>
          <a:bodyPr rIns="36717"/>
          <a:lstStyle/>
          <a:p>
            <a:pPr>
              <a:defRPr/>
            </a:pPr>
            <a:r>
              <a:rPr lang="ko-KR" altLang="en-US" sz="1224" b="1" kern="0" dirty="0" smtClean="0">
                <a:solidFill>
                  <a:srgbClr val="68217A"/>
                </a:solidFill>
                <a:latin typeface="Segoe UI Semibold" panose="020B0702040204020203" pitchFamily="34" charset="0"/>
              </a:rPr>
              <a:t>데이터</a:t>
            </a:r>
            <a:r>
              <a:rPr lang="en-US" sz="1122" kern="0" dirty="0" smtClean="0">
                <a:solidFill>
                  <a:srgbClr val="505050"/>
                </a:solidFill>
              </a:rPr>
              <a:t/>
            </a:r>
            <a:br>
              <a:rPr lang="en-US" sz="1122" kern="0" dirty="0" smtClean="0">
                <a:solidFill>
                  <a:srgbClr val="505050"/>
                </a:solidFill>
              </a:rPr>
            </a:br>
            <a:r>
              <a:rPr lang="en-US" altLang="ko-KR" sz="1122" kern="0" dirty="0">
                <a:solidFill>
                  <a:srgbClr val="505050"/>
                </a:solidFill>
              </a:rPr>
              <a:t>SQL Database, </a:t>
            </a:r>
            <a:r>
              <a:rPr lang="en-US" altLang="ko-KR" sz="1122" kern="0" dirty="0" err="1" smtClean="0">
                <a:solidFill>
                  <a:srgbClr val="505050"/>
                </a:solidFill>
              </a:rPr>
              <a:t>DocumentDB</a:t>
            </a:r>
            <a:r>
              <a:rPr lang="en-US" altLang="ko-KR" sz="1122" kern="0" dirty="0" smtClean="0">
                <a:solidFill>
                  <a:srgbClr val="505050"/>
                </a:solidFill>
              </a:rPr>
              <a:t>, Cache, </a:t>
            </a:r>
          </a:p>
          <a:p>
            <a:pPr>
              <a:defRPr/>
            </a:pPr>
            <a:r>
              <a:rPr lang="en-US" altLang="ko-KR" sz="1122" kern="0" dirty="0" smtClean="0">
                <a:solidFill>
                  <a:srgbClr val="505050"/>
                </a:solidFill>
              </a:rPr>
              <a:t>Backup, </a:t>
            </a:r>
            <a:r>
              <a:rPr lang="en-US" altLang="ko-KR" sz="1122" kern="0" dirty="0" err="1" smtClean="0">
                <a:solidFill>
                  <a:srgbClr val="505050"/>
                </a:solidFill>
              </a:rPr>
              <a:t>StoreSimple</a:t>
            </a:r>
            <a:r>
              <a:rPr lang="en-US" altLang="ko-KR" sz="1122" kern="0" dirty="0" smtClean="0">
                <a:solidFill>
                  <a:srgbClr val="505050"/>
                </a:solidFill>
              </a:rPr>
              <a:t>, Site Recovery</a:t>
            </a:r>
          </a:p>
          <a:p>
            <a:pPr>
              <a:defRPr/>
            </a:pPr>
            <a:r>
              <a:rPr lang="en-US" altLang="ko-KR" sz="1122" kern="0" dirty="0" err="1" smtClean="0">
                <a:solidFill>
                  <a:srgbClr val="505050"/>
                </a:solidFill>
              </a:rPr>
              <a:t>HDInsight</a:t>
            </a:r>
            <a:r>
              <a:rPr lang="en-US" altLang="ko-KR" sz="1122" kern="0" dirty="0" smtClean="0">
                <a:solidFill>
                  <a:srgbClr val="505050"/>
                </a:solidFill>
              </a:rPr>
              <a:t>, </a:t>
            </a:r>
            <a:r>
              <a:rPr lang="en-US" sz="1122" kern="0" dirty="0" smtClean="0">
                <a:solidFill>
                  <a:srgbClr val="505050"/>
                </a:solidFill>
              </a:rPr>
              <a:t>Machine Learning, Azure Search, </a:t>
            </a:r>
            <a:r>
              <a:rPr lang="en-US" altLang="ko-KR" sz="1122" kern="0" dirty="0" smtClean="0">
                <a:solidFill>
                  <a:srgbClr val="505050"/>
                </a:solidFill>
              </a:rPr>
              <a:t>CDN</a:t>
            </a:r>
            <a:endParaRPr lang="en-US" sz="1122" kern="0" dirty="0" smtClean="0">
              <a:solidFill>
                <a:srgbClr val="505050"/>
              </a:solidFill>
            </a:endParaRPr>
          </a:p>
          <a:p>
            <a:pPr>
              <a:defRPr/>
            </a:pPr>
            <a:endParaRPr lang="en-US" sz="1122" kern="0" dirty="0">
              <a:solidFill>
                <a:srgbClr val="505050"/>
              </a:solidFill>
            </a:endParaRPr>
          </a:p>
          <a:p>
            <a:pPr>
              <a:defRPr/>
            </a:pPr>
            <a:r>
              <a:rPr lang="en-US" sz="1122" kern="0" dirty="0" smtClean="0">
                <a:solidFill>
                  <a:schemeClr val="tx1">
                    <a:lumMod val="75000"/>
                  </a:schemeClr>
                </a:solidFill>
              </a:rPr>
              <a:t>Table</a:t>
            </a:r>
            <a:endParaRPr lang="en-US" sz="1122" kern="0" dirty="0">
              <a:solidFill>
                <a:schemeClr val="tx1">
                  <a:lumMod val="75000"/>
                </a:schemeClr>
              </a:solidFill>
            </a:endParaRPr>
          </a:p>
        </p:txBody>
      </p:sp>
    </p:spTree>
    <p:extLst>
      <p:ext uri="{BB962C8B-B14F-4D97-AF65-F5344CB8AC3E}">
        <p14:creationId xmlns:p14="http://schemas.microsoft.com/office/powerpoint/2010/main" val="105234670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Cloud Services</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서비스를 사용하면 서버 인프라를 관리 비용을 최소화 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 Cloud </a:t>
            </a:r>
            <a:r>
              <a:rPr lang="ko-KR" altLang="en-US" sz="1836" spc="-104">
                <a:solidFill>
                  <a:srgbClr val="0076C6"/>
                </a:solidFill>
                <a:latin typeface="맑은 고딕" panose="020B0503020000020004" pitchFamily="50" charset="-127"/>
                <a:ea typeface="맑은 고딕" panose="020B0503020000020004" pitchFamily="50" charset="-127"/>
              </a:rPr>
              <a:t>서비스 웹 및 작업자 역할을 사용하면</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하드웨어 유지 관리에서 벗어나</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응용 프로그램을 신속하게 빌드</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배포 및 관리할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66" name="그룹 101"/>
          <p:cNvGrpSpPr/>
          <p:nvPr/>
        </p:nvGrpSpPr>
        <p:grpSpPr>
          <a:xfrm>
            <a:off x="1255454" y="1622187"/>
            <a:ext cx="9878196" cy="4999295"/>
            <a:chOff x="87084" y="900458"/>
            <a:chExt cx="9685385" cy="5596711"/>
          </a:xfrm>
        </p:grpSpPr>
        <p:grpSp>
          <p:nvGrpSpPr>
            <p:cNvPr id="67" name="그룹 94"/>
            <p:cNvGrpSpPr/>
            <p:nvPr/>
          </p:nvGrpSpPr>
          <p:grpSpPr>
            <a:xfrm>
              <a:off x="87084" y="900458"/>
              <a:ext cx="9685385" cy="5596711"/>
              <a:chOff x="139995" y="899679"/>
              <a:chExt cx="9944474" cy="5437237"/>
            </a:xfrm>
          </p:grpSpPr>
          <p:sp>
            <p:nvSpPr>
              <p:cNvPr id="69" name="Rectangle 23"/>
              <p:cNvSpPr/>
              <p:nvPr/>
            </p:nvSpPr>
            <p:spPr bwMode="gray">
              <a:xfrm>
                <a:off x="139996" y="1228777"/>
                <a:ext cx="3038634" cy="5108139"/>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가용성과 </a:t>
                </a:r>
                <a:r>
                  <a:rPr kumimoji="0" lang="ko-KR" altLang="en-US" sz="1224" b="1" i="0" u="sng" strike="noStrike" kern="0" cap="none" spc="0" normalizeH="0" baseline="0" noProof="0" dirty="0" err="1" smtClean="0">
                    <a:ln>
                      <a:noFill/>
                    </a:ln>
                    <a:solidFill>
                      <a:prstClr val="black"/>
                    </a:solidFill>
                    <a:effectLst/>
                    <a:uLnTx/>
                    <a:uFillTx/>
                    <a:ea typeface="맑은 고딕"/>
                  </a:rPr>
                  <a:t>확장성을</a:t>
                </a:r>
                <a:r>
                  <a:rPr kumimoji="0" lang="ko-KR" altLang="en-US" sz="1224" b="1" i="0" u="sng" strike="noStrike" kern="0" cap="none" spc="0" normalizeH="0" baseline="0" noProof="0" dirty="0" smtClean="0">
                    <a:ln>
                      <a:noFill/>
                    </a:ln>
                    <a:solidFill>
                      <a:prstClr val="black"/>
                    </a:solidFill>
                    <a:effectLst/>
                    <a:uLnTx/>
                    <a:uFillTx/>
                    <a:ea typeface="맑은 고딕"/>
                  </a:rPr>
                  <a:t> 갖춘 플랫폼</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응용 프로그램 및 서비스를 개발하고 </a:t>
                </a:r>
                <a:r>
                  <a:rPr kumimoji="0" lang="ko-KR" altLang="en-US" sz="1020" b="0" i="0" u="none" strike="noStrike" kern="0" cap="none" spc="0" normalizeH="0" baseline="0" noProof="0" dirty="0" err="1" smtClean="0">
                    <a:ln>
                      <a:noFill/>
                    </a:ln>
                    <a:solidFill>
                      <a:prstClr val="black"/>
                    </a:solidFill>
                    <a:effectLst/>
                    <a:uLnTx/>
                    <a:uFillTx/>
                    <a:ea typeface="맑은 고딕"/>
                  </a:rPr>
                  <a:t>패키징하고</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smtClean="0">
                    <a:ln>
                      <a:noFill/>
                    </a:ln>
                    <a:solidFill>
                      <a:prstClr val="black"/>
                    </a:solidFill>
                    <a:effectLst/>
                    <a:uLnTx/>
                    <a:uFillTx/>
                    <a:ea typeface="맑은 고딕"/>
                  </a:rPr>
                  <a:t>배포하는 것만으로 가용성과 </a:t>
                </a:r>
                <a:r>
                  <a:rPr kumimoji="0" lang="ko-KR" altLang="en-US" sz="1020" b="0" i="0" u="none" strike="noStrike" kern="0" cap="none" spc="0" normalizeH="0" baseline="0" noProof="0" dirty="0" err="1" smtClean="0">
                    <a:ln>
                      <a:noFill/>
                    </a:ln>
                    <a:solidFill>
                      <a:prstClr val="black"/>
                    </a:solidFill>
                    <a:effectLst/>
                    <a:uLnTx/>
                    <a:uFillTx/>
                    <a:ea typeface="맑은 고딕"/>
                  </a:rPr>
                  <a:t>확장성을</a:t>
                </a:r>
                <a:r>
                  <a:rPr kumimoji="0" lang="ko-KR" altLang="en-US" sz="1020" b="0" i="0" u="none" strike="noStrike" kern="0" cap="none" spc="0" normalizeH="0" baseline="0" noProof="0" dirty="0" smtClean="0">
                    <a:ln>
                      <a:noFill/>
                    </a:ln>
                    <a:solidFill>
                      <a:prstClr val="black"/>
                    </a:solidFill>
                    <a:effectLst/>
                    <a:uLnTx/>
                    <a:uFillTx/>
                    <a:ea typeface="맑은 고딕"/>
                  </a:rPr>
                  <a:t> 확보할 수 있는 플랫폼</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시스템 관리</a:t>
                </a:r>
                <a:r>
                  <a:rPr kumimoji="0" lang="en-US" altLang="ko-KR" sz="1224" b="1" i="0" u="sng" strike="noStrike" kern="0" cap="none" spc="0" normalizeH="0" baseline="0" noProof="0" dirty="0" smtClean="0">
                    <a:ln>
                      <a:noFill/>
                    </a:ln>
                    <a:solidFill>
                      <a:prstClr val="black"/>
                    </a:solidFill>
                    <a:effectLst/>
                    <a:uLnTx/>
                    <a:uFillTx/>
                    <a:ea typeface="맑은 고딕"/>
                  </a:rPr>
                  <a:t>/</a:t>
                </a:r>
                <a:r>
                  <a:rPr kumimoji="0" lang="ko-KR" altLang="en-US" sz="1224" b="1" i="0" u="sng" strike="noStrike" kern="0" cap="none" spc="0" normalizeH="0" baseline="0" noProof="0" smtClean="0">
                    <a:ln>
                      <a:noFill/>
                    </a:ln>
                    <a:solidFill>
                      <a:prstClr val="black"/>
                    </a:solidFill>
                    <a:effectLst/>
                    <a:uLnTx/>
                    <a:uFillTx/>
                    <a:ea typeface="맑은 고딕"/>
                  </a:rPr>
                  <a:t>구성 보다는 개발에 중점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하드웨어 </a:t>
                </a:r>
                <a:r>
                  <a:rPr kumimoji="0" lang="ko-KR" altLang="en-US" sz="1020" b="0" i="0" u="none" strike="noStrike" kern="0" cap="none" spc="0" normalizeH="0" baseline="0" noProof="0" dirty="0" err="1" smtClean="0">
                    <a:ln>
                      <a:noFill/>
                    </a:ln>
                    <a:solidFill>
                      <a:prstClr val="black"/>
                    </a:solidFill>
                    <a:effectLst/>
                    <a:uLnTx/>
                    <a:uFillTx/>
                    <a:ea typeface="맑은 고딕"/>
                  </a:rPr>
                  <a:t>고가용성</a:t>
                </a:r>
                <a:r>
                  <a:rPr kumimoji="0" lang="ko-KR" altLang="en-US" sz="1020" b="0" i="0" u="none" strike="noStrike" kern="0" cap="none" spc="0" normalizeH="0" baseline="0" noProof="0" dirty="0" smtClean="0">
                    <a:ln>
                      <a:noFill/>
                    </a:ln>
                    <a:solidFill>
                      <a:prstClr val="black"/>
                    </a:solidFill>
                    <a:effectLst/>
                    <a:uLnTx/>
                    <a:uFillTx/>
                    <a:ea typeface="맑은 고딕"/>
                  </a:rPr>
                  <a:t> 및 운영체제 관리</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운영 보다 응용 프로그램 개발</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배포에 집중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엔터프라이즈 수준 </a:t>
                </a:r>
                <a:r>
                  <a:rPr kumimoji="0" lang="ko-KR" altLang="en-US" sz="1224" b="1" i="0" u="sng" strike="noStrike" kern="0" cap="none" spc="0" normalizeH="0" baseline="0" noProof="0" dirty="0" err="1" smtClean="0">
                    <a:ln>
                      <a:noFill/>
                    </a:ln>
                    <a:solidFill>
                      <a:prstClr val="black"/>
                    </a:solidFill>
                    <a:effectLst/>
                    <a:uLnTx/>
                    <a:uFillTx/>
                    <a:ea typeface="맑은 고딕"/>
                  </a:rPr>
                  <a:t>확장성</a:t>
                </a:r>
                <a:r>
                  <a:rPr kumimoji="0" lang="ko-KR" altLang="en-US" sz="1224" b="1" i="0" u="sng" strike="noStrike" kern="0" cap="none" spc="0" normalizeH="0" baseline="0" noProof="0" dirty="0" smtClean="0">
                    <a:ln>
                      <a:noFill/>
                    </a:ln>
                    <a:solidFill>
                      <a:prstClr val="black"/>
                    </a:solidFill>
                    <a:effectLst/>
                    <a:uLnTx/>
                    <a:uFillTx/>
                    <a:ea typeface="맑은 고딕"/>
                  </a:rPr>
                  <a:t> 제공</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수요에 맞춘 자동 크기 조정과 몇 분 안에 수 백대 가상 컴퓨터 </a:t>
                </a:r>
                <a:r>
                  <a:rPr kumimoji="0" lang="ko-KR" altLang="en-US" sz="1020" b="0" i="0" u="none" strike="noStrike" kern="0" cap="none" spc="0" normalizeH="0" baseline="0" noProof="0" dirty="0" err="1" smtClean="0">
                    <a:ln>
                      <a:noFill/>
                    </a:ln>
                    <a:solidFill>
                      <a:prstClr val="black"/>
                    </a:solidFill>
                    <a:effectLst/>
                    <a:uLnTx/>
                    <a:uFillTx/>
                    <a:ea typeface="맑은 고딕"/>
                  </a:rPr>
                  <a:t>인스턴스</a:t>
                </a:r>
                <a:r>
                  <a:rPr kumimoji="0" lang="ko-KR" altLang="en-US" sz="1020" b="0" i="0" u="none" strike="noStrike" kern="0" cap="none" spc="0" normalizeH="0" baseline="0" noProof="0" dirty="0" smtClean="0">
                    <a:ln>
                      <a:noFill/>
                    </a:ln>
                    <a:solidFill>
                      <a:prstClr val="black"/>
                    </a:solidFill>
                    <a:effectLst/>
                    <a:uLnTx/>
                    <a:uFillTx/>
                    <a:ea typeface="맑은 고딕"/>
                  </a:rPr>
                  <a:t> 배포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70"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Cloud</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 </a:t>
                </a: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71" name="그룹 93"/>
              <p:cNvGrpSpPr/>
              <p:nvPr/>
            </p:nvGrpSpPr>
            <p:grpSpPr>
              <a:xfrm>
                <a:off x="3263353" y="899681"/>
                <a:ext cx="3362633" cy="5425965"/>
                <a:chOff x="3584066" y="914195"/>
                <a:chExt cx="3362633" cy="5425965"/>
              </a:xfrm>
            </p:grpSpPr>
            <p:sp>
              <p:nvSpPr>
                <p:cNvPr id="75"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76" name="그룹 8"/>
                <p:cNvGrpSpPr/>
                <p:nvPr/>
              </p:nvGrpSpPr>
              <p:grpSpPr>
                <a:xfrm>
                  <a:off x="3584066" y="914195"/>
                  <a:ext cx="3362633" cy="5412308"/>
                  <a:chOff x="3584066" y="914195"/>
                  <a:chExt cx="3362633" cy="5412308"/>
                </a:xfrm>
              </p:grpSpPr>
              <p:sp>
                <p:nvSpPr>
                  <p:cNvPr id="77"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78" name="직사각형 7"/>
                  <p:cNvSpPr/>
                  <p:nvPr/>
                </p:nvSpPr>
                <p:spPr>
                  <a:xfrm>
                    <a:off x="3601579" y="1243291"/>
                    <a:ext cx="3316091" cy="5083212"/>
                  </a:xfrm>
                  <a:prstGeom prst="rect">
                    <a:avLst/>
                  </a:prstGeom>
                </p:spPr>
                <p:txBody>
                  <a:bodyPr wrap="square">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개발에서 배포까지 통합 환경 제공</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서비스 개발에서 배포까지 개발자가 익숙한 </a:t>
                    </a:r>
                    <a:r>
                      <a:rPr kumimoji="0" lang="en-US" altLang="ko-KR" sz="1020" b="0" i="0" u="none" strike="noStrike" kern="0" cap="none" spc="0" normalizeH="0" baseline="0" noProof="0" dirty="0" smtClean="0">
                        <a:ln>
                          <a:noFill/>
                        </a:ln>
                        <a:solidFill>
                          <a:prstClr val="black"/>
                        </a:solidFill>
                        <a:effectLst/>
                        <a:uLnTx/>
                        <a:uFillTx/>
                        <a:ea typeface="맑은 고딕"/>
                      </a:rPr>
                      <a:t>Visual Studio </a:t>
                    </a:r>
                    <a:r>
                      <a:rPr kumimoji="0" lang="ko-KR" altLang="en-US" sz="1020" b="0" i="0" u="none" strike="noStrike" kern="0" cap="none" spc="0" normalizeH="0" baseline="0" noProof="0" smtClean="0">
                        <a:ln>
                          <a:noFill/>
                        </a:ln>
                        <a:solidFill>
                          <a:prstClr val="black"/>
                        </a:solidFill>
                        <a:effectLst/>
                        <a:uLnTx/>
                        <a:uFillTx/>
                        <a:ea typeface="맑은 고딕"/>
                      </a:rPr>
                      <a:t>또는 </a:t>
                    </a:r>
                    <a:r>
                      <a:rPr kumimoji="0" lang="en-US" altLang="ko-KR" sz="1020" b="0" i="0" u="none" strike="noStrike" kern="0" cap="none" spc="0" normalizeH="0" baseline="0" noProof="0" dirty="0" smtClean="0">
                        <a:ln>
                          <a:noFill/>
                        </a:ln>
                        <a:solidFill>
                          <a:prstClr val="black"/>
                        </a:solidFill>
                        <a:effectLst/>
                        <a:uLnTx/>
                        <a:uFillTx/>
                        <a:ea typeface="맑은 고딕"/>
                      </a:rPr>
                      <a:t>Eclipse</a:t>
                    </a:r>
                    <a:r>
                      <a:rPr kumimoji="0" lang="ko-KR" altLang="en-US" sz="1020" b="0" i="0" u="none" strike="noStrike" kern="0" cap="none" spc="0" normalizeH="0" baseline="0" noProof="0" smtClean="0">
                        <a:ln>
                          <a:noFill/>
                        </a:ln>
                        <a:solidFill>
                          <a:prstClr val="black"/>
                        </a:solidFill>
                        <a:effectLst/>
                        <a:uLnTx/>
                        <a:uFillTx/>
                        <a:ea typeface="맑은 고딕"/>
                      </a:rPr>
                      <a:t>를 사용하여 하드웨어 준비로 인한 대기 및 운영체제 설치로 인한 개발 지연이 없는 진정한 </a:t>
                    </a:r>
                    <a:r>
                      <a:rPr kumimoji="0" lang="en-US" altLang="ko-KR" sz="1020" b="0" i="0" u="none" strike="noStrike" kern="0" cap="none" spc="0" normalizeH="0" baseline="0" noProof="0" dirty="0" err="1" smtClean="0">
                        <a:ln>
                          <a:noFill/>
                        </a:ln>
                        <a:solidFill>
                          <a:prstClr val="black"/>
                        </a:solidFill>
                        <a:effectLst/>
                        <a:uLnTx/>
                        <a:uFillTx/>
                        <a:ea typeface="맑은 고딕"/>
                      </a:rPr>
                      <a:t>PaaS</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제공</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프로덕션</a:t>
                    </a:r>
                    <a:r>
                      <a:rPr kumimoji="0" lang="en-US" altLang="ko-KR" sz="1224" b="1" i="0" u="sng" strike="noStrike" kern="0" cap="none" spc="0" normalizeH="0" baseline="0" noProof="0" dirty="0" smtClean="0">
                        <a:ln>
                          <a:noFill/>
                        </a:ln>
                        <a:solidFill>
                          <a:prstClr val="black"/>
                        </a:solidFill>
                        <a:effectLst/>
                        <a:uLnTx/>
                        <a:uFillTx/>
                        <a:ea typeface="맑은 고딕"/>
                      </a:rPr>
                      <a:t>/</a:t>
                    </a:r>
                    <a:r>
                      <a:rPr kumimoji="0" lang="ko-KR" altLang="en-US" sz="1224" b="1" i="0" u="sng" strike="noStrike" kern="0" cap="none" spc="0" normalizeH="0" baseline="0" noProof="0" smtClean="0">
                        <a:ln>
                          <a:noFill/>
                        </a:ln>
                        <a:solidFill>
                          <a:prstClr val="black"/>
                        </a:solidFill>
                        <a:effectLst/>
                        <a:uLnTx/>
                        <a:uFillTx/>
                        <a:ea typeface="맑은 고딕"/>
                      </a:rPr>
                      <a:t>스테이징</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인스턴스 환경 제공</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실제 운영 환경</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프로덕션</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과 테스트 환경</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스테이징</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을 </a:t>
                    </a:r>
                    <a:r>
                      <a:rPr kumimoji="0" lang="ko-KR" altLang="en-US" sz="1020" b="0" i="0" u="none" strike="noStrike" kern="0" cap="none" spc="0" normalizeH="0" baseline="0" noProof="0" dirty="0" smtClean="0">
                        <a:ln>
                          <a:noFill/>
                        </a:ln>
                        <a:solidFill>
                          <a:prstClr val="black"/>
                        </a:solidFill>
                        <a:effectLst/>
                        <a:uLnTx/>
                        <a:uFillTx/>
                        <a:ea typeface="맑은 고딕"/>
                      </a:rPr>
                      <a:t>별도로 제공하여 서비스 개선 작업 시 또는 정식 </a:t>
                    </a:r>
                    <a:r>
                      <a:rPr kumimoji="0" lang="ko-KR" altLang="en-US" sz="1020" b="0" i="0" u="none" strike="noStrike" kern="0" cap="none" spc="0" normalizeH="0" baseline="0" noProof="0" smtClean="0">
                        <a:ln>
                          <a:noFill/>
                        </a:ln>
                        <a:solidFill>
                          <a:prstClr val="black"/>
                        </a:solidFill>
                        <a:effectLst/>
                        <a:uLnTx/>
                        <a:uFillTx/>
                        <a:ea typeface="맑은 고딕"/>
                      </a:rPr>
                      <a:t>서비스 공개 전에 테스트 </a:t>
                    </a:r>
                    <a:r>
                      <a:rPr kumimoji="0" lang="ko-KR" altLang="en-US" sz="1020" b="0" i="0" u="none" strike="noStrike" kern="0" cap="none" spc="0" normalizeH="0" baseline="0" noProof="0" dirty="0" smtClean="0">
                        <a:ln>
                          <a:noFill/>
                        </a:ln>
                        <a:solidFill>
                          <a:prstClr val="black"/>
                        </a:solidFill>
                        <a:effectLst/>
                        <a:uLnTx/>
                        <a:uFillTx/>
                        <a:ea typeface="맑은 고딕"/>
                      </a:rPr>
                      <a:t>환경</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스테이징</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에 서비스를 배포하여 </a:t>
                    </a:r>
                    <a:r>
                      <a:rPr kumimoji="0" lang="ko-KR" altLang="en-US" sz="1020" b="0" i="0" u="none" strike="noStrike" kern="0" cap="none" spc="0" normalizeH="0" baseline="0" noProof="0" dirty="0" smtClean="0">
                        <a:ln>
                          <a:noFill/>
                        </a:ln>
                        <a:solidFill>
                          <a:prstClr val="black"/>
                        </a:solidFill>
                        <a:effectLst/>
                        <a:uLnTx/>
                        <a:uFillTx/>
                        <a:ea typeface="맑은 고딕"/>
                      </a:rPr>
                      <a:t>충분한 테스트를 수행한 하고</a:t>
                    </a:r>
                    <a:r>
                      <a:rPr kumimoji="0" lang="en-US" altLang="ko-KR" sz="1020" b="0" i="0" u="none" strike="noStrike" kern="0" cap="none" spc="0" normalizeH="0" baseline="0" noProof="0" dirty="0" smtClean="0">
                        <a:ln>
                          <a:noFill/>
                        </a:ln>
                        <a:solidFill>
                          <a:prstClr val="black"/>
                        </a:solidFill>
                        <a:effectLst/>
                        <a:uLnTx/>
                        <a:uFillTx/>
                        <a:ea typeface="맑은 고딕"/>
                      </a:rPr>
                      <a:t>, SWAP</a:t>
                    </a:r>
                    <a:r>
                      <a:rPr kumimoji="0" lang="ko-KR" altLang="en-US" sz="1020" b="0" i="0" u="none" strike="noStrike" kern="0" cap="none" spc="0" normalizeH="0" baseline="0" noProof="0" smtClean="0">
                        <a:ln>
                          <a:noFill/>
                        </a:ln>
                        <a:solidFill>
                          <a:prstClr val="black"/>
                        </a:solidFill>
                        <a:effectLst/>
                        <a:uLnTx/>
                        <a:uFillTx/>
                        <a:ea typeface="맑은 고딕"/>
                      </a:rPr>
                      <a:t>을 통해 프로덕션 서비스를 신속하게 테스트가 완료된 시스템으로 교체가 가능하며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 후 버그 발견시 과거 버전의 서비스로 신속한 </a:t>
                    </a:r>
                    <a:r>
                      <a:rPr kumimoji="0" lang="en-US" altLang="ko-KR" sz="1020" b="0" i="0" u="none" strike="noStrike" kern="0" cap="none" spc="0" normalizeH="0" baseline="0" noProof="0" dirty="0" smtClean="0">
                        <a:ln>
                          <a:noFill/>
                        </a:ln>
                        <a:solidFill>
                          <a:prstClr val="black"/>
                        </a:solidFill>
                        <a:effectLst/>
                        <a:uLnTx/>
                        <a:uFillTx/>
                        <a:ea typeface="맑은 고딕"/>
                      </a:rPr>
                      <a:t>Rollback</a:t>
                    </a:r>
                    <a:r>
                      <a:rPr kumimoji="0" lang="ko-KR" altLang="en-US" sz="1020" b="0" i="0" u="none" strike="noStrike" kern="0" cap="none" spc="0" normalizeH="0" baseline="0" noProof="0" smtClean="0">
                        <a:ln>
                          <a:noFill/>
                        </a:ln>
                        <a:solidFill>
                          <a:prstClr val="black"/>
                        </a:solidFill>
                        <a:effectLst/>
                        <a:uLnTx/>
                        <a:uFillTx/>
                        <a:ea typeface="맑은 고딕"/>
                      </a:rPr>
                      <a:t> 가능</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신속하고 매우 쉬운 서버 구성</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서비스를 배포 시 또는 배포 후 단순 </a:t>
                    </a:r>
                    <a:r>
                      <a:rPr kumimoji="0" lang="ko-KR" altLang="en-US" sz="1020" b="0" i="0" u="none" strike="noStrike" kern="0" cap="none" spc="0" normalizeH="0" baseline="0" noProof="0" dirty="0" err="1" smtClean="0">
                        <a:ln>
                          <a:noFill/>
                        </a:ln>
                        <a:solidFill>
                          <a:prstClr val="black"/>
                        </a:solidFill>
                        <a:effectLst/>
                        <a:uLnTx/>
                        <a:uFillTx/>
                        <a:ea typeface="맑은 고딕"/>
                      </a:rPr>
                      <a:t>설정값</a:t>
                    </a:r>
                    <a:r>
                      <a:rPr kumimoji="0" lang="ko-KR" altLang="en-US" sz="1020" b="0" i="0" u="none" strike="noStrike" kern="0" cap="none" spc="0" normalizeH="0" baseline="0" noProof="0" dirty="0" smtClean="0">
                        <a:ln>
                          <a:noFill/>
                        </a:ln>
                        <a:solidFill>
                          <a:prstClr val="black"/>
                        </a:solidFill>
                        <a:effectLst/>
                        <a:uLnTx/>
                        <a:uFillTx/>
                        <a:ea typeface="맑은 고딕"/>
                      </a:rPr>
                      <a:t> 변경으로 서비스를 구성하는 가상 컴퓨터 </a:t>
                    </a:r>
                    <a:r>
                      <a:rPr kumimoji="0" lang="ko-KR" altLang="en-US" sz="1020" b="0" i="0" u="none" strike="noStrike" kern="0" cap="none" spc="0" normalizeH="0" baseline="0" noProof="0" dirty="0" err="1" smtClean="0">
                        <a:ln>
                          <a:noFill/>
                        </a:ln>
                        <a:solidFill>
                          <a:prstClr val="black"/>
                        </a:solidFill>
                        <a:effectLst/>
                        <a:uLnTx/>
                        <a:uFillTx/>
                        <a:ea typeface="맑은 고딕"/>
                      </a:rPr>
                      <a:t>인스턴스의</a:t>
                    </a:r>
                    <a:r>
                      <a:rPr kumimoji="0" lang="ko-KR" altLang="en-US" sz="1020" b="0" i="0" u="none" strike="noStrike" kern="0" cap="none" spc="0" normalizeH="0" baseline="0" noProof="0" dirty="0" smtClean="0">
                        <a:ln>
                          <a:noFill/>
                        </a:ln>
                        <a:solidFill>
                          <a:prstClr val="black"/>
                        </a:solidFill>
                        <a:effectLst/>
                        <a:uLnTx/>
                        <a:uFillTx/>
                        <a:ea typeface="맑은 고딕"/>
                      </a:rPr>
                      <a:t> 수를 </a:t>
                    </a:r>
                    <a:r>
                      <a:rPr kumimoji="0" lang="en-US" altLang="ko-KR" sz="1020" b="0" i="0" u="none" strike="noStrike" kern="0" cap="none" spc="0" normalizeH="0" baseline="0" noProof="0" dirty="0" smtClean="0">
                        <a:ln>
                          <a:noFill/>
                        </a:ln>
                        <a:solidFill>
                          <a:prstClr val="black"/>
                        </a:solidFill>
                        <a:effectLst/>
                        <a:uLnTx/>
                        <a:uFillTx/>
                        <a:ea typeface="맑은 고딕"/>
                      </a:rPr>
                      <a:t>1</a:t>
                    </a:r>
                    <a:r>
                      <a:rPr kumimoji="0" lang="ko-KR" altLang="en-US" sz="1020" b="0" i="0" u="none" strike="noStrike" kern="0" cap="none" spc="0" normalizeH="0" baseline="0" noProof="0" smtClean="0">
                        <a:ln>
                          <a:noFill/>
                        </a:ln>
                        <a:solidFill>
                          <a:prstClr val="black"/>
                        </a:solidFill>
                        <a:effectLst/>
                        <a:uLnTx/>
                        <a:uFillTx/>
                        <a:ea typeface="맑은 고딕"/>
                      </a:rPr>
                      <a:t>대에서 수백대로 확대  가능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동적확장</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신속한 수평 확장을 통해 대량 부하를 처리할 수 있는 솔루션을 무료로 제공하며</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smtClean="0">
                        <a:ln>
                          <a:noFill/>
                        </a:ln>
                        <a:solidFill>
                          <a:prstClr val="black"/>
                        </a:solidFill>
                        <a:effectLst/>
                        <a:uLnTx/>
                        <a:uFillTx/>
                        <a:ea typeface="맑은 고딕"/>
                      </a:rPr>
                      <a:t>수요에 </a:t>
                    </a:r>
                    <a:r>
                      <a:rPr kumimoji="0" lang="ko-KR" altLang="en-US" sz="1020" b="0" i="0" u="none" strike="noStrike" kern="0" cap="none" spc="0" normalizeH="0" baseline="0" noProof="0" smtClean="0">
                        <a:ln>
                          <a:noFill/>
                        </a:ln>
                        <a:solidFill>
                          <a:prstClr val="black"/>
                        </a:solidFill>
                        <a:effectLst/>
                        <a:uLnTx/>
                        <a:uFillTx/>
                        <a:ea typeface="맑은 고딕"/>
                      </a:rPr>
                      <a:t>맞게 시스템 성능과 비용을 자동으로 조정하여 최소의 운영 비용으로 변함없는 사용자 경험을 제공</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서버 및 운영체제 자동 관리와 패치</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모든 서버 운영체제에 대한 패치 또는 관리 비용을 획기적으로 줄일 수 있도록 </a:t>
                    </a:r>
                    <a:r>
                      <a:rPr kumimoji="0" lang="ko-KR" altLang="en-US" sz="1020" b="0" i="0" u="none" strike="noStrike" kern="0" cap="none" spc="0" normalizeH="0" baseline="0" noProof="0" dirty="0" err="1" smtClean="0">
                        <a:ln>
                          <a:noFill/>
                        </a:ln>
                        <a:solidFill>
                          <a:prstClr val="black"/>
                        </a:solidFill>
                        <a:effectLst/>
                        <a:uLnTx/>
                        <a:uFillTx/>
                        <a:ea typeface="맑은 고딕"/>
                      </a:rPr>
                      <a:t>인스턴스</a:t>
                    </a:r>
                    <a:r>
                      <a:rPr kumimoji="0" lang="ko-KR" altLang="en-US" sz="1020" b="0" i="0" u="none" strike="noStrike" kern="0" cap="none" spc="0" normalizeH="0" baseline="0" noProof="0" dirty="0" smtClean="0">
                        <a:ln>
                          <a:noFill/>
                        </a:ln>
                        <a:solidFill>
                          <a:prstClr val="black"/>
                        </a:solidFill>
                        <a:effectLst/>
                        <a:uLnTx/>
                        <a:uFillTx/>
                        <a:ea typeface="맑은 고딕"/>
                      </a:rPr>
                      <a:t> 관리 및 유지 보수를 마이크로소프트가 제공함</a:t>
                    </a:r>
                  </a:p>
                </p:txBody>
              </p:sp>
            </p:grpSp>
          </p:grpSp>
          <p:grpSp>
            <p:nvGrpSpPr>
              <p:cNvPr id="72" name="그룹 95"/>
              <p:cNvGrpSpPr/>
              <p:nvPr/>
            </p:nvGrpSpPr>
            <p:grpSpPr>
              <a:xfrm>
                <a:off x="6721836" y="899679"/>
                <a:ext cx="3362633" cy="5412310"/>
                <a:chOff x="3573634" y="943221"/>
                <a:chExt cx="3362633" cy="5412310"/>
              </a:xfrm>
            </p:grpSpPr>
            <p:sp>
              <p:nvSpPr>
                <p:cNvPr id="73"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74" name="Rectangle 7"/>
                <p:cNvSpPr/>
                <p:nvPr/>
              </p:nvSpPr>
              <p:spPr bwMode="gray">
                <a:xfrm>
                  <a:off x="3573634" y="943223"/>
                  <a:ext cx="3362633" cy="321008"/>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sp>
          <p:nvSpPr>
            <p:cNvPr id="68" name="직사각형 100"/>
            <p:cNvSpPr/>
            <p:nvPr/>
          </p:nvSpPr>
          <p:spPr>
            <a:xfrm>
              <a:off x="87084" y="1277110"/>
              <a:ext cx="2938469" cy="298996"/>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224" b="0" i="0" u="none" strike="noStrike" kern="0" cap="none" spc="0" normalizeH="0" baseline="0" noProof="0" dirty="0" smtClean="0">
                <a:ln>
                  <a:noFill/>
                </a:ln>
                <a:solidFill>
                  <a:prstClr val="black"/>
                </a:solidFill>
                <a:effectLst/>
                <a:uLnTx/>
                <a:uFillTx/>
                <a:ea typeface="맑은 고딕"/>
              </a:endParaRPr>
            </a:p>
          </p:txBody>
        </p:sp>
      </p:grpSp>
      <p:pic>
        <p:nvPicPr>
          <p:cNvPr id="79"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840" y="4789308"/>
            <a:ext cx="1041894" cy="723843"/>
          </a:xfrm>
          <a:prstGeom prst="rect">
            <a:avLst/>
          </a:prstGeom>
        </p:spPr>
      </p:pic>
      <p:pic>
        <p:nvPicPr>
          <p:cNvPr id="80"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5448" y="2545912"/>
            <a:ext cx="991999" cy="932648"/>
          </a:xfrm>
          <a:prstGeom prst="rect">
            <a:avLst/>
          </a:prstGeom>
        </p:spPr>
      </p:pic>
      <p:sp>
        <p:nvSpPr>
          <p:cNvPr id="81" name="직사각형 32"/>
          <p:cNvSpPr/>
          <p:nvPr/>
        </p:nvSpPr>
        <p:spPr>
          <a:xfrm>
            <a:off x="7793427" y="2320398"/>
            <a:ext cx="2215819" cy="1534858"/>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020" dirty="0">
                <a:solidFill>
                  <a:prstClr val="black"/>
                </a:solidFill>
                <a:ea typeface="맑은 고딕"/>
              </a:rPr>
              <a:t>DELL</a:t>
            </a:r>
            <a:r>
              <a:rPr lang="ko-KR" altLang="en-US" sz="1020">
                <a:solidFill>
                  <a:prstClr val="black"/>
                </a:solidFill>
                <a:ea typeface="맑은 고딕"/>
              </a:rPr>
              <a:t>은 </a:t>
            </a:r>
            <a:r>
              <a:rPr lang="en-US" altLang="ko-KR" sz="1020" dirty="0">
                <a:solidFill>
                  <a:prstClr val="black"/>
                </a:solidFill>
                <a:ea typeface="맑은 고딕"/>
              </a:rPr>
              <a:t>Black Friday </a:t>
            </a:r>
            <a:r>
              <a:rPr lang="ko-KR" altLang="en-US" sz="1020">
                <a:solidFill>
                  <a:prstClr val="black"/>
                </a:solidFill>
                <a:ea typeface="맑은 고딕"/>
              </a:rPr>
              <a:t>기간동안 온라인을</a:t>
            </a:r>
            <a:r>
              <a:rPr lang="en-US" altLang="ko-KR" sz="1020" dirty="0">
                <a:solidFill>
                  <a:prstClr val="black"/>
                </a:solidFill>
                <a:ea typeface="맑은 고딕"/>
              </a:rPr>
              <a:t> </a:t>
            </a:r>
            <a:r>
              <a:rPr lang="ko-KR" altLang="en-US" sz="1020">
                <a:solidFill>
                  <a:prstClr val="black"/>
                </a:solidFill>
                <a:ea typeface="맑은 고딕"/>
              </a:rPr>
              <a:t>통해 컴퓨터 상품 구매를 위해 제품과 최저가를 찾는 고객들을 위해 </a:t>
            </a:r>
            <a:r>
              <a:rPr lang="en-US" altLang="ko-KR" sz="1020" dirty="0">
                <a:solidFill>
                  <a:prstClr val="black"/>
                </a:solidFill>
                <a:ea typeface="맑은 고딕"/>
              </a:rPr>
              <a:t>Azure</a:t>
            </a:r>
            <a:r>
              <a:rPr lang="ko-KR" altLang="en-US" sz="1020">
                <a:solidFill>
                  <a:prstClr val="black"/>
                </a:solidFill>
                <a:ea typeface="맑은 고딕"/>
              </a:rPr>
              <a:t>에 서비스를 개발하여 배포 했습니다</a:t>
            </a:r>
            <a:r>
              <a:rPr lang="en-US" altLang="ko-KR" sz="1020" dirty="0">
                <a:solidFill>
                  <a:prstClr val="black"/>
                </a:solidFill>
                <a:ea typeface="맑은 고딕"/>
              </a:rPr>
              <a:t>.  Black Friday </a:t>
            </a:r>
            <a:r>
              <a:rPr lang="ko-KR" altLang="en-US" sz="1020">
                <a:solidFill>
                  <a:prstClr val="black"/>
                </a:solidFill>
                <a:ea typeface="맑은 고딕"/>
              </a:rPr>
              <a:t>기간동안 약 </a:t>
            </a:r>
            <a:r>
              <a:rPr lang="en-US" altLang="ko-KR" sz="1020" dirty="0">
                <a:solidFill>
                  <a:prstClr val="black"/>
                </a:solidFill>
                <a:ea typeface="맑은 고딕"/>
              </a:rPr>
              <a:t>140,000,000 </a:t>
            </a:r>
            <a:r>
              <a:rPr lang="ko-KR" altLang="en-US" sz="1020">
                <a:solidFill>
                  <a:prstClr val="black"/>
                </a:solidFill>
                <a:ea typeface="맑은 고딕"/>
              </a:rPr>
              <a:t>웹 요청이 </a:t>
            </a:r>
            <a:r>
              <a:rPr lang="en-US" altLang="ko-KR" sz="1020" dirty="0">
                <a:solidFill>
                  <a:prstClr val="black"/>
                </a:solidFill>
                <a:ea typeface="맑은 고딕"/>
              </a:rPr>
              <a:t>Azure</a:t>
            </a:r>
            <a:r>
              <a:rPr lang="ko-KR" altLang="en-US" sz="1020">
                <a:solidFill>
                  <a:prstClr val="black"/>
                </a:solidFill>
                <a:ea typeface="맑은 고딕"/>
              </a:rPr>
              <a:t>로 처리되었으며</a:t>
            </a:r>
            <a:r>
              <a:rPr lang="en-US" altLang="ko-KR" sz="1020" dirty="0">
                <a:solidFill>
                  <a:prstClr val="black"/>
                </a:solidFill>
                <a:ea typeface="맑은 고딕"/>
              </a:rPr>
              <a:t>, </a:t>
            </a:r>
            <a:r>
              <a:rPr lang="ko-KR" altLang="en-US" sz="1020">
                <a:solidFill>
                  <a:prstClr val="black"/>
                </a:solidFill>
                <a:ea typeface="맑은 고딕"/>
              </a:rPr>
              <a:t>초당 </a:t>
            </a:r>
            <a:r>
              <a:rPr lang="en-US" altLang="ko-KR" sz="1020" dirty="0">
                <a:solidFill>
                  <a:prstClr val="black"/>
                </a:solidFill>
                <a:ea typeface="맑은 고딕"/>
              </a:rPr>
              <a:t>2,000 </a:t>
            </a:r>
            <a:r>
              <a:rPr lang="ko-KR" altLang="en-US" sz="1020">
                <a:solidFill>
                  <a:prstClr val="black"/>
                </a:solidFill>
                <a:ea typeface="맑은 고딕"/>
              </a:rPr>
              <a:t>트랜잭션의 요청은 단 </a:t>
            </a:r>
            <a:r>
              <a:rPr lang="en-US" altLang="ko-KR" sz="1020" dirty="0">
                <a:solidFill>
                  <a:prstClr val="black"/>
                </a:solidFill>
                <a:ea typeface="맑은 고딕"/>
              </a:rPr>
              <a:t>4</a:t>
            </a:r>
            <a:r>
              <a:rPr lang="ko-KR" altLang="en-US" sz="1020">
                <a:solidFill>
                  <a:prstClr val="black"/>
                </a:solidFill>
                <a:ea typeface="맑은 고딕"/>
              </a:rPr>
              <a:t>대의 </a:t>
            </a:r>
            <a:r>
              <a:rPr lang="en-US" altLang="ko-KR" sz="1020" dirty="0">
                <a:solidFill>
                  <a:prstClr val="black"/>
                </a:solidFill>
                <a:ea typeface="맑은 고딕"/>
              </a:rPr>
              <a:t>A1 </a:t>
            </a:r>
            <a:r>
              <a:rPr lang="ko-KR" altLang="en-US" sz="1020">
                <a:solidFill>
                  <a:prstClr val="black"/>
                </a:solidFill>
                <a:ea typeface="맑은 고딕"/>
              </a:rPr>
              <a:t>머신으로 장애 없이 서비스 되었습니다</a:t>
            </a:r>
            <a:r>
              <a:rPr lang="en-US" altLang="ko-KR" sz="1020" dirty="0">
                <a:solidFill>
                  <a:prstClr val="black"/>
                </a:solidFill>
                <a:ea typeface="맑은 고딕"/>
              </a:rPr>
              <a:t>. </a:t>
            </a:r>
            <a:endParaRPr lang="en-US" altLang="ko-KR" sz="1224" b="1" u="sng" dirty="0">
              <a:solidFill>
                <a:prstClr val="black"/>
              </a:solidFill>
              <a:ea typeface="맑은 고딕"/>
            </a:endParaRPr>
          </a:p>
        </p:txBody>
      </p:sp>
      <p:sp>
        <p:nvSpPr>
          <p:cNvPr id="82" name="직사각형 33"/>
          <p:cNvSpPr/>
          <p:nvPr/>
        </p:nvSpPr>
        <p:spPr>
          <a:xfrm>
            <a:off x="7796116" y="1974624"/>
            <a:ext cx="3347895" cy="267080"/>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en-US" altLang="ko-KR" sz="1224" b="1" u="sng" dirty="0">
                <a:solidFill>
                  <a:prstClr val="black"/>
                </a:solidFill>
                <a:ea typeface="맑은 고딕"/>
              </a:rPr>
              <a:t>“Black Friday”</a:t>
            </a:r>
            <a:r>
              <a:rPr lang="ko-KR" altLang="en-US" sz="1224" b="1" u="sng">
                <a:solidFill>
                  <a:prstClr val="black"/>
                </a:solidFill>
                <a:ea typeface="맑은 고딕"/>
              </a:rPr>
              <a:t>를 위해 </a:t>
            </a:r>
            <a:r>
              <a:rPr lang="en-US" altLang="ko-KR" sz="1224" b="1" u="sng" dirty="0">
                <a:solidFill>
                  <a:prstClr val="black"/>
                </a:solidFill>
                <a:ea typeface="맑은 고딕"/>
              </a:rPr>
              <a:t>Cloud</a:t>
            </a:r>
            <a:r>
              <a:rPr lang="ko-KR" altLang="en-US" sz="1224" b="1" u="sng">
                <a:solidFill>
                  <a:prstClr val="black"/>
                </a:solidFill>
                <a:ea typeface="맑은 고딕"/>
              </a:rPr>
              <a:t> 도입</a:t>
            </a:r>
            <a:endParaRPr lang="en-US" altLang="ko-KR" sz="1224" b="1" u="sng" dirty="0">
              <a:solidFill>
                <a:prstClr val="black"/>
              </a:solidFill>
              <a:ea typeface="맑은 고딕"/>
            </a:endParaRPr>
          </a:p>
        </p:txBody>
      </p:sp>
      <p:sp>
        <p:nvSpPr>
          <p:cNvPr id="83" name="직사각형 34"/>
          <p:cNvSpPr/>
          <p:nvPr/>
        </p:nvSpPr>
        <p:spPr>
          <a:xfrm>
            <a:off x="8901335" y="4328506"/>
            <a:ext cx="2141405" cy="1967065"/>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020" dirty="0">
                <a:solidFill>
                  <a:prstClr val="black"/>
                </a:solidFill>
                <a:ea typeface="맑은 고딕"/>
              </a:rPr>
              <a:t>Aviva</a:t>
            </a:r>
            <a:r>
              <a:rPr lang="ko-KR" altLang="en-US" sz="1020">
                <a:solidFill>
                  <a:prstClr val="black"/>
                </a:solidFill>
                <a:ea typeface="맑은 고딕"/>
              </a:rPr>
              <a:t>는 고객의 자동차 보험 지출 비용 절약을 돕기위해 운전자의 운접 습관을 관리해 줄 수 있는 모바일 앱을 개발 했습니다</a:t>
            </a:r>
            <a:r>
              <a:rPr lang="en-US" altLang="ko-KR" sz="1020" dirty="0">
                <a:solidFill>
                  <a:prstClr val="black"/>
                </a:solidFill>
                <a:ea typeface="맑은 고딕"/>
              </a:rPr>
              <a:t>. </a:t>
            </a:r>
            <a:r>
              <a:rPr lang="ko-KR" altLang="en-US" sz="1020">
                <a:solidFill>
                  <a:prstClr val="black"/>
                </a:solidFill>
                <a:ea typeface="맑은 고딕"/>
              </a:rPr>
              <a:t>고객 스마트폰으로부터 데이터를 직접 수집하여</a:t>
            </a:r>
            <a:r>
              <a:rPr lang="en-US" altLang="ko-KR" sz="1020" dirty="0">
                <a:solidFill>
                  <a:prstClr val="black"/>
                </a:solidFill>
                <a:ea typeface="맑은 고딕"/>
              </a:rPr>
              <a:t>, </a:t>
            </a:r>
            <a:r>
              <a:rPr lang="ko-KR" altLang="en-US" sz="1020">
                <a:solidFill>
                  <a:prstClr val="black"/>
                </a:solidFill>
                <a:ea typeface="맑은 고딕"/>
              </a:rPr>
              <a:t>일반 운전 통계 데이터보다 신뢰 할 수 있는 정보를 수집 했습니다</a:t>
            </a:r>
            <a:r>
              <a:rPr lang="en-US" altLang="ko-KR" sz="1020" dirty="0">
                <a:solidFill>
                  <a:prstClr val="black"/>
                </a:solidFill>
                <a:ea typeface="맑은 고딕"/>
              </a:rPr>
              <a:t>. </a:t>
            </a:r>
            <a:r>
              <a:rPr lang="ko-KR" altLang="en-US" sz="1020">
                <a:solidFill>
                  <a:prstClr val="black"/>
                </a:solidFill>
                <a:ea typeface="맑은 고딕"/>
              </a:rPr>
              <a:t>데이터 수집 및 분석을 위해 데이터를 수집 저장을 온</a:t>
            </a:r>
            <a:r>
              <a:rPr lang="en-US" altLang="ko-KR" sz="1020" dirty="0">
                <a:solidFill>
                  <a:prstClr val="black"/>
                </a:solidFill>
                <a:ea typeface="맑은 고딕"/>
              </a:rPr>
              <a:t>-</a:t>
            </a:r>
            <a:r>
              <a:rPr lang="ko-KR" altLang="en-US" sz="1020">
                <a:solidFill>
                  <a:prstClr val="black"/>
                </a:solidFill>
                <a:ea typeface="맑은 고딕"/>
              </a:rPr>
              <a:t>프레미스에서 감당하기 어려워 하이브리드 방식으로 데이터 수집과 저장를 </a:t>
            </a:r>
            <a:r>
              <a:rPr lang="en-US" altLang="ko-KR" sz="1020" dirty="0">
                <a:solidFill>
                  <a:prstClr val="black"/>
                </a:solidFill>
                <a:ea typeface="맑은 고딕"/>
              </a:rPr>
              <a:t>Azure</a:t>
            </a:r>
            <a:r>
              <a:rPr lang="ko-KR" altLang="en-US" sz="1020">
                <a:solidFill>
                  <a:prstClr val="black"/>
                </a:solidFill>
                <a:ea typeface="맑은 고딕"/>
              </a:rPr>
              <a:t>에서 수행했습니다</a:t>
            </a:r>
            <a:r>
              <a:rPr lang="en-US" altLang="ko-KR" sz="1020" dirty="0">
                <a:solidFill>
                  <a:prstClr val="black"/>
                </a:solidFill>
                <a:ea typeface="맑은 고딕"/>
              </a:rPr>
              <a:t>.</a:t>
            </a:r>
            <a:endParaRPr lang="en-US" altLang="ko-KR" sz="1224" b="1" u="sng" dirty="0">
              <a:solidFill>
                <a:prstClr val="black"/>
              </a:solidFill>
              <a:ea typeface="맑은 고딕"/>
            </a:endParaRPr>
          </a:p>
        </p:txBody>
      </p:sp>
      <p:sp>
        <p:nvSpPr>
          <p:cNvPr id="84" name="직사각형 35"/>
          <p:cNvSpPr/>
          <p:nvPr/>
        </p:nvSpPr>
        <p:spPr>
          <a:xfrm>
            <a:off x="7829877" y="4040522"/>
            <a:ext cx="3347895" cy="267080"/>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운전 습관 분석을 위한 </a:t>
            </a:r>
            <a:r>
              <a:rPr lang="ko-KR" altLang="en-US" sz="1224" b="1" u="sng" dirty="0" err="1">
                <a:solidFill>
                  <a:prstClr val="black"/>
                </a:solidFill>
                <a:ea typeface="맑은 고딕"/>
              </a:rPr>
              <a:t>모바일</a:t>
            </a:r>
            <a:r>
              <a:rPr lang="ko-KR" altLang="en-US" sz="1224" b="1" u="sng" dirty="0">
                <a:solidFill>
                  <a:prstClr val="black"/>
                </a:solidFill>
                <a:ea typeface="맑은 고딕"/>
              </a:rPr>
              <a:t> </a:t>
            </a:r>
            <a:r>
              <a:rPr lang="ko-KR" altLang="en-US" sz="1224" b="1" u="sng" dirty="0" err="1">
                <a:solidFill>
                  <a:prstClr val="black"/>
                </a:solidFill>
                <a:ea typeface="맑은 고딕"/>
              </a:rPr>
              <a:t>앱</a:t>
            </a:r>
            <a:r>
              <a:rPr lang="ko-KR" altLang="en-US" sz="1224" b="1" u="sng" dirty="0">
                <a:solidFill>
                  <a:prstClr val="black"/>
                </a:solidFill>
                <a:ea typeface="맑은 고딕"/>
              </a:rPr>
              <a:t> 개발</a:t>
            </a:r>
            <a:endParaRPr lang="en-US" altLang="ko-KR" sz="1224" b="1" u="sng" dirty="0">
              <a:solidFill>
                <a:prstClr val="black"/>
              </a:solidFill>
              <a:ea typeface="맑은 고딕"/>
            </a:endParaRPr>
          </a:p>
        </p:txBody>
      </p:sp>
      <p:grpSp>
        <p:nvGrpSpPr>
          <p:cNvPr id="85" name="그룹 9"/>
          <p:cNvGrpSpPr/>
          <p:nvPr/>
        </p:nvGrpSpPr>
        <p:grpSpPr>
          <a:xfrm>
            <a:off x="1382082" y="2084266"/>
            <a:ext cx="2787709" cy="2123201"/>
            <a:chOff x="90956" y="2043583"/>
            <a:chExt cx="2950781" cy="2081759"/>
          </a:xfrm>
        </p:grpSpPr>
        <p:pic>
          <p:nvPicPr>
            <p:cNvPr id="86" name="그림 1"/>
            <p:cNvPicPr>
              <a:picLocks noChangeAspect="1"/>
            </p:cNvPicPr>
            <p:nvPr/>
          </p:nvPicPr>
          <p:blipFill>
            <a:blip r:embed="rId5"/>
            <a:stretch>
              <a:fillRect/>
            </a:stretch>
          </p:blipFill>
          <p:spPr>
            <a:xfrm>
              <a:off x="173140" y="2446778"/>
              <a:ext cx="2814313" cy="1606191"/>
            </a:xfrm>
            <a:prstGeom prst="rect">
              <a:avLst/>
            </a:prstGeom>
          </p:spPr>
        </p:pic>
        <p:grpSp>
          <p:nvGrpSpPr>
            <p:cNvPr id="87" name="그룹 3"/>
            <p:cNvGrpSpPr/>
            <p:nvPr/>
          </p:nvGrpSpPr>
          <p:grpSpPr>
            <a:xfrm>
              <a:off x="90956" y="2043583"/>
              <a:ext cx="2950781" cy="2081759"/>
              <a:chOff x="3245258" y="1920405"/>
              <a:chExt cx="2984092" cy="1594320"/>
            </a:xfrm>
          </p:grpSpPr>
          <p:pic>
            <p:nvPicPr>
              <p:cNvPr id="88"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90" name="직사각형 2"/>
              <p:cNvSpPr/>
              <p:nvPr/>
            </p:nvSpPr>
            <p:spPr>
              <a:xfrm>
                <a:off x="4096909" y="1939424"/>
                <a:ext cx="1549178" cy="189748"/>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가상 컴퓨터 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grpSp>
      <p:sp>
        <p:nvSpPr>
          <p:cNvPr id="9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Compute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140016653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22617" y="2098357"/>
            <a:ext cx="6054827" cy="4274432"/>
            <a:chOff x="2743200" y="1741339"/>
            <a:chExt cx="6301314" cy="5342487"/>
          </a:xfrm>
        </p:grpSpPr>
        <p:sp>
          <p:nvSpPr>
            <p:cNvPr id="57" name="Rectangle 56"/>
            <p:cNvSpPr/>
            <p:nvPr/>
          </p:nvSpPr>
          <p:spPr bwMode="auto">
            <a:xfrm>
              <a:off x="2743200" y="1741339"/>
              <a:ext cx="6301314" cy="5342487"/>
            </a:xfrm>
            <a:prstGeom prst="rect">
              <a:avLst/>
            </a:prstGeom>
            <a:solidFill>
              <a:schemeClr val="tx1">
                <a:lumMod val="95000"/>
              </a:schemeClr>
            </a:solidFill>
            <a:ln w="10795" cap="flat" cmpd="sng" algn="ctr">
              <a:noFill/>
              <a:prstDash val="solid"/>
              <a:headEnd type="none" w="med" len="med"/>
              <a:tailEnd type="none" w="med" len="med"/>
            </a:ln>
            <a:effectLst/>
          </p:spPr>
          <p:txBody>
            <a:bodyPr vert="horz" wrap="square" lIns="79238" tIns="39619" rIns="79238" bIns="39619" numCol="1" rtlCol="0" anchor="ctr" anchorCtr="0" compatLnSpc="1">
              <a:prstTxWarp prst="textNoShape">
                <a:avLst/>
              </a:prstTxWarp>
            </a:bodyPr>
            <a:lstStyle/>
            <a:p>
              <a:pPr algn="ctr" defTabSz="792147">
                <a:defRPr/>
              </a:pPr>
              <a:endParaRPr lang="en-US" sz="1122" kern="0" dirty="0">
                <a:gradFill>
                  <a:gsLst>
                    <a:gs pos="0">
                      <a:srgbClr val="FFFFFF"/>
                    </a:gs>
                    <a:gs pos="100000">
                      <a:srgbClr val="FFFFFF"/>
                    </a:gs>
                  </a:gsLst>
                  <a:lin ang="5400000" scaled="0"/>
                </a:gradFill>
                <a:latin typeface="Segoe UI"/>
              </a:endParaRPr>
            </a:p>
          </p:txBody>
        </p:sp>
        <p:sp>
          <p:nvSpPr>
            <p:cNvPr id="58" name="Rectangle 57"/>
            <p:cNvSpPr/>
            <p:nvPr/>
          </p:nvSpPr>
          <p:spPr>
            <a:xfrm>
              <a:off x="3336470" y="1895166"/>
              <a:ext cx="2645410"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67685" fontAlgn="base">
                <a:spcAft>
                  <a:spcPct val="0"/>
                </a:spcAft>
              </a:pPr>
              <a:r>
                <a:rPr lang="en-US" sz="1632" dirty="0">
                  <a:solidFill>
                    <a:schemeClr val="bg1">
                      <a:alpha val="99000"/>
                    </a:schemeClr>
                  </a:solidFill>
                  <a:ea typeface="Kozuka Gothic Pro R" pitchFamily="34" charset="-128"/>
                </a:rPr>
                <a:t>Infrastructure</a:t>
              </a:r>
            </a:p>
            <a:p>
              <a:pPr algn="ctr" defTabSz="1267789"/>
              <a:r>
                <a:rPr lang="en-US" sz="1224" dirty="0">
                  <a:solidFill>
                    <a:schemeClr val="bg1">
                      <a:alpha val="99000"/>
                    </a:schemeClr>
                  </a:solidFill>
                  <a:ea typeface="Kozuka Gothic Pro R" pitchFamily="34" charset="-128"/>
                </a:rPr>
                <a:t>(as a Service)</a:t>
              </a:r>
            </a:p>
          </p:txBody>
        </p:sp>
        <p:sp>
          <p:nvSpPr>
            <p:cNvPr id="59" name="Rectangle 58"/>
            <p:cNvSpPr/>
            <p:nvPr/>
          </p:nvSpPr>
          <p:spPr>
            <a:xfrm>
              <a:off x="3831399" y="5928510"/>
              <a:ext cx="1670854"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Storage</a:t>
              </a:r>
            </a:p>
          </p:txBody>
        </p:sp>
        <p:sp>
          <p:nvSpPr>
            <p:cNvPr id="60" name="Rectangle 59"/>
            <p:cNvSpPr/>
            <p:nvPr/>
          </p:nvSpPr>
          <p:spPr>
            <a:xfrm>
              <a:off x="3831399" y="5464637"/>
              <a:ext cx="1670854"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Servers</a:t>
              </a:r>
            </a:p>
          </p:txBody>
        </p:sp>
        <p:sp>
          <p:nvSpPr>
            <p:cNvPr id="61" name="Rectangle 60"/>
            <p:cNvSpPr/>
            <p:nvPr/>
          </p:nvSpPr>
          <p:spPr>
            <a:xfrm>
              <a:off x="3831399" y="6392381"/>
              <a:ext cx="1670854"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Networking</a:t>
              </a:r>
            </a:p>
          </p:txBody>
        </p:sp>
        <p:sp>
          <p:nvSpPr>
            <p:cNvPr id="62" name="Rectangle 61"/>
            <p:cNvSpPr/>
            <p:nvPr/>
          </p:nvSpPr>
          <p:spPr>
            <a:xfrm>
              <a:off x="3831399" y="4536890"/>
              <a:ext cx="1670854" cy="388585"/>
            </a:xfrm>
            <a:prstGeom prst="rect">
              <a:avLst/>
            </a:prstGeom>
            <a:solidFill>
              <a:schemeClr val="accent5">
                <a:lumMod val="75000"/>
              </a:schemeClr>
            </a:solidFill>
            <a:ln w="9525" cap="flat" cmpd="sng" algn="ctr">
              <a:noFill/>
              <a:prstDash val="solid"/>
            </a:ln>
            <a:effectLst/>
          </p:spPr>
          <p:txBody>
            <a:bodyPr rtlCol="0" anchor="t" anchorCtr="0"/>
            <a:lstStyle/>
            <a:p>
              <a:pPr algn="ctr" defTabSz="1267789">
                <a:defRPr/>
              </a:pPr>
              <a:r>
                <a:rPr lang="en-US" sz="1122" kern="0" dirty="0">
                  <a:solidFill>
                    <a:srgbClr val="FFFFFF">
                      <a:alpha val="99000"/>
                    </a:srgbClr>
                  </a:solidFill>
                  <a:ea typeface="Segoe UI" pitchFamily="34" charset="0"/>
                  <a:cs typeface="Segoe UI" pitchFamily="34" charset="0"/>
                </a:rPr>
                <a:t>O/S</a:t>
              </a:r>
            </a:p>
          </p:txBody>
        </p:sp>
        <p:sp>
          <p:nvSpPr>
            <p:cNvPr id="63" name="Rectangle 62"/>
            <p:cNvSpPr/>
            <p:nvPr/>
          </p:nvSpPr>
          <p:spPr>
            <a:xfrm>
              <a:off x="3831399" y="4073017"/>
              <a:ext cx="1670854" cy="388585"/>
            </a:xfrm>
            <a:prstGeom prst="rect">
              <a:avLst/>
            </a:prstGeom>
            <a:solidFill>
              <a:schemeClr val="accent5">
                <a:lumMod val="75000"/>
              </a:schemeClr>
            </a:solidFill>
            <a:ln w="9525" cap="flat" cmpd="sng" algn="ctr">
              <a:noFill/>
              <a:prstDash val="solid"/>
            </a:ln>
            <a:effectLst/>
          </p:spPr>
          <p:txBody>
            <a:bodyPr rtlCol="0" anchor="t" anchorCtr="0"/>
            <a:lstStyle/>
            <a:p>
              <a:pPr algn="ctr" defTabSz="1267789">
                <a:defRPr/>
              </a:pPr>
              <a:r>
                <a:rPr lang="en-US" sz="1122" kern="0" dirty="0">
                  <a:solidFill>
                    <a:srgbClr val="FFFFFF">
                      <a:alpha val="99000"/>
                    </a:srgbClr>
                  </a:solidFill>
                  <a:ea typeface="Segoe UI" pitchFamily="34" charset="0"/>
                  <a:cs typeface="Segoe UI" pitchFamily="34" charset="0"/>
                </a:rPr>
                <a:t>Middleware</a:t>
              </a:r>
            </a:p>
          </p:txBody>
        </p:sp>
        <p:sp>
          <p:nvSpPr>
            <p:cNvPr id="64" name="Rectangle 63"/>
            <p:cNvSpPr/>
            <p:nvPr/>
          </p:nvSpPr>
          <p:spPr>
            <a:xfrm>
              <a:off x="3831399" y="5000764"/>
              <a:ext cx="1670854"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Virtualization</a:t>
              </a:r>
            </a:p>
          </p:txBody>
        </p:sp>
        <p:sp>
          <p:nvSpPr>
            <p:cNvPr id="65" name="Rectangle 64"/>
            <p:cNvSpPr/>
            <p:nvPr/>
          </p:nvSpPr>
          <p:spPr>
            <a:xfrm>
              <a:off x="3831399" y="3145271"/>
              <a:ext cx="1670854" cy="388585"/>
            </a:xfrm>
            <a:prstGeom prst="rect">
              <a:avLst/>
            </a:prstGeom>
            <a:solidFill>
              <a:schemeClr val="accent5">
                <a:lumMod val="75000"/>
              </a:schemeClr>
            </a:solidFill>
            <a:ln w="9525" cap="flat" cmpd="sng" algn="ctr">
              <a:noFill/>
              <a:prstDash val="solid"/>
            </a:ln>
            <a:effectLst/>
          </p:spPr>
          <p:txBody>
            <a:bodyPr rtlCol="0" anchor="t" anchorCtr="0"/>
            <a:lstStyle/>
            <a:p>
              <a:pPr algn="ctr" defTabSz="1267789">
                <a:defRPr/>
              </a:pPr>
              <a:r>
                <a:rPr lang="en-US" sz="1122" kern="0" dirty="0">
                  <a:solidFill>
                    <a:srgbClr val="FFFFFF">
                      <a:alpha val="99000"/>
                    </a:srgbClr>
                  </a:solidFill>
                  <a:ea typeface="Segoe UI" pitchFamily="34" charset="0"/>
                  <a:cs typeface="Segoe UI" pitchFamily="34" charset="0"/>
                </a:rPr>
                <a:t>Data</a:t>
              </a:r>
            </a:p>
          </p:txBody>
        </p:sp>
        <p:sp>
          <p:nvSpPr>
            <p:cNvPr id="66" name="Rectangle 65"/>
            <p:cNvSpPr/>
            <p:nvPr/>
          </p:nvSpPr>
          <p:spPr>
            <a:xfrm>
              <a:off x="3831399" y="2681397"/>
              <a:ext cx="1670854" cy="388585"/>
            </a:xfrm>
            <a:prstGeom prst="rect">
              <a:avLst/>
            </a:prstGeom>
            <a:solidFill>
              <a:schemeClr val="accent5">
                <a:lumMod val="75000"/>
              </a:schemeClr>
            </a:solidFill>
            <a:ln w="9525" cap="flat" cmpd="sng" algn="ctr">
              <a:noFill/>
              <a:prstDash val="solid"/>
            </a:ln>
            <a:effectLst/>
          </p:spPr>
          <p:txBody>
            <a:bodyPr rtlCol="0" anchor="t" anchorCtr="0"/>
            <a:lstStyle/>
            <a:p>
              <a:pPr algn="ctr" defTabSz="1267789">
                <a:defRPr/>
              </a:pPr>
              <a:r>
                <a:rPr lang="en-US" sz="1122" kern="0" dirty="0">
                  <a:solidFill>
                    <a:srgbClr val="FFFFFF">
                      <a:alpha val="99000"/>
                    </a:srgbClr>
                  </a:solidFill>
                  <a:ea typeface="Segoe UI" pitchFamily="34" charset="0"/>
                  <a:cs typeface="Segoe UI" pitchFamily="34" charset="0"/>
                </a:rPr>
                <a:t>Applications</a:t>
              </a:r>
            </a:p>
          </p:txBody>
        </p:sp>
        <p:sp>
          <p:nvSpPr>
            <p:cNvPr id="67" name="Rectangle 66"/>
            <p:cNvSpPr/>
            <p:nvPr/>
          </p:nvSpPr>
          <p:spPr>
            <a:xfrm>
              <a:off x="3831399" y="3609144"/>
              <a:ext cx="1670854" cy="388585"/>
            </a:xfrm>
            <a:prstGeom prst="rect">
              <a:avLst/>
            </a:prstGeom>
            <a:solidFill>
              <a:schemeClr val="accent5">
                <a:lumMod val="75000"/>
              </a:schemeClr>
            </a:solidFill>
            <a:ln w="9525" cap="flat" cmpd="sng" algn="ctr">
              <a:noFill/>
              <a:prstDash val="solid"/>
            </a:ln>
            <a:effectLst/>
          </p:spPr>
          <p:txBody>
            <a:bodyPr rtlCol="0" anchor="t" anchorCtr="0"/>
            <a:lstStyle/>
            <a:p>
              <a:pPr algn="ctr" defTabSz="1267789">
                <a:defRPr/>
              </a:pPr>
              <a:r>
                <a:rPr lang="en-US" sz="1122" kern="0" dirty="0">
                  <a:solidFill>
                    <a:srgbClr val="FFFFFF">
                      <a:alpha val="99000"/>
                    </a:srgbClr>
                  </a:solidFill>
                  <a:ea typeface="Segoe UI" pitchFamily="34" charset="0"/>
                  <a:cs typeface="Segoe UI" pitchFamily="34" charset="0"/>
                </a:rPr>
                <a:t>Runtime</a:t>
              </a:r>
            </a:p>
          </p:txBody>
        </p:sp>
        <p:sp>
          <p:nvSpPr>
            <p:cNvPr id="68" name="Left Brace 67"/>
            <p:cNvSpPr/>
            <p:nvPr/>
          </p:nvSpPr>
          <p:spPr>
            <a:xfrm flipH="1">
              <a:off x="5511669" y="4958836"/>
              <a:ext cx="233151" cy="1799117"/>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67789">
                <a:defRPr/>
              </a:pPr>
              <a:endParaRPr lang="en-US" sz="1428" kern="0" dirty="0">
                <a:solidFill>
                  <a:srgbClr val="FFFFFF"/>
                </a:solidFill>
                <a:ea typeface="Segoe UI" pitchFamily="34" charset="0"/>
                <a:cs typeface="Segoe UI" pitchFamily="34" charset="0"/>
              </a:endParaRPr>
            </a:p>
          </p:txBody>
        </p:sp>
        <p:sp>
          <p:nvSpPr>
            <p:cNvPr id="69" name="TextBox 56"/>
            <p:cNvSpPr txBox="1"/>
            <p:nvPr/>
          </p:nvSpPr>
          <p:spPr>
            <a:xfrm flipH="1">
              <a:off x="5724874" y="5019071"/>
              <a:ext cx="371889" cy="172024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67685" fontAlgn="base">
                <a:spcAft>
                  <a:spcPct val="0"/>
                </a:spcAft>
              </a:pPr>
              <a:r>
                <a:rPr lang="en-US" sz="1122" dirty="0">
                  <a:solidFill>
                    <a:srgbClr val="C00000">
                      <a:alpha val="99000"/>
                    </a:srgbClr>
                  </a:solidFill>
                  <a:ea typeface="Kozuka Gothic Pro R" pitchFamily="34" charset="-128"/>
                </a:rPr>
                <a:t>Managed by vendor</a:t>
              </a:r>
            </a:p>
          </p:txBody>
        </p:sp>
        <p:sp>
          <p:nvSpPr>
            <p:cNvPr id="70" name="Left Brace 69"/>
            <p:cNvSpPr/>
            <p:nvPr/>
          </p:nvSpPr>
          <p:spPr>
            <a:xfrm>
              <a:off x="3641573" y="2681397"/>
              <a:ext cx="136005" cy="2244074"/>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67789">
                <a:defRPr/>
              </a:pPr>
              <a:endParaRPr lang="en-US" sz="1428" kern="0" dirty="0">
                <a:solidFill>
                  <a:srgbClr val="FFFFFF"/>
                </a:solidFill>
                <a:ea typeface="Segoe UI" pitchFamily="34" charset="0"/>
                <a:cs typeface="Segoe UI" pitchFamily="34" charset="0"/>
              </a:endParaRPr>
            </a:p>
          </p:txBody>
        </p:sp>
        <p:sp>
          <p:nvSpPr>
            <p:cNvPr id="71" name="TextBox 58"/>
            <p:cNvSpPr txBox="1"/>
            <p:nvPr/>
          </p:nvSpPr>
          <p:spPr>
            <a:xfrm>
              <a:off x="3098160" y="2973110"/>
              <a:ext cx="551594" cy="162207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67685" fontAlgn="base">
                <a:spcAft>
                  <a:spcPct val="0"/>
                </a:spcAft>
              </a:pPr>
              <a:r>
                <a:rPr lang="en-US" sz="1122" dirty="0">
                  <a:solidFill>
                    <a:schemeClr val="bg1">
                      <a:alpha val="99000"/>
                    </a:schemeClr>
                  </a:solidFill>
                  <a:ea typeface="Kozuka Gothic Pro R" pitchFamily="34" charset="-128"/>
                </a:rPr>
                <a:t>You scale, make </a:t>
              </a:r>
            </a:p>
            <a:p>
              <a:pPr marL="0" lvl="1" algn="ctr" defTabSz="1267685" fontAlgn="base">
                <a:spcAft>
                  <a:spcPct val="0"/>
                </a:spcAft>
              </a:pPr>
              <a:r>
                <a:rPr lang="en-US" sz="1122" dirty="0">
                  <a:solidFill>
                    <a:schemeClr val="bg1">
                      <a:alpha val="99000"/>
                    </a:schemeClr>
                  </a:solidFill>
                  <a:ea typeface="Kozuka Gothic Pro R" pitchFamily="34" charset="-128"/>
                </a:rPr>
                <a:t>resilient &amp; manage</a:t>
              </a:r>
            </a:p>
          </p:txBody>
        </p:sp>
        <p:sp>
          <p:nvSpPr>
            <p:cNvPr id="81" name="Rectangle 80"/>
            <p:cNvSpPr/>
            <p:nvPr/>
          </p:nvSpPr>
          <p:spPr>
            <a:xfrm>
              <a:off x="6257918" y="1895166"/>
              <a:ext cx="2040132"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67685" fontAlgn="base">
                <a:spcAft>
                  <a:spcPct val="0"/>
                </a:spcAft>
              </a:pPr>
              <a:r>
                <a:rPr lang="en-US" sz="1632" dirty="0">
                  <a:solidFill>
                    <a:schemeClr val="bg1">
                      <a:alpha val="99000"/>
                    </a:schemeClr>
                  </a:solidFill>
                  <a:ea typeface="Kozuka Gothic Pro R" pitchFamily="34" charset="-128"/>
                </a:rPr>
                <a:t>Platform</a:t>
              </a:r>
            </a:p>
            <a:p>
              <a:pPr algn="ctr" defTabSz="1267789"/>
              <a:r>
                <a:rPr lang="en-US" sz="1224" dirty="0">
                  <a:solidFill>
                    <a:schemeClr val="bg1">
                      <a:alpha val="99000"/>
                    </a:schemeClr>
                  </a:solidFill>
                  <a:ea typeface="Kozuka Gothic Pro R" pitchFamily="34" charset="-128"/>
                </a:rPr>
                <a:t>(as a Service)</a:t>
              </a:r>
            </a:p>
          </p:txBody>
        </p:sp>
        <p:sp>
          <p:nvSpPr>
            <p:cNvPr id="83" name="Left Brace 82"/>
            <p:cNvSpPr/>
            <p:nvPr/>
          </p:nvSpPr>
          <p:spPr>
            <a:xfrm flipH="1">
              <a:off x="8110512" y="3604284"/>
              <a:ext cx="213752" cy="3185118"/>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67789">
                <a:defRPr/>
              </a:pPr>
              <a:endParaRPr lang="en-US" sz="1428" kern="0" dirty="0">
                <a:solidFill>
                  <a:srgbClr val="FFFFFF"/>
                </a:solidFill>
                <a:ea typeface="Segoe UI" pitchFamily="34" charset="0"/>
                <a:cs typeface="Segoe UI" pitchFamily="34" charset="0"/>
              </a:endParaRPr>
            </a:p>
          </p:txBody>
        </p:sp>
        <p:sp>
          <p:nvSpPr>
            <p:cNvPr id="84" name="TextBox 54"/>
            <p:cNvSpPr txBox="1"/>
            <p:nvPr/>
          </p:nvSpPr>
          <p:spPr>
            <a:xfrm flipH="1">
              <a:off x="8318374" y="4206004"/>
              <a:ext cx="551594" cy="201676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67685" fontAlgn="base">
                <a:spcAft>
                  <a:spcPct val="0"/>
                </a:spcAft>
              </a:pPr>
              <a:r>
                <a:rPr lang="en-US" sz="1122" dirty="0">
                  <a:solidFill>
                    <a:srgbClr val="C00000">
                      <a:alpha val="99000"/>
                    </a:srgbClr>
                  </a:solidFill>
                  <a:ea typeface="Kozuka Gothic Pro R" pitchFamily="34" charset="-128"/>
                </a:rPr>
                <a:t>Scale, Resilience and </a:t>
              </a:r>
              <a:br>
                <a:rPr lang="en-US" sz="1122" dirty="0">
                  <a:solidFill>
                    <a:srgbClr val="C00000">
                      <a:alpha val="99000"/>
                    </a:srgbClr>
                  </a:solidFill>
                  <a:ea typeface="Kozuka Gothic Pro R" pitchFamily="34" charset="-128"/>
                </a:rPr>
              </a:br>
              <a:r>
                <a:rPr lang="en-US" sz="1122" dirty="0">
                  <a:solidFill>
                    <a:srgbClr val="C00000">
                      <a:alpha val="99000"/>
                    </a:srgbClr>
                  </a:solidFill>
                  <a:ea typeface="Kozuka Gothic Pro R" pitchFamily="34" charset="-128"/>
                </a:rPr>
                <a:t>management by vendor</a:t>
              </a:r>
            </a:p>
          </p:txBody>
        </p:sp>
        <p:sp>
          <p:nvSpPr>
            <p:cNvPr id="85" name="Left Brace 84"/>
            <p:cNvSpPr/>
            <p:nvPr/>
          </p:nvSpPr>
          <p:spPr>
            <a:xfrm>
              <a:off x="6265165" y="2661966"/>
              <a:ext cx="155434" cy="864601"/>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67789">
                <a:defRPr/>
              </a:pPr>
              <a:endParaRPr lang="en-US" sz="1428" kern="0" dirty="0">
                <a:solidFill>
                  <a:srgbClr val="FFFFFF"/>
                </a:solidFill>
                <a:ea typeface="Segoe UI" pitchFamily="34" charset="0"/>
                <a:cs typeface="Segoe UI" pitchFamily="34" charset="0"/>
              </a:endParaRPr>
            </a:p>
          </p:txBody>
        </p:sp>
        <p:sp>
          <p:nvSpPr>
            <p:cNvPr id="86" name="TextBox 60"/>
            <p:cNvSpPr txBox="1"/>
            <p:nvPr/>
          </p:nvSpPr>
          <p:spPr>
            <a:xfrm>
              <a:off x="5915348" y="2533456"/>
              <a:ext cx="371889" cy="11151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67685" fontAlgn="base">
                <a:spcAft>
                  <a:spcPct val="0"/>
                </a:spcAft>
              </a:pPr>
              <a:r>
                <a:rPr lang="en-US" sz="1122" dirty="0">
                  <a:solidFill>
                    <a:schemeClr val="bg1">
                      <a:alpha val="99000"/>
                    </a:schemeClr>
                  </a:solidFill>
                  <a:ea typeface="Kozuka Gothic Pro R" pitchFamily="34" charset="-128"/>
                </a:rPr>
                <a:t>You manage</a:t>
              </a:r>
            </a:p>
          </p:txBody>
        </p:sp>
        <p:sp>
          <p:nvSpPr>
            <p:cNvPr id="87" name="Rectangle 86"/>
            <p:cNvSpPr/>
            <p:nvPr/>
          </p:nvSpPr>
          <p:spPr>
            <a:xfrm>
              <a:off x="6430214" y="5928509"/>
              <a:ext cx="1670853"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Storage</a:t>
              </a:r>
            </a:p>
          </p:txBody>
        </p:sp>
        <p:sp>
          <p:nvSpPr>
            <p:cNvPr id="90" name="Rectangle 89"/>
            <p:cNvSpPr/>
            <p:nvPr/>
          </p:nvSpPr>
          <p:spPr>
            <a:xfrm>
              <a:off x="6430214" y="5464636"/>
              <a:ext cx="1670853"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Servers</a:t>
              </a:r>
            </a:p>
          </p:txBody>
        </p:sp>
        <p:sp>
          <p:nvSpPr>
            <p:cNvPr id="99" name="Rectangle 98"/>
            <p:cNvSpPr/>
            <p:nvPr/>
          </p:nvSpPr>
          <p:spPr>
            <a:xfrm>
              <a:off x="6430214" y="6392381"/>
              <a:ext cx="1670853"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Networking</a:t>
              </a:r>
            </a:p>
          </p:txBody>
        </p:sp>
        <p:sp>
          <p:nvSpPr>
            <p:cNvPr id="100" name="Rectangle 99"/>
            <p:cNvSpPr/>
            <p:nvPr/>
          </p:nvSpPr>
          <p:spPr>
            <a:xfrm>
              <a:off x="6430214" y="4536889"/>
              <a:ext cx="1670853"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O/S</a:t>
              </a:r>
            </a:p>
          </p:txBody>
        </p:sp>
        <p:sp>
          <p:nvSpPr>
            <p:cNvPr id="101" name="Rectangle 100"/>
            <p:cNvSpPr/>
            <p:nvPr/>
          </p:nvSpPr>
          <p:spPr>
            <a:xfrm>
              <a:off x="6430214" y="4073016"/>
              <a:ext cx="1670853"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Middleware</a:t>
              </a:r>
            </a:p>
          </p:txBody>
        </p:sp>
        <p:sp>
          <p:nvSpPr>
            <p:cNvPr id="102" name="Rectangle 101"/>
            <p:cNvSpPr/>
            <p:nvPr/>
          </p:nvSpPr>
          <p:spPr>
            <a:xfrm>
              <a:off x="6430214" y="5000763"/>
              <a:ext cx="1670853"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Virtualization</a:t>
              </a:r>
            </a:p>
          </p:txBody>
        </p:sp>
        <p:sp>
          <p:nvSpPr>
            <p:cNvPr id="103" name="Rectangle 102"/>
            <p:cNvSpPr/>
            <p:nvPr/>
          </p:nvSpPr>
          <p:spPr>
            <a:xfrm>
              <a:off x="6430214" y="2681396"/>
              <a:ext cx="1670853" cy="388585"/>
            </a:xfrm>
            <a:prstGeom prst="rect">
              <a:avLst/>
            </a:prstGeom>
            <a:solidFill>
              <a:schemeClr val="accent5">
                <a:lumMod val="75000"/>
              </a:schemeClr>
            </a:solidFill>
            <a:ln w="9525" cap="flat" cmpd="sng" algn="ctr">
              <a:noFill/>
              <a:prstDash val="solid"/>
            </a:ln>
            <a:effectLst/>
          </p:spPr>
          <p:txBody>
            <a:bodyPr rtlCol="0" anchor="t" anchorCtr="0"/>
            <a:lstStyle/>
            <a:p>
              <a:pPr algn="ctr" defTabSz="1267789">
                <a:defRPr/>
              </a:pPr>
              <a:r>
                <a:rPr lang="en-US" sz="1122" kern="0" dirty="0">
                  <a:solidFill>
                    <a:srgbClr val="FFFFFF">
                      <a:alpha val="99000"/>
                    </a:srgbClr>
                  </a:solidFill>
                  <a:ea typeface="Segoe UI" pitchFamily="34" charset="0"/>
                  <a:cs typeface="Segoe UI" pitchFamily="34" charset="0"/>
                </a:rPr>
                <a:t>Applications</a:t>
              </a:r>
            </a:p>
          </p:txBody>
        </p:sp>
        <p:sp>
          <p:nvSpPr>
            <p:cNvPr id="104" name="Rectangle 103"/>
            <p:cNvSpPr/>
            <p:nvPr/>
          </p:nvSpPr>
          <p:spPr>
            <a:xfrm>
              <a:off x="6430214" y="3609143"/>
              <a:ext cx="1670853" cy="388585"/>
            </a:xfrm>
            <a:prstGeom prst="rect">
              <a:avLst/>
            </a:prstGeom>
            <a:solidFill>
              <a:srgbClr val="BAD80A"/>
            </a:solidFill>
            <a:ln w="9525" cap="flat" cmpd="sng" algn="ctr">
              <a:noFill/>
              <a:prstDash val="solid"/>
            </a:ln>
            <a:effectLst/>
          </p:spPr>
          <p:txBody>
            <a:bodyPr lIns="0" rIns="0" rtlCol="0" anchor="t" anchorCtr="0"/>
            <a:lstStyle/>
            <a:p>
              <a:pPr algn="ctr" defTabSz="1267789">
                <a:defRPr/>
              </a:pPr>
              <a:r>
                <a:rPr lang="en-US" sz="1122" kern="0" dirty="0">
                  <a:solidFill>
                    <a:srgbClr val="00188F">
                      <a:alpha val="99000"/>
                    </a:srgbClr>
                  </a:solidFill>
                  <a:ea typeface="Segoe UI" pitchFamily="34" charset="0"/>
                  <a:cs typeface="Segoe UI" pitchFamily="34" charset="0"/>
                </a:rPr>
                <a:t>Runtime</a:t>
              </a:r>
            </a:p>
          </p:txBody>
        </p:sp>
        <p:sp>
          <p:nvSpPr>
            <p:cNvPr id="107" name="Rectangle 106"/>
            <p:cNvSpPr/>
            <p:nvPr/>
          </p:nvSpPr>
          <p:spPr>
            <a:xfrm>
              <a:off x="6430214" y="3145270"/>
              <a:ext cx="1670853" cy="388585"/>
            </a:xfrm>
            <a:prstGeom prst="rect">
              <a:avLst/>
            </a:prstGeom>
            <a:solidFill>
              <a:schemeClr val="accent5">
                <a:lumMod val="75000"/>
              </a:schemeClr>
            </a:solidFill>
            <a:ln w="9525" cap="flat" cmpd="sng" algn="ctr">
              <a:noFill/>
              <a:prstDash val="solid"/>
            </a:ln>
            <a:effectLst/>
          </p:spPr>
          <p:txBody>
            <a:bodyPr rtlCol="0" anchor="t" anchorCtr="0"/>
            <a:lstStyle/>
            <a:p>
              <a:pPr algn="ctr" defTabSz="1267789">
                <a:defRPr/>
              </a:pPr>
              <a:r>
                <a:rPr lang="en-US" sz="1122" kern="0" dirty="0">
                  <a:solidFill>
                    <a:srgbClr val="FFFFFF">
                      <a:alpha val="99000"/>
                    </a:srgbClr>
                  </a:solidFill>
                  <a:ea typeface="Segoe UI" pitchFamily="34" charset="0"/>
                  <a:cs typeface="Segoe UI" pitchFamily="34" charset="0"/>
                </a:rPr>
                <a:t>Data</a:t>
              </a:r>
            </a:p>
          </p:txBody>
        </p:sp>
      </p:grpSp>
      <p:sp>
        <p:nvSpPr>
          <p:cNvPr id="46" name="Isosceles Triangle 45"/>
          <p:cNvSpPr/>
          <p:nvPr/>
        </p:nvSpPr>
        <p:spPr>
          <a:xfrm rot="14886067">
            <a:off x="5631088" y="2954461"/>
            <a:ext cx="1939350" cy="1567648"/>
          </a:xfrm>
          <a:prstGeom prst="triangle">
            <a:avLst/>
          </a:prstGeom>
          <a:gradFill>
            <a:gsLst>
              <a:gs pos="0">
                <a:srgbClr val="00B0F0">
                  <a:alpha val="50000"/>
                  <a:lumMod val="100000"/>
                </a:srgbClr>
              </a:gs>
              <a:gs pos="50000">
                <a:srgbClr val="00B0F0">
                  <a:alpha val="50000"/>
                  <a:lumMod val="50000"/>
                  <a:lumOff val="50000"/>
                </a:srgbClr>
              </a:gs>
              <a:gs pos="100000">
                <a:srgbClr val="4F81BD">
                  <a:tint val="23500"/>
                  <a:satMod val="160000"/>
                  <a:lumMod val="50000"/>
                  <a:lumOff val="50000"/>
                  <a:alpha val="50000"/>
                </a:srgbClr>
              </a:gs>
            </a:gsLst>
            <a:lin ang="5400000" scaled="0"/>
          </a:gradFill>
          <a:ln w="25400" cap="flat" cmpd="sng" algn="ctr">
            <a:noFill/>
            <a:prstDash val="solid"/>
          </a:ln>
          <a:effectLst/>
        </p:spPr>
        <p:txBody>
          <a:bodyPr rtlCol="0" anchor="ctr"/>
          <a:lstStyle/>
          <a:p>
            <a:pPr algn="ctr" defTabSz="932597">
              <a:defRPr/>
            </a:pPr>
            <a:endParaRPr lang="en-US" sz="1836" kern="0">
              <a:solidFill>
                <a:prstClr val="black"/>
              </a:solidFill>
              <a:latin typeface="Segoe UI Light" pitchFamily="34" charset="0"/>
            </a:endParaRPr>
          </a:p>
        </p:txBody>
      </p:sp>
      <p:sp>
        <p:nvSpPr>
          <p:cNvPr id="5" name="Rectangle 4"/>
          <p:cNvSpPr/>
          <p:nvPr/>
        </p:nvSpPr>
        <p:spPr>
          <a:xfrm>
            <a:off x="6926758" y="2523437"/>
            <a:ext cx="4908047" cy="1805298"/>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836"/>
          </a:p>
        </p:txBody>
      </p:sp>
      <p:sp>
        <p:nvSpPr>
          <p:cNvPr id="2" name="Title 1"/>
          <p:cNvSpPr>
            <a:spLocks noGrp="1"/>
          </p:cNvSpPr>
          <p:nvPr>
            <p:ph type="title"/>
          </p:nvPr>
        </p:nvSpPr>
        <p:spPr/>
        <p:txBody>
          <a:bodyPr/>
          <a:lstStyle/>
          <a:p>
            <a:r>
              <a:rPr lang="en-US" altLang="ko-KR" dirty="0" smtClean="0"/>
              <a:t>Cloud Service – </a:t>
            </a:r>
            <a:r>
              <a:rPr lang="en-US" altLang="ko-KR" dirty="0" err="1" smtClean="0"/>
              <a:t>IaaS</a:t>
            </a:r>
            <a:r>
              <a:rPr lang="en-US" altLang="ko-KR" dirty="0" smtClean="0"/>
              <a:t> vs. </a:t>
            </a:r>
            <a:r>
              <a:rPr lang="en-US" altLang="ko-KR" dirty="0" err="1" smtClean="0"/>
              <a:t>PaaS</a:t>
            </a:r>
            <a:endParaRPr lang="ko-KR" altLang="en-US" dirty="0"/>
          </a:p>
        </p:txBody>
      </p:sp>
      <p:sp>
        <p:nvSpPr>
          <p:cNvPr id="117" name="Rectangle 116"/>
          <p:cNvSpPr/>
          <p:nvPr/>
        </p:nvSpPr>
        <p:spPr bwMode="auto">
          <a:xfrm>
            <a:off x="7481200" y="2601154"/>
            <a:ext cx="1365320" cy="1567111"/>
          </a:xfrm>
          <a:prstGeom prst="rect">
            <a:avLst/>
          </a:prstGeom>
          <a:solidFill>
            <a:srgbClr val="3650B8"/>
          </a:solidFill>
          <a:ln w="9525" cap="flat" cmpd="sng" algn="ctr">
            <a:noFill/>
            <a:prstDash val="solid"/>
            <a:headEnd type="none" w="med" len="med"/>
            <a:tailEnd type="none" w="med" len="med"/>
          </a:ln>
          <a:effectLst/>
        </p:spPr>
        <p:txBody>
          <a:bodyPr vert="horz" wrap="square" lIns="111926" tIns="55963" rIns="111926" bIns="55963" numCol="1" rtlCol="0" anchor="t" anchorCtr="0" compatLnSpc="1">
            <a:prstTxWarp prst="textNoShape">
              <a:avLst/>
            </a:prstTxWarp>
          </a:bodyPr>
          <a:lstStyle/>
          <a:p>
            <a:pPr algn="ctr" defTabSz="1118934"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Web Role</a:t>
            </a:r>
          </a:p>
        </p:txBody>
      </p:sp>
      <p:sp>
        <p:nvSpPr>
          <p:cNvPr id="118" name="Rectangle 117"/>
          <p:cNvSpPr/>
          <p:nvPr/>
        </p:nvSpPr>
        <p:spPr bwMode="auto">
          <a:xfrm>
            <a:off x="10104084" y="2601154"/>
            <a:ext cx="1413239" cy="1567111"/>
          </a:xfrm>
          <a:prstGeom prst="rect">
            <a:avLst/>
          </a:prstGeom>
          <a:solidFill>
            <a:srgbClr val="00B0F0"/>
          </a:solidFill>
          <a:ln w="9525" cap="flat" cmpd="sng" algn="ctr">
            <a:noFill/>
            <a:prstDash val="solid"/>
            <a:headEnd type="none" w="med" len="med"/>
            <a:tailEnd type="none" w="med" len="med"/>
          </a:ln>
          <a:effectLst/>
        </p:spPr>
        <p:txBody>
          <a:bodyPr vert="horz" wrap="square" lIns="111926" tIns="55963" rIns="111926" bIns="55963" numCol="1" rtlCol="0" anchor="t" anchorCtr="0" compatLnSpc="1">
            <a:prstTxWarp prst="textNoShape">
              <a:avLst/>
            </a:prstTxWarp>
          </a:bodyPr>
          <a:lstStyle/>
          <a:p>
            <a:pPr algn="ctr" defTabSz="1118934"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Worker Role</a:t>
            </a:r>
          </a:p>
        </p:txBody>
      </p:sp>
      <p:sp>
        <p:nvSpPr>
          <p:cNvPr id="119" name="Freeform 62"/>
          <p:cNvSpPr>
            <a:spLocks noEditPoints="1"/>
          </p:cNvSpPr>
          <p:nvPr/>
        </p:nvSpPr>
        <p:spPr bwMode="black">
          <a:xfrm>
            <a:off x="7737643" y="3128578"/>
            <a:ext cx="852435" cy="85199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100748" tIns="50375" rIns="100748" bIns="50375" numCol="1" anchor="t" anchorCtr="0" compatLnSpc="1">
            <a:prstTxWarp prst="textNoShape">
              <a:avLst/>
            </a:prstTxWarp>
          </a:bodyPr>
          <a:lstStyle/>
          <a:p>
            <a:pPr defTabSz="1118565">
              <a:defRPr/>
            </a:pPr>
            <a:endParaRPr lang="en-US" sz="1224" kern="0" dirty="0">
              <a:solidFill>
                <a:srgbClr val="FFFFFF"/>
              </a:solidFill>
            </a:endParaRPr>
          </a:p>
        </p:txBody>
      </p:sp>
      <p:grpSp>
        <p:nvGrpSpPr>
          <p:cNvPr id="120" name="Group 119"/>
          <p:cNvGrpSpPr/>
          <p:nvPr/>
        </p:nvGrpSpPr>
        <p:grpSpPr bwMode="black">
          <a:xfrm>
            <a:off x="10286938" y="3128578"/>
            <a:ext cx="1047534" cy="851991"/>
            <a:chOff x="5184775" y="225425"/>
            <a:chExt cx="1500190" cy="1220788"/>
          </a:xfrm>
          <a:solidFill>
            <a:srgbClr val="FFFFFF"/>
          </a:solidFill>
        </p:grpSpPr>
        <p:sp>
          <p:nvSpPr>
            <p:cNvPr id="12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18565">
                <a:defRPr/>
              </a:pPr>
              <a:endParaRPr lang="en-US" sz="1224" kern="0" dirty="0">
                <a:solidFill>
                  <a:srgbClr val="FFFFFF"/>
                </a:solidFill>
              </a:endParaRPr>
            </a:p>
          </p:txBody>
        </p:sp>
        <p:sp>
          <p:nvSpPr>
            <p:cNvPr id="12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18565">
                <a:defRPr/>
              </a:pPr>
              <a:endParaRPr lang="en-US" sz="1224" kern="0" dirty="0">
                <a:solidFill>
                  <a:srgbClr val="FFFFFF"/>
                </a:solidFill>
              </a:endParaRPr>
            </a:p>
          </p:txBody>
        </p:sp>
        <p:sp>
          <p:nvSpPr>
            <p:cNvPr id="123" name="Freeform 88"/>
            <p:cNvSpPr>
              <a:spLocks noEditPoints="1"/>
            </p:cNvSpPr>
            <p:nvPr/>
          </p:nvSpPr>
          <p:spPr bwMode="black">
            <a:xfrm>
              <a:off x="6129340"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18565">
                <a:defRPr/>
              </a:pPr>
              <a:endParaRPr lang="en-US" sz="1224" kern="0" dirty="0">
                <a:solidFill>
                  <a:srgbClr val="FFFFFF"/>
                </a:solidFill>
              </a:endParaRPr>
            </a:p>
          </p:txBody>
        </p:sp>
      </p:grpSp>
      <p:sp>
        <p:nvSpPr>
          <p:cNvPr id="125" name="Rectangle 124"/>
          <p:cNvSpPr/>
          <p:nvPr/>
        </p:nvSpPr>
        <p:spPr>
          <a:xfrm>
            <a:off x="6860920" y="4352149"/>
            <a:ext cx="5155226" cy="2102108"/>
          </a:xfrm>
          <a:prstGeom prst="rect">
            <a:avLst/>
          </a:prstGeom>
        </p:spPr>
        <p:txBody>
          <a:bodyPr wrap="square">
            <a:spAutoFit/>
          </a:bodyPr>
          <a:lstStyle/>
          <a:p>
            <a:pPr marL="174862" indent="-174862" defTabSz="1118565">
              <a:spcAft>
                <a:spcPts val="1224"/>
              </a:spcAft>
              <a:buFont typeface="Arial" panose="020B0604020202020204" pitchFamily="34" charset="0"/>
              <a:buChar char="•"/>
            </a:pPr>
            <a:r>
              <a:rPr lang="en-US" sz="1224" b="1" dirty="0">
                <a:solidFill>
                  <a:schemeClr val="bg1"/>
                </a:solidFill>
                <a:latin typeface="맑은 고딕" panose="020B0503020000020004" pitchFamily="50" charset="-127"/>
                <a:ea typeface="맑은 고딕" panose="020B0503020000020004" pitchFamily="50" charset="-127"/>
                <a:cs typeface="Segoe UI" pitchFamily="34" charset="0"/>
              </a:rPr>
              <a:t>Web Role</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은 </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IIS</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가 미리 설정된 웹서버 특화에 </a:t>
            </a:r>
            <a:r>
              <a:rPr lang="en-US" sz="1224" dirty="0">
                <a:solidFill>
                  <a:schemeClr val="bg1"/>
                </a:solidFill>
                <a:latin typeface="맑은 고딕" panose="020B0503020000020004" pitchFamily="50" charset="-127"/>
                <a:ea typeface="맑은 고딕" panose="020B0503020000020004" pitchFamily="50" charset="-127"/>
                <a:cs typeface="Segoe UI" pitchFamily="34" charset="0"/>
              </a:rPr>
              <a:t>Virtual Machine</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이며</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a:t>
            </a:r>
            <a:r>
              <a:rPr lang="en-US" sz="1224" dirty="0">
                <a:solidFill>
                  <a:schemeClr val="bg1"/>
                </a:solidFill>
                <a:latin typeface="맑은 고딕" panose="020B0503020000020004" pitchFamily="50" charset="-127"/>
                <a:ea typeface="맑은 고딕" panose="020B0503020000020004" pitchFamily="50" charset="-127"/>
                <a:cs typeface="Segoe UI" pitchFamily="34" charset="0"/>
              </a:rPr>
              <a:t> </a:t>
            </a:r>
          </a:p>
          <a:p>
            <a:pPr marL="174862" indent="-174862" defTabSz="1118565">
              <a:spcAft>
                <a:spcPts val="1224"/>
              </a:spcAft>
              <a:buFont typeface="Arial" panose="020B0604020202020204" pitchFamily="34" charset="0"/>
              <a:buChar char="•"/>
            </a:pPr>
            <a:r>
              <a:rPr lang="en-US" sz="1224" b="1" dirty="0">
                <a:solidFill>
                  <a:schemeClr val="bg1"/>
                </a:solidFill>
                <a:latin typeface="맑은 고딕" panose="020B0503020000020004" pitchFamily="50" charset="-127"/>
                <a:ea typeface="맑은 고딕" panose="020B0503020000020004" pitchFamily="50" charset="-127"/>
                <a:cs typeface="Segoe UI" pitchFamily="34" charset="0"/>
              </a:rPr>
              <a:t>Worker Role</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은</a:t>
            </a:r>
            <a:r>
              <a:rPr lang="en-US" sz="1224" dirty="0">
                <a:solidFill>
                  <a:schemeClr val="bg1"/>
                </a:solidFill>
                <a:latin typeface="맑은 고딕" panose="020B0503020000020004" pitchFamily="50" charset="-127"/>
                <a:ea typeface="맑은 고딕" panose="020B0503020000020004" pitchFamily="50" charset="-127"/>
                <a:cs typeface="Segoe UI" pitchFamily="34" charset="0"/>
              </a:rPr>
              <a:t> Non-web </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기반의 처리 또는 </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Back-end </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업무 처리에 특화된 </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Virtual Machine </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임</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a:t>
            </a:r>
            <a:endParaRPr lang="en-US" sz="1224" dirty="0">
              <a:solidFill>
                <a:schemeClr val="bg1"/>
              </a:solidFill>
              <a:latin typeface="맑은 고딕" panose="020B0503020000020004" pitchFamily="50" charset="-127"/>
              <a:ea typeface="맑은 고딕" panose="020B0503020000020004" pitchFamily="50" charset="-127"/>
              <a:cs typeface="Segoe UI" pitchFamily="34" charset="0"/>
            </a:endParaRPr>
          </a:p>
          <a:p>
            <a:pPr marL="174862" indent="-174862" defTabSz="1118565">
              <a:spcAft>
                <a:spcPts val="1224"/>
              </a:spcAft>
              <a:buFont typeface="Arial" panose="020B0604020202020204" pitchFamily="34" charset="0"/>
              <a:buChar char="•"/>
            </a:pP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애플리케이션은 패키징</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a:t>
            </a:r>
            <a:r>
              <a:rPr lang="en-US" altLang="ko-KR" sz="1224" dirty="0" err="1">
                <a:solidFill>
                  <a:schemeClr val="bg1"/>
                </a:solidFill>
                <a:latin typeface="맑은 고딕" panose="020B0503020000020004" pitchFamily="50" charset="-127"/>
                <a:ea typeface="맑은 고딕" panose="020B0503020000020004" pitchFamily="50" charset="-127"/>
                <a:cs typeface="Segoe UI" pitchFamily="34" charset="0"/>
              </a:rPr>
              <a:t>cspkg</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되어 </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Web </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또는 </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Worker Role</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에 배포</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(deploy)</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됨</a:t>
            </a:r>
            <a:endPar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endParaRPr>
          </a:p>
          <a:p>
            <a:pPr marL="174862" indent="-174862" defTabSz="1118565">
              <a:spcAft>
                <a:spcPts val="1224"/>
              </a:spcAft>
              <a:buFont typeface="Arial" panose="020B0604020202020204" pitchFamily="34" charset="0"/>
              <a:buChar char="•"/>
            </a:pPr>
            <a:r>
              <a:rPr lang="en-US" sz="1224" dirty="0">
                <a:solidFill>
                  <a:schemeClr val="bg1"/>
                </a:solidFill>
                <a:latin typeface="맑은 고딕" panose="020B0503020000020004" pitchFamily="50" charset="-127"/>
                <a:ea typeface="맑은 고딕" panose="020B0503020000020004" pitchFamily="50" charset="-127"/>
                <a:cs typeface="Segoe UI" pitchFamily="34" charset="0"/>
              </a:rPr>
              <a:t>Azure</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는 </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VM </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시작</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 </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애플리케이션 설치 및 인스턴스 실행</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 </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자동 로드밸런싱 등을 자동으로 수행하며</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 </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필요시 </a:t>
            </a:r>
            <a:r>
              <a:rPr lang="en-US" altLang="ko-KR" sz="1224" dirty="0">
                <a:solidFill>
                  <a:schemeClr val="bg1"/>
                </a:solidFill>
                <a:latin typeface="맑은 고딕" panose="020B0503020000020004" pitchFamily="50" charset="-127"/>
                <a:ea typeface="맑은 고딕" panose="020B0503020000020004" pitchFamily="50" charset="-127"/>
                <a:cs typeface="Segoe UI" pitchFamily="34" charset="0"/>
              </a:rPr>
              <a:t>OS </a:t>
            </a:r>
            <a:r>
              <a:rPr lang="ko-KR" altLang="en-US" sz="1224" dirty="0">
                <a:solidFill>
                  <a:schemeClr val="bg1"/>
                </a:solidFill>
                <a:latin typeface="맑은 고딕" panose="020B0503020000020004" pitchFamily="50" charset="-127"/>
                <a:ea typeface="맑은 고딕" panose="020B0503020000020004" pitchFamily="50" charset="-127"/>
                <a:cs typeface="Segoe UI" pitchFamily="34" charset="0"/>
              </a:rPr>
              <a:t>패치 및 인스턴스 이동 등 모든 라이프사이클 관리를 진행</a:t>
            </a:r>
            <a:endParaRPr lang="en-US" sz="1224" dirty="0">
              <a:solidFill>
                <a:schemeClr val="bg1"/>
              </a:solidFill>
              <a:latin typeface="맑은 고딕" panose="020B0503020000020004" pitchFamily="50" charset="-127"/>
              <a:ea typeface="맑은 고딕" panose="020B0503020000020004" pitchFamily="50" charset="-127"/>
              <a:cs typeface="Segoe UI" pitchFamily="34" charset="0"/>
            </a:endParaRPr>
          </a:p>
        </p:txBody>
      </p:sp>
      <p:sp>
        <p:nvSpPr>
          <p:cNvPr id="44" name="Rectangle 43"/>
          <p:cNvSpPr/>
          <p:nvPr/>
        </p:nvSpPr>
        <p:spPr>
          <a:xfrm>
            <a:off x="1866088" y="1675346"/>
            <a:ext cx="3497263" cy="350330"/>
          </a:xfrm>
          <a:prstGeom prst="rect">
            <a:avLst/>
          </a:prstGeom>
        </p:spPr>
        <p:txBody>
          <a:bodyPr wrap="square">
            <a:spAutoFit/>
          </a:bodyPr>
          <a:lstStyle/>
          <a:p>
            <a:pPr algn="ctr" defTabSz="1243431"/>
            <a:r>
              <a:rPr lang="en-US" altLang="ko-KR" sz="1632" b="1" u="sng" dirty="0" err="1">
                <a:solidFill>
                  <a:prstClr val="black"/>
                </a:solidFill>
                <a:latin typeface="맑은 고딕" panose="020B0503020000020004" pitchFamily="50" charset="-127"/>
              </a:rPr>
              <a:t>IaaS</a:t>
            </a:r>
            <a:r>
              <a:rPr lang="en-US" altLang="ko-KR" sz="1632" b="1" u="sng" dirty="0">
                <a:solidFill>
                  <a:prstClr val="black"/>
                </a:solidFill>
                <a:latin typeface="맑은 고딕" panose="020B0503020000020004" pitchFamily="50" charset="-127"/>
              </a:rPr>
              <a:t> v. </a:t>
            </a:r>
            <a:r>
              <a:rPr lang="en-US" altLang="ko-KR" sz="1632" b="1" u="sng" dirty="0" err="1">
                <a:solidFill>
                  <a:prstClr val="black"/>
                </a:solidFill>
                <a:latin typeface="맑은 고딕" panose="020B0503020000020004" pitchFamily="50" charset="-127"/>
              </a:rPr>
              <a:t>PaaS</a:t>
            </a:r>
            <a:endParaRPr lang="en-US" altLang="ko-KR" sz="1632" b="1" u="sng" dirty="0">
              <a:solidFill>
                <a:prstClr val="black"/>
              </a:solidFill>
              <a:latin typeface="맑은 고딕" panose="020B0503020000020004" pitchFamily="50" charset="-127"/>
            </a:endParaRPr>
          </a:p>
        </p:txBody>
      </p:sp>
      <p:sp>
        <p:nvSpPr>
          <p:cNvPr id="6" name="Right Brace 5"/>
          <p:cNvSpPr/>
          <p:nvPr/>
        </p:nvSpPr>
        <p:spPr>
          <a:xfrm>
            <a:off x="5596502" y="3625054"/>
            <a:ext cx="183476" cy="88252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sz="1836"/>
          </a:p>
        </p:txBody>
      </p:sp>
      <p:sp>
        <p:nvSpPr>
          <p:cNvPr id="7" name="Rectangle 6"/>
          <p:cNvSpPr/>
          <p:nvPr/>
        </p:nvSpPr>
        <p:spPr>
          <a:xfrm>
            <a:off x="7872485" y="2176074"/>
            <a:ext cx="2969006" cy="286306"/>
          </a:xfrm>
          <a:prstGeom prst="rect">
            <a:avLst/>
          </a:prstGeom>
        </p:spPr>
        <p:txBody>
          <a:bodyPr wrap="none">
            <a:spAutoFit/>
          </a:bodyPr>
          <a:lstStyle/>
          <a:p>
            <a:pPr algn="ctr" defTabSz="1243431">
              <a:spcAft>
                <a:spcPts val="1224"/>
              </a:spcAft>
            </a:pPr>
            <a:r>
              <a:rPr lang="en-US" altLang="ko-KR" sz="1224" b="1" u="sng" dirty="0">
                <a:solidFill>
                  <a:prstClr val="black"/>
                </a:solidFill>
                <a:latin typeface="맑은 고딕" panose="020B0503020000020004" pitchFamily="50" charset="-127"/>
              </a:rPr>
              <a:t>Azure </a:t>
            </a:r>
            <a:r>
              <a:rPr lang="en-US" altLang="ko-KR" sz="1224" b="1" u="sng" dirty="0" err="1">
                <a:solidFill>
                  <a:prstClr val="black"/>
                </a:solidFill>
                <a:latin typeface="맑은 고딕" panose="020B0503020000020004" pitchFamily="50" charset="-127"/>
              </a:rPr>
              <a:t>PaaS</a:t>
            </a:r>
            <a:r>
              <a:rPr lang="en-US" altLang="ko-KR" sz="1224" b="1" u="sng" dirty="0">
                <a:solidFill>
                  <a:prstClr val="black"/>
                </a:solidFill>
                <a:latin typeface="맑은 고딕" panose="020B0503020000020004" pitchFamily="50" charset="-127"/>
              </a:rPr>
              <a:t> </a:t>
            </a:r>
            <a:r>
              <a:rPr lang="ko-KR" altLang="en-US" sz="1224" b="1" u="sng" dirty="0">
                <a:solidFill>
                  <a:prstClr val="black"/>
                </a:solidFill>
                <a:latin typeface="맑은 고딕" panose="020B0503020000020004" pitchFamily="50" charset="-127"/>
              </a:rPr>
              <a:t>기반의 애플리케이션 실행</a:t>
            </a:r>
            <a:endParaRPr lang="en-US" altLang="ko-KR" sz="1224" b="1" u="sng" dirty="0">
              <a:solidFill>
                <a:prstClr val="black"/>
              </a:solidFill>
              <a:latin typeface="맑은 고딕" panose="020B0503020000020004" pitchFamily="50" charset="-127"/>
            </a:endParaRPr>
          </a:p>
        </p:txBody>
      </p:sp>
      <p:sp>
        <p:nvSpPr>
          <p:cNvPr id="48"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en-US" altLang="ko-KR" sz="1836" spc="-104" dirty="0" err="1">
                <a:solidFill>
                  <a:srgbClr val="0076C6"/>
                </a:solidFill>
                <a:latin typeface="맑은 고딕" panose="020B0503020000020004" pitchFamily="50" charset="-127"/>
                <a:ea typeface="맑은 고딕" panose="020B0503020000020004" pitchFamily="50" charset="-127"/>
              </a:rPr>
              <a:t>PaaS</a:t>
            </a:r>
            <a:r>
              <a:rPr lang="en-US" altLang="ko-KR" sz="1836" spc="-104" dirty="0">
                <a:solidFill>
                  <a:srgbClr val="0076C6"/>
                </a:solidFill>
                <a:latin typeface="맑은 고딕" panose="020B0503020000020004" pitchFamily="50" charset="-127"/>
                <a:ea typeface="맑은 고딕" panose="020B0503020000020004" pitchFamily="50" charset="-127"/>
              </a:rPr>
              <a:t>(Cloud Services)</a:t>
            </a:r>
            <a:r>
              <a:rPr lang="ko-KR" altLang="en-US" sz="1836" spc="-104">
                <a:solidFill>
                  <a:srgbClr val="0076C6"/>
                </a:solidFill>
                <a:latin typeface="맑은 고딕" panose="020B0503020000020004" pitchFamily="50" charset="-127"/>
                <a:ea typeface="맑은 고딕" panose="020B0503020000020004" pitchFamily="50" charset="-127"/>
              </a:rPr>
              <a:t>는 </a:t>
            </a:r>
            <a:r>
              <a:rPr lang="en-US" altLang="ko-KR" sz="1836" spc="-104" dirty="0">
                <a:solidFill>
                  <a:srgbClr val="0076C6"/>
                </a:solidFill>
                <a:latin typeface="맑은 고딕" panose="020B0503020000020004" pitchFamily="50" charset="-127"/>
                <a:ea typeface="맑은 고딕" panose="020B0503020000020004" pitchFamily="50" charset="-127"/>
              </a:rPr>
              <a:t>Workload </a:t>
            </a:r>
            <a:r>
              <a:rPr lang="ko-KR" altLang="en-US" sz="1836" spc="-104">
                <a:solidFill>
                  <a:srgbClr val="0076C6"/>
                </a:solidFill>
                <a:latin typeface="맑은 고딕" panose="020B0503020000020004" pitchFamily="50" charset="-127"/>
                <a:ea typeface="맑은 고딕" panose="020B0503020000020004" pitchFamily="50" charset="-127"/>
              </a:rPr>
              <a:t>유형에 따라 사용할 수 있는 </a:t>
            </a:r>
            <a:r>
              <a:rPr lang="en-US" altLang="ko-KR" sz="1836" spc="-104" dirty="0">
                <a:solidFill>
                  <a:srgbClr val="0076C6"/>
                </a:solidFill>
                <a:latin typeface="맑은 고딕" panose="020B0503020000020004" pitchFamily="50" charset="-127"/>
                <a:ea typeface="맑은 고딕" panose="020B0503020000020004" pitchFamily="50" charset="-127"/>
              </a:rPr>
              <a:t>Web Role</a:t>
            </a:r>
            <a:r>
              <a:rPr lang="ko-KR" altLang="en-US" sz="1836" spc="-104">
                <a:solidFill>
                  <a:srgbClr val="0076C6"/>
                </a:solidFill>
                <a:latin typeface="맑은 고딕" panose="020B0503020000020004" pitchFamily="50" charset="-127"/>
                <a:ea typeface="맑은 고딕" panose="020B0503020000020004" pitchFamily="50" charset="-127"/>
              </a:rPr>
              <a:t>과 </a:t>
            </a:r>
            <a:r>
              <a:rPr lang="en-US" altLang="ko-KR" sz="1836" spc="-104" dirty="0">
                <a:solidFill>
                  <a:srgbClr val="0076C6"/>
                </a:solidFill>
                <a:latin typeface="맑은 고딕" panose="020B0503020000020004" pitchFamily="50" charset="-127"/>
                <a:ea typeface="맑은 고딕" panose="020B0503020000020004" pitchFamily="50" charset="-127"/>
              </a:rPr>
              <a:t>Worker Role</a:t>
            </a:r>
            <a:r>
              <a:rPr lang="ko-KR" altLang="en-US" sz="1836" spc="-104">
                <a:solidFill>
                  <a:srgbClr val="0076C6"/>
                </a:solidFill>
                <a:latin typeface="맑은 고딕" panose="020B0503020000020004" pitchFamily="50" charset="-127"/>
                <a:ea typeface="맑은 고딕" panose="020B0503020000020004" pitchFamily="50" charset="-127"/>
              </a:rPr>
              <a:t>를 제공하며</a:t>
            </a:r>
            <a:r>
              <a:rPr lang="en-US" altLang="ko-KR" sz="1836" spc="-104" dirty="0">
                <a:solidFill>
                  <a:srgbClr val="0076C6"/>
                </a:solidFill>
                <a:latin typeface="맑은 고딕" panose="020B0503020000020004" pitchFamily="50" charset="-127"/>
                <a:ea typeface="맑은 고딕" panose="020B0503020000020004" pitchFamily="50" charset="-127"/>
              </a:rPr>
              <a:t>, Azure </a:t>
            </a:r>
            <a:r>
              <a:rPr lang="ko-KR" altLang="en-US" sz="1836" spc="-104">
                <a:solidFill>
                  <a:srgbClr val="0076C6"/>
                </a:solidFill>
                <a:latin typeface="맑은 고딕" panose="020B0503020000020004" pitchFamily="50" charset="-127"/>
                <a:ea typeface="맑은 고딕" panose="020B0503020000020004" pitchFamily="50" charset="-127"/>
              </a:rPr>
              <a:t>는 애플리케이션 및 데이터 이외의 모든 관리 작업들을 자동으로 수행함</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38452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Cloud Service - Deployment</a:t>
            </a:r>
            <a:endParaRPr lang="ko-KR" altLang="en-US" dirty="0"/>
          </a:p>
        </p:txBody>
      </p:sp>
      <p:pic>
        <p:nvPicPr>
          <p:cNvPr id="5" name="Picture 4"/>
          <p:cNvPicPr>
            <a:picLocks noChangeAspect="1"/>
          </p:cNvPicPr>
          <p:nvPr/>
        </p:nvPicPr>
        <p:blipFill>
          <a:blip r:embed="rId3"/>
          <a:stretch>
            <a:fillRect/>
          </a:stretch>
        </p:blipFill>
        <p:spPr>
          <a:xfrm>
            <a:off x="467184" y="2098357"/>
            <a:ext cx="5644193" cy="3706127"/>
          </a:xfrm>
          <a:prstGeom prst="rect">
            <a:avLst/>
          </a:prstGeom>
        </p:spPr>
      </p:pic>
      <p:pic>
        <p:nvPicPr>
          <p:cNvPr id="6" name="Picture 5"/>
          <p:cNvPicPr>
            <a:picLocks noChangeAspect="1"/>
          </p:cNvPicPr>
          <p:nvPr/>
        </p:nvPicPr>
        <p:blipFill>
          <a:blip r:embed="rId4"/>
          <a:stretch>
            <a:fillRect/>
          </a:stretch>
        </p:blipFill>
        <p:spPr>
          <a:xfrm>
            <a:off x="6412530" y="2103371"/>
            <a:ext cx="5634478" cy="3710984"/>
          </a:xfrm>
          <a:prstGeom prst="rect">
            <a:avLst/>
          </a:prstGeom>
        </p:spPr>
      </p:pic>
      <p:sp>
        <p:nvSpPr>
          <p:cNvPr id="7" name="Rectangle 6"/>
          <p:cNvSpPr/>
          <p:nvPr/>
        </p:nvSpPr>
        <p:spPr>
          <a:xfrm>
            <a:off x="467184" y="5814355"/>
            <a:ext cx="5644193" cy="478442"/>
          </a:xfrm>
          <a:prstGeom prst="rect">
            <a:avLst/>
          </a:prstGeom>
        </p:spPr>
        <p:txBody>
          <a:bodyPr wrap="square">
            <a:spAutoFit/>
          </a:bodyPr>
          <a:lstStyle/>
          <a:p>
            <a:pPr defTabSz="1243245"/>
            <a:r>
              <a:rPr lang="en-US" altLang="ko-KR" sz="1224" dirty="0">
                <a:solidFill>
                  <a:prstClr val="black"/>
                </a:solidFill>
                <a:latin typeface="맑은 고딕" panose="020B0503020000020004" pitchFamily="50" charset="-127"/>
              </a:rPr>
              <a:t>Azure </a:t>
            </a:r>
            <a:r>
              <a:rPr lang="ko-KR" altLang="en-US" sz="1224" dirty="0">
                <a:solidFill>
                  <a:prstClr val="black"/>
                </a:solidFill>
                <a:latin typeface="맑은 고딕" panose="020B0503020000020004" pitchFamily="50" charset="-127"/>
              </a:rPr>
              <a:t>관리 포탈에서 애플리케이션</a:t>
            </a:r>
            <a:r>
              <a:rPr lang="en-US" altLang="ko-KR" sz="1224" dirty="0">
                <a:solidFill>
                  <a:prstClr val="black"/>
                </a:solidFill>
                <a:latin typeface="맑은 고딕" panose="020B0503020000020004" pitchFamily="50" charset="-127"/>
              </a:rPr>
              <a:t>(Cloud Services)</a:t>
            </a:r>
            <a:r>
              <a:rPr lang="ko-KR" altLang="en-US" sz="1224" dirty="0">
                <a:solidFill>
                  <a:prstClr val="black"/>
                </a:solidFill>
                <a:latin typeface="맑은 고딕" panose="020B0503020000020004" pitchFamily="50" charset="-127"/>
              </a:rPr>
              <a:t> 패키지 업로드를 통해 서비스 배포</a:t>
            </a:r>
            <a:endParaRPr lang="en-US" altLang="ko-KR" sz="1224" dirty="0">
              <a:solidFill>
                <a:prstClr val="black"/>
              </a:solidFill>
              <a:latin typeface="맑은 고딕" panose="020B0503020000020004" pitchFamily="50" charset="-127"/>
            </a:endParaRPr>
          </a:p>
        </p:txBody>
      </p:sp>
      <p:sp>
        <p:nvSpPr>
          <p:cNvPr id="9" name="Rectangle 8"/>
          <p:cNvSpPr/>
          <p:nvPr/>
        </p:nvSpPr>
        <p:spPr>
          <a:xfrm>
            <a:off x="6412530" y="5828669"/>
            <a:ext cx="5634478" cy="670577"/>
          </a:xfrm>
          <a:prstGeom prst="rect">
            <a:avLst/>
          </a:prstGeom>
        </p:spPr>
        <p:txBody>
          <a:bodyPr wrap="square">
            <a:spAutoFit/>
          </a:bodyPr>
          <a:lstStyle/>
          <a:p>
            <a:pPr defTabSz="1243245"/>
            <a:r>
              <a:rPr lang="en-US" altLang="ko-KR" sz="1224" dirty="0">
                <a:solidFill>
                  <a:prstClr val="black"/>
                </a:solidFill>
                <a:latin typeface="맑은 고딕" panose="020B0503020000020004" pitchFamily="50" charset="-127"/>
              </a:rPr>
              <a:t>Visual Studio </a:t>
            </a:r>
            <a:r>
              <a:rPr lang="ko-KR" altLang="en-US" sz="1224" dirty="0">
                <a:solidFill>
                  <a:prstClr val="black"/>
                </a:solidFill>
                <a:latin typeface="맑은 고딕" panose="020B0503020000020004" pitchFamily="50" charset="-127"/>
              </a:rPr>
              <a:t>또는 </a:t>
            </a:r>
            <a:r>
              <a:rPr lang="en-US" altLang="ko-KR" sz="1224" dirty="0">
                <a:solidFill>
                  <a:prstClr val="black"/>
                </a:solidFill>
                <a:latin typeface="맑은 고딕" panose="020B0503020000020004" pitchFamily="50" charset="-127"/>
              </a:rPr>
              <a:t>Eclipse</a:t>
            </a:r>
            <a:r>
              <a:rPr lang="ko-KR" altLang="en-US" sz="1224" dirty="0">
                <a:solidFill>
                  <a:prstClr val="black"/>
                </a:solidFill>
                <a:latin typeface="맑은 고딕" panose="020B0503020000020004" pitchFamily="50" charset="-127"/>
              </a:rPr>
              <a:t>에서 손쉬운 애플리케이션 패키징 및 배포 기능을 통해 서비스 배포</a:t>
            </a:r>
            <a:endParaRPr lang="en-US" altLang="ko-KR" sz="1224" dirty="0">
              <a:solidFill>
                <a:prstClr val="black"/>
              </a:solidFill>
              <a:latin typeface="맑은 고딕" panose="020B0503020000020004" pitchFamily="50" charset="-127"/>
            </a:endParaRPr>
          </a:p>
          <a:p>
            <a:pPr defTabSz="1243245"/>
            <a:r>
              <a:rPr lang="ko-KR" altLang="en-US" sz="1224" dirty="0">
                <a:solidFill>
                  <a:prstClr val="black"/>
                </a:solidFill>
                <a:latin typeface="맑은 고딕" panose="020B0503020000020004" pitchFamily="50" charset="-127"/>
              </a:rPr>
              <a:t>또는</a:t>
            </a:r>
            <a:r>
              <a:rPr lang="en-US" altLang="ko-KR" sz="1224" dirty="0">
                <a:solidFill>
                  <a:prstClr val="black"/>
                </a:solidFill>
                <a:latin typeface="맑은 고딕" panose="020B0503020000020004" pitchFamily="50" charset="-127"/>
              </a:rPr>
              <a:t>, Ant tool</a:t>
            </a:r>
            <a:r>
              <a:rPr lang="ko-KR" altLang="en-US" sz="1224" dirty="0">
                <a:solidFill>
                  <a:prstClr val="black"/>
                </a:solidFill>
                <a:latin typeface="맑은 고딕" panose="020B0503020000020004" pitchFamily="50" charset="-127"/>
              </a:rPr>
              <a:t>을 사용하여 커스텀화된 빌드 및 배포가 가능함</a:t>
            </a:r>
            <a:endParaRPr lang="en-US" altLang="ko-KR" sz="1224" dirty="0">
              <a:solidFill>
                <a:prstClr val="black"/>
              </a:solidFill>
              <a:latin typeface="맑은 고딕" panose="020B0503020000020004" pitchFamily="50" charset="-127"/>
            </a:endParaRPr>
          </a:p>
        </p:txBody>
      </p:sp>
      <p:sp>
        <p:nvSpPr>
          <p:cNvPr id="1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en-US" altLang="ko-KR" sz="1836" spc="-104" dirty="0" err="1">
                <a:solidFill>
                  <a:srgbClr val="0076C6"/>
                </a:solidFill>
                <a:latin typeface="맑은 고딕" panose="020B0503020000020004" pitchFamily="50" charset="-127"/>
                <a:ea typeface="맑은 고딕" panose="020B0503020000020004" pitchFamily="50" charset="-127"/>
              </a:rPr>
              <a:t>PaaS</a:t>
            </a:r>
            <a:r>
              <a:rPr lang="ko-KR" altLang="en-US" sz="1836" spc="-104">
                <a:solidFill>
                  <a:srgbClr val="0076C6"/>
                </a:solidFill>
                <a:latin typeface="맑은 고딕" panose="020B0503020000020004" pitchFamily="50" charset="-127"/>
                <a:ea typeface="맑은 고딕" panose="020B0503020000020004" pitchFamily="50" charset="-127"/>
              </a:rPr>
              <a:t>는 </a:t>
            </a:r>
            <a:r>
              <a:rPr lang="en-US" altLang="ko-KR" sz="1836" spc="-104" dirty="0" err="1">
                <a:solidFill>
                  <a:srgbClr val="0076C6"/>
                </a:solidFill>
                <a:latin typeface="맑은 고딕" panose="020B0503020000020004" pitchFamily="50" charset="-127"/>
                <a:ea typeface="맑은 고딕" panose="020B0503020000020004" pitchFamily="50" charset="-127"/>
              </a:rPr>
              <a:t>IaaS</a:t>
            </a:r>
            <a:r>
              <a:rPr lang="ko-KR" altLang="en-US" sz="1836" spc="-104">
                <a:solidFill>
                  <a:srgbClr val="0076C6"/>
                </a:solidFill>
                <a:latin typeface="맑은 고딕" panose="020B0503020000020004" pitchFamily="50" charset="-127"/>
                <a:ea typeface="맑은 고딕" panose="020B0503020000020004" pitchFamily="50" charset="-127"/>
              </a:rPr>
              <a:t>와 달리 </a:t>
            </a:r>
            <a:r>
              <a:rPr lang="en-US" altLang="ko-KR" sz="1836" spc="-104" dirty="0">
                <a:solidFill>
                  <a:srgbClr val="0076C6"/>
                </a:solidFill>
                <a:latin typeface="맑은 고딕" panose="020B0503020000020004" pitchFamily="50" charset="-127"/>
                <a:ea typeface="맑은 고딕" panose="020B0503020000020004" pitchFamily="50" charset="-127"/>
              </a:rPr>
              <a:t>VM </a:t>
            </a:r>
            <a:r>
              <a:rPr lang="ko-KR" altLang="en-US" sz="1836" spc="-104">
                <a:solidFill>
                  <a:srgbClr val="0076C6"/>
                </a:solidFill>
                <a:latin typeface="맑은 고딕" panose="020B0503020000020004" pitchFamily="50" charset="-127"/>
                <a:ea typeface="맑은 고딕" panose="020B0503020000020004" pitchFamily="50" charset="-127"/>
              </a:rPr>
              <a:t>생성 및 </a:t>
            </a:r>
            <a:r>
              <a:rPr lang="en-US" altLang="ko-KR" sz="1836" spc="-104" dirty="0">
                <a:solidFill>
                  <a:srgbClr val="0076C6"/>
                </a:solidFill>
                <a:latin typeface="맑은 고딕" panose="020B0503020000020004" pitchFamily="50" charset="-127"/>
                <a:ea typeface="맑은 고딕" panose="020B0503020000020004" pitchFamily="50" charset="-127"/>
              </a:rPr>
              <a:t>SW </a:t>
            </a:r>
            <a:r>
              <a:rPr lang="ko-KR" altLang="en-US" sz="1836" spc="-104">
                <a:solidFill>
                  <a:srgbClr val="0076C6"/>
                </a:solidFill>
                <a:latin typeface="맑은 고딕" panose="020B0503020000020004" pitchFamily="50" charset="-127"/>
                <a:ea typeface="맑은 고딕" panose="020B0503020000020004" pitchFamily="50" charset="-127"/>
              </a:rPr>
              <a:t>설치가 필요 없으며</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한번의 애플리케이션 배포와 복잡한 구성 없이 가용성과 스케일성을 보장하는 클라우드 서비스를 제공할 수 있음</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961649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Cloud Service - Environment</a:t>
            </a:r>
            <a:endParaRPr lang="ko-KR" altLang="en-US" dirty="0"/>
          </a:p>
        </p:txBody>
      </p:sp>
      <p:pic>
        <p:nvPicPr>
          <p:cNvPr id="3" name="Picture 2"/>
          <p:cNvPicPr>
            <a:picLocks noChangeAspect="1"/>
          </p:cNvPicPr>
          <p:nvPr/>
        </p:nvPicPr>
        <p:blipFill>
          <a:blip r:embed="rId3"/>
          <a:stretch>
            <a:fillRect/>
          </a:stretch>
        </p:blipFill>
        <p:spPr>
          <a:xfrm>
            <a:off x="467184" y="2098357"/>
            <a:ext cx="5639336" cy="3710984"/>
          </a:xfrm>
          <a:prstGeom prst="rect">
            <a:avLst/>
          </a:prstGeom>
        </p:spPr>
      </p:pic>
      <p:pic>
        <p:nvPicPr>
          <p:cNvPr id="4" name="Picture 3"/>
          <p:cNvPicPr>
            <a:picLocks noChangeAspect="1"/>
          </p:cNvPicPr>
          <p:nvPr/>
        </p:nvPicPr>
        <p:blipFill>
          <a:blip r:embed="rId4"/>
          <a:stretch>
            <a:fillRect/>
          </a:stretch>
        </p:blipFill>
        <p:spPr>
          <a:xfrm>
            <a:off x="6407672" y="2103214"/>
            <a:ext cx="5639336" cy="3706127"/>
          </a:xfrm>
          <a:prstGeom prst="rect">
            <a:avLst/>
          </a:prstGeom>
        </p:spPr>
      </p:pic>
      <p:sp>
        <p:nvSpPr>
          <p:cNvPr id="7" name="Rectangle 6"/>
          <p:cNvSpPr/>
          <p:nvPr/>
        </p:nvSpPr>
        <p:spPr>
          <a:xfrm>
            <a:off x="467184" y="5814355"/>
            <a:ext cx="5644193" cy="286306"/>
          </a:xfrm>
          <a:prstGeom prst="rect">
            <a:avLst/>
          </a:prstGeom>
        </p:spPr>
        <p:txBody>
          <a:bodyPr wrap="square">
            <a:spAutoFit/>
          </a:bodyPr>
          <a:lstStyle/>
          <a:p>
            <a:pPr defTabSz="1243245"/>
            <a:r>
              <a:rPr lang="ko-KR" altLang="en-US" sz="1224" dirty="0">
                <a:solidFill>
                  <a:prstClr val="black"/>
                </a:solidFill>
                <a:latin typeface="맑은 고딕" panose="020B0503020000020004" pitchFamily="50" charset="-127"/>
              </a:rPr>
              <a:t>서비스를 </a:t>
            </a:r>
            <a:r>
              <a:rPr lang="en-US" altLang="ko-KR" sz="1224" dirty="0">
                <a:solidFill>
                  <a:prstClr val="black"/>
                </a:solidFill>
                <a:latin typeface="맑은 고딕" panose="020B0503020000020004" pitchFamily="50" charset="-127"/>
              </a:rPr>
              <a:t>Production</a:t>
            </a:r>
            <a:r>
              <a:rPr lang="ko-KR" altLang="en-US" sz="1224" dirty="0">
                <a:solidFill>
                  <a:prstClr val="black"/>
                </a:solidFill>
                <a:latin typeface="맑은 고딕" panose="020B0503020000020004" pitchFamily="50" charset="-127"/>
              </a:rPr>
              <a:t>으로 릴리즈하기 전에 </a:t>
            </a:r>
            <a:r>
              <a:rPr lang="en-US" altLang="ko-KR" sz="1224" dirty="0">
                <a:solidFill>
                  <a:prstClr val="black"/>
                </a:solidFill>
                <a:latin typeface="맑은 고딕" panose="020B0503020000020004" pitchFamily="50" charset="-127"/>
              </a:rPr>
              <a:t>Staging</a:t>
            </a:r>
            <a:r>
              <a:rPr lang="ko-KR" altLang="en-US" sz="1224" dirty="0">
                <a:solidFill>
                  <a:prstClr val="black"/>
                </a:solidFill>
                <a:latin typeface="맑은 고딕" panose="020B0503020000020004" pitchFamily="50" charset="-127"/>
              </a:rPr>
              <a:t>에서 최종 검증을 수행</a:t>
            </a:r>
            <a:endParaRPr lang="en-US" altLang="ko-KR" sz="1224" dirty="0">
              <a:solidFill>
                <a:prstClr val="black"/>
              </a:solidFill>
              <a:latin typeface="맑은 고딕" panose="020B0503020000020004" pitchFamily="50" charset="-127"/>
            </a:endParaRPr>
          </a:p>
        </p:txBody>
      </p:sp>
      <p:sp>
        <p:nvSpPr>
          <p:cNvPr id="9" name="Rectangle 8"/>
          <p:cNvSpPr/>
          <p:nvPr/>
        </p:nvSpPr>
        <p:spPr>
          <a:xfrm>
            <a:off x="6412530" y="5828670"/>
            <a:ext cx="5634478" cy="478442"/>
          </a:xfrm>
          <a:prstGeom prst="rect">
            <a:avLst/>
          </a:prstGeom>
        </p:spPr>
        <p:txBody>
          <a:bodyPr wrap="square">
            <a:spAutoFit/>
          </a:bodyPr>
          <a:lstStyle/>
          <a:p>
            <a:pPr defTabSz="1243245"/>
            <a:r>
              <a:rPr lang="en-US" altLang="ko-KR" sz="1224" dirty="0">
                <a:solidFill>
                  <a:prstClr val="black"/>
                </a:solidFill>
                <a:latin typeface="맑은 고딕" panose="020B0503020000020004" pitchFamily="50" charset="-127"/>
              </a:rPr>
              <a:t>Staging</a:t>
            </a:r>
            <a:r>
              <a:rPr lang="ko-KR" altLang="en-US" sz="1224" dirty="0">
                <a:solidFill>
                  <a:prstClr val="black"/>
                </a:solidFill>
                <a:latin typeface="맑은 고딕" panose="020B0503020000020004" pitchFamily="50" charset="-127"/>
              </a:rPr>
              <a:t>에서 검증된 서비스는 </a:t>
            </a:r>
            <a:r>
              <a:rPr lang="en-US" altLang="ko-KR" sz="1224" dirty="0">
                <a:solidFill>
                  <a:prstClr val="black"/>
                </a:solidFill>
                <a:latin typeface="맑은 고딕" panose="020B0503020000020004" pitchFamily="50" charset="-127"/>
              </a:rPr>
              <a:t>VIP </a:t>
            </a:r>
            <a:r>
              <a:rPr lang="ko-KR" altLang="en-US" sz="1224" dirty="0">
                <a:solidFill>
                  <a:prstClr val="black"/>
                </a:solidFill>
                <a:latin typeface="맑은 고딕" panose="020B0503020000020004" pitchFamily="50" charset="-127"/>
              </a:rPr>
              <a:t>스왑을 적용하여 새로운 서비스를 무중단 없이 즉각적으로 릴리즈</a:t>
            </a:r>
            <a:endParaRPr lang="en-US" altLang="ko-KR" sz="1224" dirty="0">
              <a:solidFill>
                <a:prstClr val="black"/>
              </a:solidFill>
              <a:latin typeface="맑은 고딕" panose="020B0503020000020004" pitchFamily="50" charset="-127"/>
            </a:endParaRPr>
          </a:p>
        </p:txBody>
      </p:sp>
      <p:sp>
        <p:nvSpPr>
          <p:cNvPr id="10" name="Rectangle 9"/>
          <p:cNvSpPr/>
          <p:nvPr/>
        </p:nvSpPr>
        <p:spPr>
          <a:xfrm>
            <a:off x="1368320" y="2726063"/>
            <a:ext cx="1352654" cy="304897"/>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vert="horz" rtlCol="0" anchor="t"/>
          <a:lstStyle/>
          <a:p>
            <a:pPr algn="ctr"/>
            <a:endParaRPr lang="ko-KR" altLang="en-US" sz="1224" b="1" dirty="0">
              <a:solidFill>
                <a:schemeClr val="bg1"/>
              </a:solidFill>
            </a:endParaRPr>
          </a:p>
        </p:txBody>
      </p:sp>
      <p:sp>
        <p:nvSpPr>
          <p:cNvPr id="11" name="Rectangle 10"/>
          <p:cNvSpPr/>
          <p:nvPr/>
        </p:nvSpPr>
        <p:spPr>
          <a:xfrm>
            <a:off x="3262779" y="5523773"/>
            <a:ext cx="468516" cy="285569"/>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vert="horz" rtlCol="0" anchor="t"/>
          <a:lstStyle/>
          <a:p>
            <a:pPr algn="ctr"/>
            <a:endParaRPr lang="ko-KR" altLang="en-US" sz="1224" b="1" dirty="0">
              <a:solidFill>
                <a:schemeClr val="bg1"/>
              </a:solidFill>
            </a:endParaRPr>
          </a:p>
        </p:txBody>
      </p:sp>
      <p:sp>
        <p:nvSpPr>
          <p:cNvPr id="12"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Production</a:t>
            </a:r>
            <a:r>
              <a:rPr lang="ko-KR" altLang="en-US" sz="1836" spc="-104">
                <a:solidFill>
                  <a:srgbClr val="0076C6"/>
                </a:solidFill>
                <a:latin typeface="맑은 고딕" panose="020B0503020000020004" pitchFamily="50" charset="-127"/>
                <a:ea typeface="맑은 고딕" panose="020B0503020000020004" pitchFamily="50" charset="-127"/>
              </a:rPr>
              <a:t>과 </a:t>
            </a:r>
            <a:r>
              <a:rPr lang="en-US" altLang="ko-KR" sz="1836" spc="-104" dirty="0">
                <a:solidFill>
                  <a:srgbClr val="0076C6"/>
                </a:solidFill>
                <a:latin typeface="맑은 고딕" panose="020B0503020000020004" pitchFamily="50" charset="-127"/>
                <a:ea typeface="맑은 고딕" panose="020B0503020000020004" pitchFamily="50" charset="-127"/>
              </a:rPr>
              <a:t>Staging </a:t>
            </a:r>
            <a:r>
              <a:rPr lang="ko-KR" altLang="en-US" sz="1836" spc="-104">
                <a:solidFill>
                  <a:srgbClr val="0076C6"/>
                </a:solidFill>
                <a:latin typeface="맑은 고딕" panose="020B0503020000020004" pitchFamily="50" charset="-127"/>
                <a:ea typeface="맑은 고딕" panose="020B0503020000020004" pitchFamily="50" charset="-127"/>
              </a:rPr>
              <a:t>환경이 구성되어 있으며</a:t>
            </a:r>
            <a:r>
              <a:rPr lang="en-US" altLang="ko-KR" sz="1836" spc="-104" dirty="0">
                <a:solidFill>
                  <a:srgbClr val="0076C6"/>
                </a:solidFill>
                <a:latin typeface="맑은 고딕" panose="020B0503020000020004" pitchFamily="50" charset="-127"/>
                <a:ea typeface="맑은 고딕" panose="020B0503020000020004" pitchFamily="50" charset="-127"/>
              </a:rPr>
              <a:t>, VIP(Virtual IP) </a:t>
            </a:r>
            <a:r>
              <a:rPr lang="ko-KR" altLang="en-US" sz="1836" spc="-104">
                <a:solidFill>
                  <a:srgbClr val="0076C6"/>
                </a:solidFill>
                <a:latin typeface="맑은 고딕" panose="020B0503020000020004" pitchFamily="50" charset="-127"/>
                <a:ea typeface="맑은 고딕" panose="020B0503020000020004" pitchFamily="50" charset="-127"/>
              </a:rPr>
              <a:t>스왑 기능으로 실시간</a:t>
            </a:r>
            <a:r>
              <a:rPr lang="en-US" altLang="ko-KR" sz="1836" spc="-104" dirty="0">
                <a:solidFill>
                  <a:srgbClr val="0076C6"/>
                </a:solidFill>
                <a:latin typeface="맑은 고딕" panose="020B0503020000020004" pitchFamily="50" charset="-127"/>
                <a:ea typeface="맑은 고딕" panose="020B0503020000020004" pitchFamily="50" charset="-127"/>
              </a:rPr>
              <a:t>/</a:t>
            </a:r>
            <a:r>
              <a:rPr lang="ko-KR" altLang="en-US" sz="1836" spc="-104">
                <a:solidFill>
                  <a:srgbClr val="0076C6"/>
                </a:solidFill>
                <a:latin typeface="맑은 고딕" panose="020B0503020000020004" pitchFamily="50" charset="-127"/>
                <a:ea typeface="맑은 고딕" panose="020B0503020000020004" pitchFamily="50" charset="-127"/>
              </a:rPr>
              <a:t>무중단 서비스 업그레이드가 가능함</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149044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smtClean="0"/>
              <a:t>Web Sites</a:t>
            </a:r>
            <a:endParaRPr lang="ko-KR" altLang="en-US"/>
          </a:p>
        </p:txBody>
      </p:sp>
      <p:sp>
        <p:nvSpPr>
          <p:cNvPr id="26" name="Rectangle 23"/>
          <p:cNvSpPr/>
          <p:nvPr/>
        </p:nvSpPr>
        <p:spPr bwMode="gray">
          <a:xfrm>
            <a:off x="1255455" y="1917339"/>
            <a:ext cx="3018382" cy="4704143"/>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다양한 개발 언어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.NET, Java, PHP, Node.js, Python </a:t>
            </a:r>
            <a:r>
              <a:rPr kumimoji="0" lang="ko-KR" altLang="en-US" sz="1020" b="0" i="0" u="none" strike="noStrike" kern="0" cap="none" spc="0" normalizeH="0" baseline="0" noProof="0" smtClean="0">
                <a:ln>
                  <a:noFill/>
                </a:ln>
                <a:solidFill>
                  <a:prstClr val="black"/>
                </a:solidFill>
                <a:effectLst/>
                <a:uLnTx/>
                <a:uFillTx/>
                <a:ea typeface="맑은 고딕"/>
              </a:rPr>
              <a:t>등 뿐만 아니라  </a:t>
            </a:r>
            <a:r>
              <a:rPr kumimoji="0" lang="en-US" altLang="ko-KR" sz="1020" b="0" i="0" u="none" strike="noStrike" kern="0" cap="none" spc="0" normalizeH="0" baseline="0" noProof="0" dirty="0" smtClean="0">
                <a:ln>
                  <a:noFill/>
                </a:ln>
                <a:solidFill>
                  <a:prstClr val="black"/>
                </a:solidFill>
                <a:effectLst/>
                <a:uLnTx/>
                <a:uFillTx/>
                <a:ea typeface="맑은 고딕"/>
              </a:rPr>
              <a:t>WordPress, Drupal, Joomla, </a:t>
            </a:r>
            <a:r>
              <a:rPr kumimoji="0" lang="en-US" altLang="ko-KR" sz="1020" b="0" i="0" u="none" strike="noStrike" kern="0" cap="none" spc="0" normalizeH="0" baseline="0" noProof="0" dirty="0" err="1" smtClean="0">
                <a:ln>
                  <a:noFill/>
                </a:ln>
                <a:solidFill>
                  <a:prstClr val="black"/>
                </a:solidFill>
                <a:effectLst/>
                <a:uLnTx/>
                <a:uFillTx/>
                <a:ea typeface="맑은 고딕"/>
              </a:rPr>
              <a:t>Umbraco</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err="1" smtClean="0">
                <a:ln>
                  <a:noFill/>
                </a:ln>
                <a:solidFill>
                  <a:prstClr val="black"/>
                </a:solidFill>
                <a:effectLst/>
                <a:uLnTx/>
                <a:uFillTx/>
                <a:ea typeface="맑은 고딕"/>
              </a:rPr>
              <a:t>DotNetNuke</a:t>
            </a:r>
            <a:r>
              <a:rPr kumimoji="0" lang="ko-KR" altLang="en-US" sz="1020" b="0" i="0" u="none" strike="noStrike" kern="0" cap="none" spc="0" normalizeH="0" baseline="0" noProof="0" smtClean="0">
                <a:ln>
                  <a:noFill/>
                </a:ln>
                <a:solidFill>
                  <a:prstClr val="black"/>
                </a:solidFill>
                <a:effectLst/>
                <a:uLnTx/>
                <a:uFillTx/>
                <a:ea typeface="맑은 고딕"/>
              </a:rPr>
              <a:t>를 포함해 유명한 웹 앱과 </a:t>
            </a:r>
            <a:r>
              <a:rPr kumimoji="0" lang="en-US" altLang="ko-KR" sz="1020" b="0" i="0" u="none" strike="noStrike" kern="0" cap="none" spc="0" normalizeH="0" baseline="0" noProof="0" dirty="0" smtClean="0">
                <a:ln>
                  <a:noFill/>
                </a:ln>
                <a:solidFill>
                  <a:prstClr val="black"/>
                </a:solidFill>
                <a:effectLst/>
                <a:uLnTx/>
                <a:uFillTx/>
                <a:ea typeface="맑은 고딕"/>
              </a:rPr>
              <a:t>CMS </a:t>
            </a:r>
            <a:r>
              <a:rPr kumimoji="0" lang="ko-KR" altLang="en-US" sz="1020" b="0" i="0" u="none" strike="noStrike" kern="0" cap="none" spc="0" normalizeH="0" baseline="0" noProof="0" smtClean="0">
                <a:ln>
                  <a:noFill/>
                </a:ln>
                <a:solidFill>
                  <a:prstClr val="black"/>
                </a:solidFill>
                <a:effectLst/>
                <a:uLnTx/>
                <a:uFillTx/>
                <a:ea typeface="맑은 고딕"/>
              </a:rPr>
              <a:t>솔루션 지원</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완벽한 </a:t>
            </a:r>
            <a:r>
              <a:rPr kumimoji="0" lang="en-US" altLang="ko-KR" sz="1224" b="1" i="0" u="sng" strike="noStrike" kern="0" cap="none" spc="0" normalizeH="0" baseline="0" noProof="0" dirty="0" err="1" smtClean="0">
                <a:ln>
                  <a:noFill/>
                </a:ln>
                <a:solidFill>
                  <a:prstClr val="black"/>
                </a:solidFill>
                <a:effectLst/>
                <a:uLnTx/>
                <a:uFillTx/>
                <a:ea typeface="맑은 고딕"/>
              </a:rPr>
              <a:t>PaaS</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웹 서버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서버 자동 패치 및 </a:t>
            </a:r>
            <a:r>
              <a:rPr kumimoji="0" lang="ko-KR" altLang="en-US" sz="1020" b="0" i="0" u="none" strike="noStrike" kern="0" cap="none" spc="0" normalizeH="0" baseline="0" noProof="0" dirty="0" err="1" smtClean="0">
                <a:ln>
                  <a:noFill/>
                </a:ln>
                <a:solidFill>
                  <a:prstClr val="black"/>
                </a:solidFill>
                <a:effectLst/>
                <a:uLnTx/>
                <a:uFillTx/>
                <a:ea typeface="맑은 고딕"/>
              </a:rPr>
              <a:t>고가용성</a:t>
            </a:r>
            <a:r>
              <a:rPr kumimoji="0" lang="ko-KR" altLang="en-US" sz="1020" b="0" i="0" u="none" strike="noStrike" kern="0" cap="none" spc="0" normalizeH="0" baseline="0" noProof="0" dirty="0" smtClean="0">
                <a:ln>
                  <a:noFill/>
                </a:ln>
                <a:solidFill>
                  <a:prstClr val="black"/>
                </a:solidFill>
                <a:effectLst/>
                <a:uLnTx/>
                <a:uFillTx/>
                <a:ea typeface="맑은 고딕"/>
              </a:rPr>
              <a:t> 제공을</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제공하며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부하에 따라 인스턴스 수를 동적으로 조절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err="1" smtClean="0">
                <a:ln>
                  <a:noFill/>
                </a:ln>
                <a:solidFill>
                  <a:prstClr val="black"/>
                </a:solidFill>
                <a:effectLst/>
                <a:uLnTx/>
                <a:uFillTx/>
                <a:ea typeface="맑은 고딕"/>
              </a:rPr>
              <a:t>DevOps</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플랫폼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Git</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등과 함께 통합 및 배포 워크플로 지원하여 신속한 서비스 구성 및 관리가 가능</a:t>
            </a:r>
            <a:r>
              <a:rPr kumimoji="0" lang="en-US" altLang="ko-KR" sz="1020" b="0" i="0" u="none" strike="noStrike" kern="0" cap="none" spc="0" normalizeH="0" baseline="0" noProof="0" dirty="0" smtClean="0">
                <a:ln>
                  <a:noFill/>
                </a:ln>
                <a:solidFill>
                  <a:prstClr val="black"/>
                </a:solidFill>
                <a:effectLst/>
                <a:uLnTx/>
                <a:uFillTx/>
                <a:ea typeface="맑은 고딕"/>
              </a:rPr>
              <a:t> </a:t>
            </a:r>
          </a:p>
        </p:txBody>
      </p:sp>
      <p:sp>
        <p:nvSpPr>
          <p:cNvPr id="27" name="Rectangle 7"/>
          <p:cNvSpPr/>
          <p:nvPr/>
        </p:nvSpPr>
        <p:spPr bwMode="gray">
          <a:xfrm>
            <a:off x="1255453" y="1622189"/>
            <a:ext cx="3018383" cy="295152"/>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웹 사이트 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28" name="그룹 93"/>
          <p:cNvGrpSpPr/>
          <p:nvPr/>
        </p:nvGrpSpPr>
        <p:grpSpPr>
          <a:xfrm>
            <a:off x="4357994" y="1622189"/>
            <a:ext cx="3340221" cy="4996369"/>
            <a:chOff x="3584066" y="914195"/>
            <a:chExt cx="3362633" cy="5434055"/>
          </a:xfrm>
        </p:grpSpPr>
        <p:sp>
          <p:nvSpPr>
            <p:cNvPr id="29"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0" name="그룹 8"/>
            <p:cNvGrpSpPr/>
            <p:nvPr/>
          </p:nvGrpSpPr>
          <p:grpSpPr>
            <a:xfrm>
              <a:off x="3584066" y="914195"/>
              <a:ext cx="3362633" cy="5434055"/>
              <a:chOff x="3584066" y="914195"/>
              <a:chExt cx="3362633" cy="5434055"/>
            </a:xfrm>
          </p:grpSpPr>
          <p:sp>
            <p:nvSpPr>
              <p:cNvPr id="31"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2" name="직사각형 7"/>
              <p:cNvSpPr/>
              <p:nvPr/>
            </p:nvSpPr>
            <p:spPr>
              <a:xfrm>
                <a:off x="3601579" y="1235201"/>
                <a:ext cx="3316091" cy="5113049"/>
              </a:xfrm>
              <a:prstGeom prst="rect">
                <a:avLst/>
              </a:prstGeom>
            </p:spPr>
            <p:txBody>
              <a:bodyPr wrap="square" anchor="ctr">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웹 </a:t>
                </a:r>
                <a:r>
                  <a:rPr kumimoji="0" lang="ko-KR" altLang="en-US" sz="1224" b="1" i="0" u="sng" strike="noStrike" kern="0" cap="none" spc="0" normalizeH="0" baseline="0" noProof="0" dirty="0" err="1" smtClean="0">
                    <a:ln>
                      <a:noFill/>
                    </a:ln>
                    <a:solidFill>
                      <a:prstClr val="black"/>
                    </a:solidFill>
                    <a:effectLst/>
                    <a:uLnTx/>
                    <a:uFillTx/>
                    <a:ea typeface="맑은 고딕"/>
                  </a:rPr>
                  <a:t>앱</a:t>
                </a:r>
                <a:r>
                  <a:rPr kumimoji="0" lang="ko-KR" altLang="en-US" sz="1224" b="1" i="0" u="sng" strike="noStrike" kern="0" cap="none" spc="0" normalizeH="0" baseline="0" noProof="0" dirty="0" smtClean="0">
                    <a:ln>
                      <a:noFill/>
                    </a:ln>
                    <a:solidFill>
                      <a:prstClr val="black"/>
                    </a:solidFill>
                    <a:effectLst/>
                    <a:uLnTx/>
                    <a:uFillTx/>
                    <a:ea typeface="맑은 고딕"/>
                  </a:rPr>
                  <a:t> </a:t>
                </a:r>
                <a:r>
                  <a:rPr kumimoji="0" lang="en-US" altLang="ko-KR" sz="1224" b="1" i="0" u="sng" strike="noStrike" kern="0" cap="none" spc="0" normalizeH="0" baseline="0" noProof="0" dirty="0" smtClean="0">
                    <a:ln>
                      <a:noFill/>
                    </a:ln>
                    <a:solidFill>
                      <a:prstClr val="black"/>
                    </a:solidFill>
                    <a:effectLst/>
                    <a:uLnTx/>
                    <a:uFillTx/>
                    <a:ea typeface="맑은 고딕"/>
                  </a:rPr>
                  <a:t>(Web APP) </a:t>
                </a:r>
                <a:r>
                  <a:rPr kumimoji="0" lang="ko-KR" altLang="en-US" sz="1224" b="1" i="0" u="sng" strike="noStrike" kern="0" cap="none" spc="0" normalizeH="0" baseline="0" noProof="0" smtClean="0">
                    <a:ln>
                      <a:noFill/>
                    </a:ln>
                    <a:solidFill>
                      <a:prstClr val="black"/>
                    </a:solidFill>
                    <a:effectLst/>
                    <a:uLnTx/>
                    <a:uFillTx/>
                    <a:ea typeface="맑은 고딕"/>
                  </a:rPr>
                  <a:t>갤러리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err="1" smtClean="0">
                    <a:ln>
                      <a:noFill/>
                    </a:ln>
                    <a:solidFill>
                      <a:prstClr val="black"/>
                    </a:solidFill>
                    <a:effectLst/>
                    <a:uLnTx/>
                    <a:uFillTx/>
                    <a:ea typeface="맑은 고딕"/>
                  </a:rPr>
                  <a:t>블로그에서</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dirty="0" err="1" smtClean="0">
                    <a:ln>
                      <a:noFill/>
                    </a:ln>
                    <a:solidFill>
                      <a:prstClr val="black"/>
                    </a:solidFill>
                    <a:effectLst/>
                    <a:uLnTx/>
                    <a:uFillTx/>
                    <a:ea typeface="맑은 고딕"/>
                  </a:rPr>
                  <a:t>위키에</a:t>
                </a:r>
                <a:r>
                  <a:rPr kumimoji="0" lang="ko-KR" altLang="en-US" sz="1020" b="0" i="0" u="none" strike="noStrike" kern="0" cap="none" spc="0" normalizeH="0" baseline="0" noProof="0" dirty="0" smtClean="0">
                    <a:ln>
                      <a:noFill/>
                    </a:ln>
                    <a:solidFill>
                      <a:prstClr val="black"/>
                    </a:solidFill>
                    <a:effectLst/>
                    <a:uLnTx/>
                    <a:uFillTx/>
                    <a:ea typeface="맑은 고딕"/>
                  </a:rPr>
                  <a:t> 이르는 다양한 웹 사이트를 쉽게 구성 가능한 갤러리 제공하여 전 세계 어느 데이터센터든 신속하게 웹 사이트 개설 가능</a:t>
                </a:r>
                <a:r>
                  <a:rPr kumimoji="0" lang="en-US" altLang="ko-KR" sz="1020" b="0" i="0" u="none" strike="noStrike" kern="0" cap="none" spc="0" normalizeH="0" baseline="0" noProof="0" dirty="0" smtClean="0">
                    <a:ln>
                      <a:noFill/>
                    </a:ln>
                    <a:solidFill>
                      <a:prstClr val="black"/>
                    </a:solidFill>
                    <a:effectLst/>
                    <a:uLnTx/>
                    <a:uFillTx/>
                    <a:ea typeface="맑은 고딕"/>
                  </a:rPr>
                  <a:t> </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웹 작업 </a:t>
                </a:r>
                <a:r>
                  <a:rPr kumimoji="0" lang="en-US" altLang="ko-KR" sz="1224" b="1" i="0" u="sng" strike="noStrike" kern="0" cap="none" spc="0" normalizeH="0" baseline="0" noProof="0" dirty="0" smtClean="0">
                    <a:ln>
                      <a:noFill/>
                    </a:ln>
                    <a:solidFill>
                      <a:prstClr val="black"/>
                    </a:solidFill>
                    <a:effectLst/>
                    <a:uLnTx/>
                    <a:uFillTx/>
                    <a:ea typeface="맑은 고딕"/>
                  </a:rPr>
                  <a:t>(Web Job)</a:t>
                </a: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웹에 대한 반복적인 사용자 정의 작업을 주기적으로 실행 가능하도록 하는 에이전트 제공하여 웹 사이트에 대한 지속적 관리 업무 상당 부분 자동화 가능</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부하 분산 및 </a:t>
                </a:r>
                <a:r>
                  <a:rPr kumimoji="0" lang="en-US" altLang="ko-KR" sz="1224" b="1" i="0" u="sng" strike="noStrike" kern="0" cap="none" spc="0" normalizeH="0" baseline="0" noProof="0" dirty="0" err="1" smtClean="0">
                    <a:ln>
                      <a:noFill/>
                    </a:ln>
                    <a:solidFill>
                      <a:prstClr val="black"/>
                    </a:solidFill>
                    <a:effectLst/>
                    <a:uLnTx/>
                    <a:uFillTx/>
                    <a:ea typeface="맑은 고딕"/>
                  </a:rPr>
                  <a:t>AutoScale</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서비스 부하에 따른 웹 서버간의 부하 분산과 신속한 수평 확장을 통해 대량 부하를 처리할 수 있는 솔루션 제공</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특히 </a:t>
                </a:r>
                <a:r>
                  <a:rPr kumimoji="0" lang="en-US" altLang="ko-KR" sz="1020" b="0" i="0" u="none" strike="noStrike" kern="0" cap="none" spc="0" normalizeH="0" baseline="0" noProof="0" dirty="0" smtClean="0">
                    <a:ln>
                      <a:noFill/>
                    </a:ln>
                    <a:solidFill>
                      <a:prstClr val="black"/>
                    </a:solidFill>
                    <a:effectLst/>
                    <a:uLnTx/>
                    <a:uFillTx/>
                    <a:ea typeface="맑은 고딕"/>
                  </a:rPr>
                  <a:t>CPU </a:t>
                </a:r>
                <a:r>
                  <a:rPr kumimoji="0" lang="ko-KR" altLang="en-US" sz="1020" b="0" i="0" u="none" strike="noStrike" kern="0" cap="none" spc="0" normalizeH="0" baseline="0" noProof="0" smtClean="0">
                    <a:ln>
                      <a:noFill/>
                    </a:ln>
                    <a:solidFill>
                      <a:prstClr val="black"/>
                    </a:solidFill>
                    <a:effectLst/>
                    <a:uLnTx/>
                    <a:uFillTx/>
                    <a:ea typeface="맑은 고딕"/>
                  </a:rPr>
                  <a:t>평균 사용률을 기준으로 임계치 이상의 </a:t>
                </a:r>
                <a:r>
                  <a:rPr kumimoji="0" lang="en-US" altLang="ko-KR" sz="1020" b="0" i="0" u="none" strike="noStrike" kern="0" cap="none" spc="0" normalizeH="0" baseline="0" noProof="0" dirty="0" smtClean="0">
                    <a:ln>
                      <a:noFill/>
                    </a:ln>
                    <a:solidFill>
                      <a:prstClr val="black"/>
                    </a:solidFill>
                    <a:effectLst/>
                    <a:uLnTx/>
                    <a:uFillTx/>
                    <a:ea typeface="맑은 고딕"/>
                  </a:rPr>
                  <a:t>CPU</a:t>
                </a:r>
                <a:r>
                  <a:rPr kumimoji="0" lang="ko-KR" altLang="en-US" sz="1020" b="0" i="0" u="none" strike="noStrike" kern="0" cap="none" spc="0" normalizeH="0" baseline="0" noProof="0" smtClean="0">
                    <a:ln>
                      <a:noFill/>
                    </a:ln>
                    <a:solidFill>
                      <a:prstClr val="black"/>
                    </a:solidFill>
                    <a:effectLst/>
                    <a:uLnTx/>
                    <a:uFillTx/>
                    <a:ea typeface="맑은 고딕"/>
                  </a:rPr>
                  <a:t> 사용시 인스턴스 증가가 또는 반대로는 인스턴스 감소를 통해 가격과 성능을 자동으로 조절 가능</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백업</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안전한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데이터 관리를 위해 사이트 및 데이터베이스를 자동 백업 기능 제공하여 주기적으로 데이터를 저장소에 보관 할 수 있음</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서비스 모니터링 및 경고 알림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개발자와 관리자에게 자동으로 알리는 모니터링 및 경고 서비스 제공하여 웹 사이트 성능과 가용성에 대한 상태 변화를 즉각적으로 모니터링 하고 이상징후 탐지 한 경우 이상 상태에 대해 기술한 메일을 자동으로 받을 수 있음</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grpSp>
      </p:grpSp>
      <p:sp>
        <p:nvSpPr>
          <p:cNvPr id="33" name="Rectangle 4"/>
          <p:cNvSpPr/>
          <p:nvPr/>
        </p:nvSpPr>
        <p:spPr bwMode="gray">
          <a:xfrm>
            <a:off x="7793430" y="1917339"/>
            <a:ext cx="3340219" cy="4701219"/>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4" name="Rectangle 7"/>
          <p:cNvSpPr/>
          <p:nvPr/>
        </p:nvSpPr>
        <p:spPr bwMode="gray">
          <a:xfrm>
            <a:off x="7793428" y="1622189"/>
            <a:ext cx="3340221" cy="295151"/>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5" name="직사각형 99"/>
          <p:cNvSpPr/>
          <p:nvPr/>
        </p:nvSpPr>
        <p:spPr>
          <a:xfrm>
            <a:off x="7825696" y="3030876"/>
            <a:ext cx="3251871" cy="958583"/>
          </a:xfrm>
          <a:prstGeom prst="rect">
            <a:avLst/>
          </a:prstGeom>
        </p:spPr>
        <p:txBody>
          <a:bodyPr wrap="square">
            <a:spAutoFit/>
          </a:bodyPr>
          <a:lstStyle/>
          <a:p>
            <a:pPr defTabSz="317342">
              <a:lnSpc>
                <a:spcPct val="90000"/>
              </a:lnSpc>
              <a:spcBef>
                <a:spcPts val="306"/>
              </a:spcBef>
              <a:spcAft>
                <a:spcPts val="306"/>
              </a:spcAft>
              <a:buClr>
                <a:srgbClr val="FD0000"/>
              </a:buClr>
            </a:pPr>
            <a:r>
              <a:rPr lang="ko-KR" altLang="en-US" sz="1020" dirty="0" err="1">
                <a:solidFill>
                  <a:prstClr val="black"/>
                </a:solidFill>
                <a:ea typeface="맑은 고딕"/>
              </a:rPr>
              <a:t>딴지그룹은</a:t>
            </a:r>
            <a:r>
              <a:rPr lang="ko-KR" altLang="en-US" sz="1020" dirty="0">
                <a:solidFill>
                  <a:prstClr val="black"/>
                </a:solidFill>
                <a:ea typeface="맑은 고딕"/>
              </a:rPr>
              <a:t> 단기간 폭발적으로 몰리는 서비스 요청 처리에 효과적으로 대응할 수 있는 인프라가 필요 했으며</a:t>
            </a:r>
            <a:r>
              <a:rPr lang="en-US" altLang="ko-KR" sz="1020" dirty="0">
                <a:solidFill>
                  <a:prstClr val="black"/>
                </a:solidFill>
                <a:ea typeface="맑은 고딕"/>
              </a:rPr>
              <a:t>, </a:t>
            </a:r>
            <a:r>
              <a:rPr lang="ko-KR" altLang="en-US" sz="1020">
                <a:solidFill>
                  <a:prstClr val="black"/>
                </a:solidFill>
                <a:ea typeface="맑은 고딕"/>
              </a:rPr>
              <a:t>동시에 최소의 </a:t>
            </a:r>
            <a:r>
              <a:rPr lang="ko-KR" altLang="en-US" sz="1020" dirty="0">
                <a:solidFill>
                  <a:prstClr val="black"/>
                </a:solidFill>
                <a:ea typeface="맑은 고딕"/>
              </a:rPr>
              <a:t>비용으로 웹 </a:t>
            </a:r>
            <a:r>
              <a:rPr lang="ko-KR" altLang="en-US" sz="1020">
                <a:solidFill>
                  <a:prstClr val="black"/>
                </a:solidFill>
                <a:ea typeface="맑은 고딕"/>
              </a:rPr>
              <a:t>서비스를 운영해야 했습니다</a:t>
            </a:r>
            <a:r>
              <a:rPr lang="en-US" altLang="ko-KR" sz="1020" dirty="0">
                <a:solidFill>
                  <a:prstClr val="black"/>
                </a:solidFill>
                <a:ea typeface="맑은 고딕"/>
              </a:rPr>
              <a:t>. </a:t>
            </a:r>
            <a:r>
              <a:rPr lang="ko-KR" altLang="en-US" sz="1020">
                <a:solidFill>
                  <a:prstClr val="black"/>
                </a:solidFill>
                <a:ea typeface="맑은 고딕"/>
              </a:rPr>
              <a:t>이를 위해 </a:t>
            </a:r>
            <a:r>
              <a:rPr lang="en-US" altLang="ko-KR" sz="1020" dirty="0">
                <a:solidFill>
                  <a:prstClr val="black"/>
                </a:solidFill>
                <a:ea typeface="맑은 고딕"/>
              </a:rPr>
              <a:t>Azure </a:t>
            </a:r>
            <a:r>
              <a:rPr lang="en-US" altLang="ko-KR" sz="1020" dirty="0" err="1">
                <a:solidFill>
                  <a:prstClr val="black"/>
                </a:solidFill>
                <a:ea typeface="맑은 고딕"/>
              </a:rPr>
              <a:t>WebSite</a:t>
            </a:r>
            <a:r>
              <a:rPr lang="ko-KR" altLang="en-US" sz="1020">
                <a:solidFill>
                  <a:prstClr val="black"/>
                </a:solidFill>
                <a:ea typeface="맑은 고딕"/>
              </a:rPr>
              <a:t>를 채택했으며</a:t>
            </a:r>
            <a:r>
              <a:rPr lang="en-US" altLang="ko-KR" sz="1020" dirty="0">
                <a:solidFill>
                  <a:prstClr val="black"/>
                </a:solidFill>
                <a:ea typeface="맑은 고딕"/>
              </a:rPr>
              <a:t>, </a:t>
            </a:r>
            <a:r>
              <a:rPr lang="ko-KR" altLang="en-US" sz="1020">
                <a:solidFill>
                  <a:prstClr val="black"/>
                </a:solidFill>
                <a:ea typeface="맑은 고딕"/>
              </a:rPr>
              <a:t>현재 </a:t>
            </a:r>
            <a:r>
              <a:rPr lang="en-US" altLang="ko-KR" sz="1020" dirty="0">
                <a:solidFill>
                  <a:prstClr val="black"/>
                </a:solidFill>
                <a:ea typeface="맑은 고딕"/>
              </a:rPr>
              <a:t>Azure </a:t>
            </a:r>
            <a:r>
              <a:rPr lang="en-US" altLang="ko-KR" sz="1020" dirty="0" err="1">
                <a:solidFill>
                  <a:prstClr val="black"/>
                </a:solidFill>
                <a:ea typeface="맑은 고딕"/>
              </a:rPr>
              <a:t>Webiste</a:t>
            </a:r>
            <a:r>
              <a:rPr lang="en-US" altLang="ko-KR" sz="1020" dirty="0">
                <a:solidFill>
                  <a:prstClr val="black"/>
                </a:solidFill>
                <a:ea typeface="맑은 고딕"/>
              </a:rPr>
              <a:t> </a:t>
            </a:r>
            <a:r>
              <a:rPr lang="ko-KR" altLang="en-US" sz="1020">
                <a:solidFill>
                  <a:prstClr val="black"/>
                </a:solidFill>
                <a:ea typeface="맑은 고딕"/>
              </a:rPr>
              <a:t>기반의 웹 사이트를 통해 다양한 컨텐츠 배포를 하고 있습니다</a:t>
            </a:r>
            <a:r>
              <a:rPr lang="en-US" altLang="ko-KR" sz="1020" dirty="0">
                <a:solidFill>
                  <a:prstClr val="black"/>
                </a:solidFill>
                <a:ea typeface="맑은 고딕"/>
              </a:rPr>
              <a:t>.</a:t>
            </a:r>
            <a:endParaRPr lang="en-US" altLang="ko-KR" sz="1224" b="1" u="sng" dirty="0">
              <a:solidFill>
                <a:prstClr val="black"/>
              </a:solidFill>
              <a:ea typeface="맑은 고딕"/>
            </a:endParaRPr>
          </a:p>
        </p:txBody>
      </p:sp>
      <p:sp>
        <p:nvSpPr>
          <p:cNvPr id="36" name="직사각형 32"/>
          <p:cNvSpPr/>
          <p:nvPr/>
        </p:nvSpPr>
        <p:spPr>
          <a:xfrm>
            <a:off x="7845725" y="5259776"/>
            <a:ext cx="3236004" cy="1246721"/>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020" dirty="0" err="1">
                <a:solidFill>
                  <a:prstClr val="black"/>
                </a:solidFill>
                <a:ea typeface="맑은 고딕"/>
              </a:rPr>
              <a:t>AccuWeather</a:t>
            </a:r>
            <a:r>
              <a:rPr lang="ko-KR" altLang="en-US" sz="1020">
                <a:solidFill>
                  <a:prstClr val="black"/>
                </a:solidFill>
                <a:ea typeface="맑은 고딕"/>
              </a:rPr>
              <a:t>는 전세계에서 </a:t>
            </a:r>
            <a:r>
              <a:rPr lang="ko-KR" altLang="en-US" sz="1020" dirty="0">
                <a:solidFill>
                  <a:prstClr val="black"/>
                </a:solidFill>
                <a:ea typeface="맑은 고딕"/>
              </a:rPr>
              <a:t>발생하는 일 </a:t>
            </a:r>
            <a:r>
              <a:rPr lang="en-US" altLang="ko-KR" sz="1020" dirty="0">
                <a:solidFill>
                  <a:prstClr val="black"/>
                </a:solidFill>
                <a:ea typeface="맑은 고딕"/>
              </a:rPr>
              <a:t>4</a:t>
            </a:r>
            <a:r>
              <a:rPr lang="ko-KR" altLang="en-US" sz="1020">
                <a:solidFill>
                  <a:prstClr val="black"/>
                </a:solidFill>
                <a:ea typeface="맑은 고딕"/>
              </a:rPr>
              <a:t>억건 이상의 날씨 정보 요청을 처리하기 위한 대규모 플랫폼이 필요했으며</a:t>
            </a:r>
            <a:r>
              <a:rPr lang="en-US" altLang="ko-KR" sz="1020" dirty="0">
                <a:solidFill>
                  <a:prstClr val="black"/>
                </a:solidFill>
                <a:ea typeface="맑은 고딕"/>
              </a:rPr>
              <a:t>, Azure</a:t>
            </a:r>
            <a:r>
              <a:rPr lang="ko-KR" altLang="en-US" sz="1020">
                <a:solidFill>
                  <a:prstClr val="black"/>
                </a:solidFill>
                <a:ea typeface="맑은 고딕"/>
              </a:rPr>
              <a:t>를 글로벌 서비스 플랫폼으로 채택 했고 인프라 구축에 대한 걱정없이</a:t>
            </a:r>
            <a:r>
              <a:rPr lang="en-US" altLang="ko-KR" sz="1020" dirty="0">
                <a:solidFill>
                  <a:prstClr val="black"/>
                </a:solidFill>
                <a:ea typeface="맑은 고딕"/>
              </a:rPr>
              <a:t>, </a:t>
            </a:r>
            <a:r>
              <a:rPr lang="ko-KR" altLang="en-US" sz="1020">
                <a:solidFill>
                  <a:prstClr val="black"/>
                </a:solidFill>
                <a:ea typeface="맑은 고딕"/>
              </a:rPr>
              <a:t>온디맨드 확장성 그리고 향상된 성능으로 전세계 </a:t>
            </a:r>
            <a:r>
              <a:rPr lang="en-US" altLang="ko-KR" sz="1020" dirty="0">
                <a:solidFill>
                  <a:prstClr val="black"/>
                </a:solidFill>
                <a:ea typeface="맑은 고딕"/>
              </a:rPr>
              <a:t>300</a:t>
            </a:r>
            <a:r>
              <a:rPr lang="ko-KR" altLang="en-US" sz="1020">
                <a:solidFill>
                  <a:prstClr val="black"/>
                </a:solidFill>
                <a:ea typeface="맑은 고딕"/>
              </a:rPr>
              <a:t>만여 장소에 대한 날씨 정보를 전세계에 공급할 수 있게되었습니다</a:t>
            </a:r>
            <a:r>
              <a:rPr lang="en-US" altLang="ko-KR" sz="1020" dirty="0">
                <a:solidFill>
                  <a:prstClr val="black"/>
                </a:solidFill>
                <a:ea typeface="맑은 고딕"/>
              </a:rPr>
              <a:t>.</a:t>
            </a:r>
            <a:r>
              <a:rPr lang="ko-KR" altLang="en-US" sz="1020">
                <a:solidFill>
                  <a:prstClr val="black"/>
                </a:solidFill>
                <a:ea typeface="맑은 고딕"/>
              </a:rPr>
              <a:t> 플랫폼 채택 후 약 </a:t>
            </a:r>
            <a:r>
              <a:rPr lang="en-US" altLang="ko-KR" sz="1020" dirty="0">
                <a:solidFill>
                  <a:prstClr val="black"/>
                </a:solidFill>
                <a:ea typeface="맑은 고딕"/>
              </a:rPr>
              <a:t>6</a:t>
            </a:r>
            <a:r>
              <a:rPr lang="ko-KR" altLang="en-US" sz="1020">
                <a:solidFill>
                  <a:prstClr val="black"/>
                </a:solidFill>
                <a:ea typeface="맑은 고딕"/>
              </a:rPr>
              <a:t>개월만에 안정적이고 고품질의 서비스 구축이 가능 했다</a:t>
            </a:r>
            <a:r>
              <a:rPr lang="en-US" altLang="ko-KR" sz="1020" dirty="0">
                <a:solidFill>
                  <a:prstClr val="black"/>
                </a:solidFill>
                <a:ea typeface="맑은 고딕"/>
              </a:rPr>
              <a:t>.</a:t>
            </a:r>
          </a:p>
        </p:txBody>
      </p:sp>
      <p:sp>
        <p:nvSpPr>
          <p:cNvPr id="37" name="직사각형 1"/>
          <p:cNvSpPr/>
          <p:nvPr/>
        </p:nvSpPr>
        <p:spPr>
          <a:xfrm>
            <a:off x="7799805" y="4401127"/>
            <a:ext cx="2763333" cy="267080"/>
          </a:xfrm>
          <a:prstGeom prst="rect">
            <a:avLst/>
          </a:prstGeom>
        </p:spPr>
        <p:txBody>
          <a:bodyPr wrap="non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일일 </a:t>
            </a:r>
            <a:r>
              <a:rPr lang="en-US" altLang="ko-KR" sz="1224" b="1" u="sng" dirty="0">
                <a:solidFill>
                  <a:prstClr val="black"/>
                </a:solidFill>
                <a:ea typeface="맑은 고딕"/>
              </a:rPr>
              <a:t>4</a:t>
            </a:r>
            <a:r>
              <a:rPr lang="ko-KR" altLang="en-US" sz="1224" b="1" u="sng">
                <a:solidFill>
                  <a:prstClr val="black"/>
                </a:solidFill>
                <a:ea typeface="맑은 고딕"/>
              </a:rPr>
              <a:t>억건 이상의 날씨 요청 처리</a:t>
            </a:r>
            <a:endParaRPr lang="en-US" altLang="ko-KR" sz="1224" b="1" u="sng" dirty="0">
              <a:solidFill>
                <a:prstClr val="black"/>
              </a:solidFill>
              <a:ea typeface="맑은 고딕"/>
            </a:endParaRPr>
          </a:p>
        </p:txBody>
      </p:sp>
      <p:sp>
        <p:nvSpPr>
          <p:cNvPr id="38" name="직사각형 4"/>
          <p:cNvSpPr/>
          <p:nvPr/>
        </p:nvSpPr>
        <p:spPr>
          <a:xfrm>
            <a:off x="7796116" y="2100007"/>
            <a:ext cx="3356807" cy="267080"/>
          </a:xfrm>
          <a:prstGeom prst="rect">
            <a:avLst/>
          </a:prstGeom>
        </p:spPr>
        <p:txBody>
          <a:bodyPr wrap="non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최소 비용으로 대규모 웹 서비스 요청 처리</a:t>
            </a:r>
            <a:endParaRPr lang="en-US" altLang="ko-KR" sz="1224" b="1" u="sng" dirty="0">
              <a:solidFill>
                <a:prstClr val="black"/>
              </a:solidFill>
              <a:ea typeface="맑은 고딕"/>
            </a:endParaRPr>
          </a:p>
        </p:txBody>
      </p:sp>
      <p:pic>
        <p:nvPicPr>
          <p:cNvPr id="39"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454" y="4710085"/>
            <a:ext cx="2560172" cy="426696"/>
          </a:xfrm>
          <a:prstGeom prst="rect">
            <a:avLst/>
          </a:prstGeom>
        </p:spPr>
      </p:pic>
      <p:pic>
        <p:nvPicPr>
          <p:cNvPr id="40"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154" y="2448732"/>
            <a:ext cx="1674956" cy="448525"/>
          </a:xfrm>
          <a:prstGeom prst="rect">
            <a:avLst/>
          </a:prstGeom>
        </p:spPr>
      </p:pic>
      <p:grpSp>
        <p:nvGrpSpPr>
          <p:cNvPr id="41" name="그룹 9"/>
          <p:cNvGrpSpPr/>
          <p:nvPr/>
        </p:nvGrpSpPr>
        <p:grpSpPr>
          <a:xfrm>
            <a:off x="1382082" y="1958634"/>
            <a:ext cx="2753485" cy="2163570"/>
            <a:chOff x="87084" y="1920404"/>
            <a:chExt cx="2954653" cy="2121340"/>
          </a:xfrm>
        </p:grpSpPr>
        <p:sp>
          <p:nvSpPr>
            <p:cNvPr id="42" name="직사각형 100"/>
            <p:cNvSpPr/>
            <p:nvPr/>
          </p:nvSpPr>
          <p:spPr>
            <a:xfrm>
              <a:off x="87084" y="1920404"/>
              <a:ext cx="2938469" cy="261867"/>
            </a:xfrm>
            <a:prstGeom prst="rect">
              <a:avLst/>
            </a:prstGeom>
          </p:spPr>
          <p:txBody>
            <a:bodyPr wrap="squar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224" b="0" i="0" u="none" strike="noStrike" kern="0" cap="none" spc="0" normalizeH="0" baseline="0" noProof="0" dirty="0" smtClean="0">
                <a:ln>
                  <a:noFill/>
                </a:ln>
                <a:solidFill>
                  <a:prstClr val="black"/>
                </a:solidFill>
                <a:effectLst/>
                <a:uLnTx/>
                <a:uFillTx/>
                <a:ea typeface="맑은 고딕"/>
              </a:endParaRPr>
            </a:p>
          </p:txBody>
        </p:sp>
        <p:pic>
          <p:nvPicPr>
            <p:cNvPr id="43" name="그림 2"/>
            <p:cNvPicPr>
              <a:picLocks noChangeAspect="1"/>
            </p:cNvPicPr>
            <p:nvPr/>
          </p:nvPicPr>
          <p:blipFill>
            <a:blip r:embed="rId4"/>
            <a:stretch>
              <a:fillRect/>
            </a:stretch>
          </p:blipFill>
          <p:spPr>
            <a:xfrm>
              <a:off x="119320" y="2333679"/>
              <a:ext cx="2897643" cy="1640428"/>
            </a:xfrm>
            <a:prstGeom prst="rect">
              <a:avLst/>
            </a:prstGeom>
          </p:spPr>
        </p:pic>
        <p:grpSp>
          <p:nvGrpSpPr>
            <p:cNvPr id="44" name="그룹 3"/>
            <p:cNvGrpSpPr/>
            <p:nvPr/>
          </p:nvGrpSpPr>
          <p:grpSpPr>
            <a:xfrm>
              <a:off x="90956" y="1959985"/>
              <a:ext cx="2950781" cy="2081759"/>
              <a:chOff x="3245258" y="1920405"/>
              <a:chExt cx="2984092" cy="1594320"/>
            </a:xfrm>
          </p:grpSpPr>
          <p:pic>
            <p:nvPicPr>
              <p:cNvPr id="4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7" name="직사각형 2"/>
              <p:cNvSpPr/>
              <p:nvPr/>
            </p:nvSpPr>
            <p:spPr>
              <a:xfrm>
                <a:off x="4096909" y="1939424"/>
                <a:ext cx="1410816" cy="189748"/>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웹 사이트 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grpSp>
      <p:sp>
        <p:nvSpPr>
          <p:cNvPr id="5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도입이 가장 쉬운 </a:t>
            </a:r>
            <a:r>
              <a:rPr lang="en-US" altLang="ko-KR" sz="1836" spc="-104" dirty="0" err="1">
                <a:solidFill>
                  <a:srgbClr val="0076C6"/>
                </a:solidFill>
                <a:latin typeface="맑은 고딕" panose="020B0503020000020004" pitchFamily="50" charset="-127"/>
                <a:ea typeface="맑은 고딕" panose="020B0503020000020004" pitchFamily="50" charset="-127"/>
              </a:rPr>
              <a:t>PaaS</a:t>
            </a:r>
            <a:r>
              <a:rPr lang="ko-KR" altLang="en-US" sz="1836" spc="-104">
                <a:solidFill>
                  <a:srgbClr val="0076C6"/>
                </a:solidFill>
                <a:latin typeface="맑은 고딕" panose="020B0503020000020004" pitchFamily="50" charset="-127"/>
                <a:ea typeface="맑은 고딕" panose="020B0503020000020004" pitchFamily="50" charset="-127"/>
              </a:rPr>
              <a:t>로 웹 앱을 만들고 배포하여 확장하는 데 몇 초밖에 안 걸립니다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따라서 개발자는 응용 프로그램 코딩에 더욱 집중할 수 있으며</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확장 및 안전한 실행을 위한 인프라 관리는 마이크로소프트가 책임 집니다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sp>
        <p:nvSpPr>
          <p:cNvPr id="5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Compute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1202360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951037" y="1592262"/>
            <a:ext cx="8229600" cy="4826458"/>
          </a:xfrm>
          <a:prstGeom prst="rect">
            <a:avLst/>
          </a:prstGeom>
          <a:solidFill>
            <a:srgbClr val="00B0F0"/>
          </a:solidFill>
          <a:ln w="9525" cap="flat" cmpd="sng" algn="ctr">
            <a:solidFill>
              <a:srgbClr val="505050"/>
            </a:solidFill>
            <a:prstDash val="solid"/>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323232"/>
              </a:solidFill>
              <a:effectLst/>
              <a:uLnTx/>
              <a:uFillTx/>
              <a:latin typeface="Segoe UI"/>
              <a:ea typeface="+mn-ea"/>
              <a:cs typeface="+mn-cs"/>
            </a:endParaRPr>
          </a:p>
        </p:txBody>
      </p:sp>
      <p:sp>
        <p:nvSpPr>
          <p:cNvPr id="105" name="Rectangle 104"/>
          <p:cNvSpPr/>
          <p:nvPr/>
        </p:nvSpPr>
        <p:spPr>
          <a:xfrm>
            <a:off x="3747259" y="2043106"/>
            <a:ext cx="5891128" cy="4084417"/>
          </a:xfrm>
          <a:prstGeom prst="rect">
            <a:avLst/>
          </a:prstGeom>
          <a:solidFill>
            <a:srgbClr val="002050">
              <a:shade val="80000"/>
              <a:satMod val="180000"/>
            </a:srgbClr>
          </a:solidFill>
          <a:ln>
            <a:noFill/>
            <a:tailEnd type="stealth" w="lg" len="lg"/>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79" b="0" i="0" u="none" strike="noStrike" kern="0" cap="none" spc="0" normalizeH="0" baseline="0" noProof="0" smtClean="0">
              <a:ln>
                <a:noFill/>
              </a:ln>
              <a:solidFill>
                <a:prstClr val="white"/>
              </a:solidFill>
              <a:effectLst/>
              <a:uLnTx/>
              <a:uFillTx/>
              <a:latin typeface="Segoe UI"/>
              <a:ea typeface="+mn-ea"/>
              <a:cs typeface="+mn-cs"/>
            </a:endParaRPr>
          </a:p>
        </p:txBody>
      </p:sp>
      <p:sp>
        <p:nvSpPr>
          <p:cNvPr id="106" name="TextBox 105"/>
          <p:cNvSpPr txBox="1"/>
          <p:nvPr/>
        </p:nvSpPr>
        <p:spPr>
          <a:xfrm>
            <a:off x="3782729" y="1640772"/>
            <a:ext cx="2910094" cy="3823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1" u="none" strike="noStrike" kern="0" cap="none" spc="0" normalizeH="0" baseline="0" noProof="0" dirty="0" smtClean="0">
                <a:ln>
                  <a:noFill/>
                </a:ln>
                <a:solidFill>
                  <a:srgbClr val="FFFFFF"/>
                </a:solidFill>
                <a:effectLst/>
                <a:uLnTx/>
                <a:uFillTx/>
              </a:rPr>
              <a:t>What It Provides</a:t>
            </a:r>
          </a:p>
        </p:txBody>
      </p:sp>
      <p:cxnSp>
        <p:nvCxnSpPr>
          <p:cNvPr id="107" name="Straight Connector 106"/>
          <p:cNvCxnSpPr>
            <a:stCxn id="105" idx="0"/>
            <a:endCxn id="105" idx="2"/>
          </p:cNvCxnSpPr>
          <p:nvPr/>
        </p:nvCxnSpPr>
        <p:spPr>
          <a:xfrm>
            <a:off x="6692823" y="2043106"/>
            <a:ext cx="0" cy="4084417"/>
          </a:xfrm>
          <a:prstGeom prst="line">
            <a:avLst/>
          </a:prstGeom>
          <a:noFill/>
          <a:ln w="9525" cap="flat" cmpd="sng" algn="ctr">
            <a:solidFill>
              <a:srgbClr val="7FBA00">
                <a:lumMod val="60000"/>
                <a:lumOff val="40000"/>
              </a:srgbClr>
            </a:solidFill>
            <a:prstDash val="sysDot"/>
          </a:ln>
          <a:effectLst/>
        </p:spPr>
      </p:cxnSp>
      <p:sp>
        <p:nvSpPr>
          <p:cNvPr id="108" name="TextBox 107"/>
          <p:cNvSpPr txBox="1"/>
          <p:nvPr/>
        </p:nvSpPr>
        <p:spPr>
          <a:xfrm>
            <a:off x="6780018" y="1643527"/>
            <a:ext cx="2858369" cy="3823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1" u="none" strike="noStrike" kern="0" cap="none" spc="0" normalizeH="0" baseline="0" noProof="0" dirty="0" smtClean="0">
                <a:ln>
                  <a:noFill/>
                </a:ln>
                <a:solidFill>
                  <a:srgbClr val="FFFFFF"/>
                </a:solidFill>
                <a:effectLst/>
                <a:uLnTx/>
                <a:uFillTx/>
              </a:rPr>
              <a:t>Technology Foundation</a:t>
            </a:r>
          </a:p>
        </p:txBody>
      </p:sp>
      <p:grpSp>
        <p:nvGrpSpPr>
          <p:cNvPr id="110" name="Group 109"/>
          <p:cNvGrpSpPr/>
          <p:nvPr/>
        </p:nvGrpSpPr>
        <p:grpSpPr>
          <a:xfrm>
            <a:off x="3747259" y="2768937"/>
            <a:ext cx="5899977" cy="1366366"/>
            <a:chOff x="2543680" y="3749029"/>
            <a:chExt cx="8131067" cy="1339696"/>
          </a:xfrm>
        </p:grpSpPr>
        <p:cxnSp>
          <p:nvCxnSpPr>
            <p:cNvPr id="111" name="Straight Connector 110"/>
            <p:cNvCxnSpPr/>
            <p:nvPr/>
          </p:nvCxnSpPr>
          <p:spPr>
            <a:xfrm>
              <a:off x="2558375" y="3749029"/>
              <a:ext cx="8116372" cy="14136"/>
            </a:xfrm>
            <a:prstGeom prst="line">
              <a:avLst/>
            </a:prstGeom>
            <a:noFill/>
            <a:ln w="9525" cap="flat" cmpd="sng" algn="ctr">
              <a:solidFill>
                <a:srgbClr val="7FBA00">
                  <a:lumMod val="60000"/>
                  <a:lumOff val="40000"/>
                </a:srgbClr>
              </a:solidFill>
              <a:prstDash val="sysDot"/>
            </a:ln>
            <a:effectLst/>
          </p:spPr>
        </p:cxnSp>
        <p:cxnSp>
          <p:nvCxnSpPr>
            <p:cNvPr id="112" name="Straight Connector 111"/>
            <p:cNvCxnSpPr/>
            <p:nvPr/>
          </p:nvCxnSpPr>
          <p:spPr>
            <a:xfrm>
              <a:off x="2543680" y="4425615"/>
              <a:ext cx="8131067" cy="0"/>
            </a:xfrm>
            <a:prstGeom prst="line">
              <a:avLst/>
            </a:prstGeom>
            <a:noFill/>
            <a:ln w="9525" cap="flat" cmpd="sng" algn="ctr">
              <a:solidFill>
                <a:srgbClr val="7FBA00">
                  <a:lumMod val="60000"/>
                  <a:lumOff val="40000"/>
                </a:srgbClr>
              </a:solidFill>
              <a:prstDash val="sysDot"/>
            </a:ln>
            <a:effectLst/>
          </p:spPr>
        </p:cxnSp>
        <p:cxnSp>
          <p:nvCxnSpPr>
            <p:cNvPr id="113" name="Straight Connector 112"/>
            <p:cNvCxnSpPr/>
            <p:nvPr/>
          </p:nvCxnSpPr>
          <p:spPr>
            <a:xfrm flipV="1">
              <a:off x="2558374" y="5088723"/>
              <a:ext cx="8116373" cy="2"/>
            </a:xfrm>
            <a:prstGeom prst="line">
              <a:avLst/>
            </a:prstGeom>
            <a:noFill/>
            <a:ln w="9525" cap="flat" cmpd="sng" algn="ctr">
              <a:solidFill>
                <a:srgbClr val="7FBA00">
                  <a:lumMod val="60000"/>
                  <a:lumOff val="40000"/>
                </a:srgbClr>
              </a:solidFill>
              <a:prstDash val="sysDot"/>
            </a:ln>
            <a:effectLst/>
          </p:spPr>
        </p:cxnSp>
      </p:grpSp>
      <p:grpSp>
        <p:nvGrpSpPr>
          <p:cNvPr id="114" name="Group 113"/>
          <p:cNvGrpSpPr/>
          <p:nvPr/>
        </p:nvGrpSpPr>
        <p:grpSpPr>
          <a:xfrm>
            <a:off x="3747259" y="4788247"/>
            <a:ext cx="5899977" cy="633714"/>
            <a:chOff x="2558374" y="3106195"/>
            <a:chExt cx="8116373" cy="621345"/>
          </a:xfrm>
        </p:grpSpPr>
        <p:cxnSp>
          <p:nvCxnSpPr>
            <p:cNvPr id="115" name="Straight Connector 114"/>
            <p:cNvCxnSpPr/>
            <p:nvPr/>
          </p:nvCxnSpPr>
          <p:spPr>
            <a:xfrm>
              <a:off x="2558374" y="3713404"/>
              <a:ext cx="8116373" cy="14136"/>
            </a:xfrm>
            <a:prstGeom prst="line">
              <a:avLst/>
            </a:prstGeom>
            <a:noFill/>
            <a:ln w="9525" cap="flat" cmpd="sng" algn="ctr">
              <a:solidFill>
                <a:srgbClr val="7FBA00">
                  <a:lumMod val="60000"/>
                  <a:lumOff val="40000"/>
                </a:srgbClr>
              </a:solidFill>
              <a:prstDash val="sysDot"/>
            </a:ln>
            <a:effectLst/>
          </p:spPr>
        </p:cxnSp>
        <p:cxnSp>
          <p:nvCxnSpPr>
            <p:cNvPr id="116" name="Straight Connector 115"/>
            <p:cNvCxnSpPr/>
            <p:nvPr/>
          </p:nvCxnSpPr>
          <p:spPr>
            <a:xfrm flipV="1">
              <a:off x="2558375" y="3106195"/>
              <a:ext cx="8116372" cy="17678"/>
            </a:xfrm>
            <a:prstGeom prst="line">
              <a:avLst/>
            </a:prstGeom>
            <a:noFill/>
            <a:ln w="9525" cap="flat" cmpd="sng" algn="ctr">
              <a:solidFill>
                <a:srgbClr val="7FBA00">
                  <a:lumMod val="60000"/>
                  <a:lumOff val="40000"/>
                </a:srgbClr>
              </a:solidFill>
              <a:prstDash val="sysDot"/>
            </a:ln>
            <a:effectLst/>
          </p:spPr>
        </p:cxnSp>
      </p:grpSp>
      <p:grpSp>
        <p:nvGrpSpPr>
          <p:cNvPr id="117" name="Group 116"/>
          <p:cNvGrpSpPr/>
          <p:nvPr/>
        </p:nvGrpSpPr>
        <p:grpSpPr>
          <a:xfrm>
            <a:off x="2007996" y="2122052"/>
            <a:ext cx="7578370" cy="606488"/>
            <a:chOff x="1816925" y="1951001"/>
            <a:chExt cx="7430449" cy="594650"/>
          </a:xfrm>
        </p:grpSpPr>
        <p:sp>
          <p:nvSpPr>
            <p:cNvPr id="118" name="TextBox 117"/>
            <p:cNvSpPr txBox="1"/>
            <p:nvPr/>
          </p:nvSpPr>
          <p:spPr>
            <a:xfrm>
              <a:off x="1816925" y="2059209"/>
              <a:ext cx="1626919" cy="34349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srgbClr val="FFFFFF"/>
                  </a:solidFill>
                  <a:effectLst/>
                  <a:uLnTx/>
                  <a:uFillTx/>
                </a:rPr>
                <a:t>WordPress</a:t>
              </a:r>
            </a:p>
          </p:txBody>
        </p:sp>
        <p:sp>
          <p:nvSpPr>
            <p:cNvPr id="119" name="TextBox 118"/>
            <p:cNvSpPr txBox="1"/>
            <p:nvPr/>
          </p:nvSpPr>
          <p:spPr>
            <a:xfrm>
              <a:off x="3543074" y="1951001"/>
              <a:ext cx="2859173" cy="594650"/>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Content management system/blogging</a:t>
              </a:r>
            </a:p>
          </p:txBody>
        </p:sp>
        <p:sp>
          <p:nvSpPr>
            <p:cNvPr id="120" name="TextBox 119"/>
            <p:cNvSpPr txBox="1"/>
            <p:nvPr/>
          </p:nvSpPr>
          <p:spPr>
            <a:xfrm>
              <a:off x="6438587" y="2096354"/>
              <a:ext cx="2808787" cy="343492"/>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PHP/MySQL</a:t>
              </a:r>
            </a:p>
          </p:txBody>
        </p:sp>
      </p:grpSp>
      <p:grpSp>
        <p:nvGrpSpPr>
          <p:cNvPr id="121" name="Group 120"/>
          <p:cNvGrpSpPr/>
          <p:nvPr/>
        </p:nvGrpSpPr>
        <p:grpSpPr>
          <a:xfrm>
            <a:off x="1390298" y="2822887"/>
            <a:ext cx="8264890" cy="606488"/>
            <a:chOff x="1211284" y="2638157"/>
            <a:chExt cx="8103569" cy="594650"/>
          </a:xfrm>
        </p:grpSpPr>
        <p:sp>
          <p:nvSpPr>
            <p:cNvPr id="122" name="TextBox 121"/>
            <p:cNvSpPr txBox="1"/>
            <p:nvPr/>
          </p:nvSpPr>
          <p:spPr>
            <a:xfrm>
              <a:off x="1211284" y="2742587"/>
              <a:ext cx="2232561" cy="34349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srgbClr val="FFFFFF"/>
                  </a:solidFill>
                  <a:effectLst/>
                  <a:uLnTx/>
                  <a:uFillTx/>
                </a:rPr>
                <a:t>Joomla</a:t>
              </a:r>
            </a:p>
          </p:txBody>
        </p:sp>
        <p:sp>
          <p:nvSpPr>
            <p:cNvPr id="123" name="TextBox 122"/>
            <p:cNvSpPr txBox="1"/>
            <p:nvPr/>
          </p:nvSpPr>
          <p:spPr>
            <a:xfrm>
              <a:off x="3531515" y="2638157"/>
              <a:ext cx="2907067" cy="594650"/>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Content management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system</a:t>
              </a:r>
            </a:p>
          </p:txBody>
        </p:sp>
        <p:sp>
          <p:nvSpPr>
            <p:cNvPr id="124" name="TextBox 123"/>
            <p:cNvSpPr txBox="1"/>
            <p:nvPr/>
          </p:nvSpPr>
          <p:spPr>
            <a:xfrm>
              <a:off x="6410310" y="2758175"/>
              <a:ext cx="2904543" cy="343492"/>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PHP/MySQL (and others)</a:t>
              </a:r>
            </a:p>
          </p:txBody>
        </p:sp>
      </p:grpSp>
      <p:grpSp>
        <p:nvGrpSpPr>
          <p:cNvPr id="125" name="Group 124"/>
          <p:cNvGrpSpPr/>
          <p:nvPr/>
        </p:nvGrpSpPr>
        <p:grpSpPr>
          <a:xfrm>
            <a:off x="1547582" y="3599320"/>
            <a:ext cx="8038780" cy="374898"/>
            <a:chOff x="1365499" y="4065726"/>
            <a:chExt cx="7881872" cy="367580"/>
          </a:xfrm>
        </p:grpSpPr>
        <p:sp>
          <p:nvSpPr>
            <p:cNvPr id="126" name="TextBox 125"/>
            <p:cNvSpPr txBox="1"/>
            <p:nvPr/>
          </p:nvSpPr>
          <p:spPr>
            <a:xfrm>
              <a:off x="1365499" y="4089814"/>
              <a:ext cx="2071015" cy="343492"/>
            </a:xfrm>
            <a:prstGeom prst="rect">
              <a:avLst/>
            </a:prstGeom>
            <a:noFill/>
          </p:spPr>
          <p:txBody>
            <a:bodyPr wrap="square" rtlCol="0">
              <a:spAutoFit/>
            </a:bodyPr>
            <a:lstStyle>
              <a:defPPr>
                <a:defRPr lang="en-US"/>
              </a:defPPr>
              <a:lvl1pPr algn="ctr">
                <a:defRPr sz="1700" b="1">
                  <a:solidFill>
                    <a:schemeClr val="tx1">
                      <a:lumMod val="50000"/>
                      <a:lumOff val="50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err="1">
                  <a:ln>
                    <a:noFill/>
                  </a:ln>
                  <a:solidFill>
                    <a:srgbClr val="FFFFFF"/>
                  </a:solidFill>
                  <a:effectLst/>
                  <a:uLnTx/>
                  <a:uFillTx/>
                </a:rPr>
                <a:t>MediaWiki</a:t>
              </a:r>
              <a:endParaRPr kumimoji="0" lang="en-US" sz="1632" b="0" i="0" u="none" strike="noStrike" kern="0" cap="none" spc="0" normalizeH="0" baseline="0" noProof="0" dirty="0">
                <a:ln>
                  <a:noFill/>
                </a:ln>
                <a:solidFill>
                  <a:srgbClr val="FFFFFF"/>
                </a:solidFill>
                <a:effectLst/>
                <a:uLnTx/>
                <a:uFillTx/>
              </a:endParaRPr>
            </a:p>
          </p:txBody>
        </p:sp>
        <p:sp>
          <p:nvSpPr>
            <p:cNvPr id="127" name="TextBox 126"/>
            <p:cNvSpPr txBox="1"/>
            <p:nvPr/>
          </p:nvSpPr>
          <p:spPr>
            <a:xfrm>
              <a:off x="3543074" y="4065726"/>
              <a:ext cx="2876037" cy="343492"/>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Wiki package</a:t>
              </a:r>
            </a:p>
          </p:txBody>
        </p:sp>
        <p:sp>
          <p:nvSpPr>
            <p:cNvPr id="128" name="TextBox 127"/>
            <p:cNvSpPr txBox="1"/>
            <p:nvPr/>
          </p:nvSpPr>
          <p:spPr>
            <a:xfrm>
              <a:off x="6438584" y="4088791"/>
              <a:ext cx="2808787" cy="343492"/>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PHP/MySQL (and others)</a:t>
              </a:r>
            </a:p>
          </p:txBody>
        </p:sp>
      </p:grpSp>
      <p:grpSp>
        <p:nvGrpSpPr>
          <p:cNvPr id="129" name="Group 128"/>
          <p:cNvGrpSpPr/>
          <p:nvPr/>
        </p:nvGrpSpPr>
        <p:grpSpPr>
          <a:xfrm>
            <a:off x="1208621" y="4922336"/>
            <a:ext cx="8377740" cy="359759"/>
            <a:chOff x="1033154" y="4696626"/>
            <a:chExt cx="8214216" cy="352737"/>
          </a:xfrm>
        </p:grpSpPr>
        <p:sp>
          <p:nvSpPr>
            <p:cNvPr id="130" name="TextBox 129"/>
            <p:cNvSpPr txBox="1"/>
            <p:nvPr/>
          </p:nvSpPr>
          <p:spPr>
            <a:xfrm>
              <a:off x="6438583" y="4696626"/>
              <a:ext cx="2808787" cy="343492"/>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Python</a:t>
              </a:r>
            </a:p>
          </p:txBody>
        </p:sp>
        <p:sp>
          <p:nvSpPr>
            <p:cNvPr id="131" name="TextBox 130"/>
            <p:cNvSpPr txBox="1"/>
            <p:nvPr/>
          </p:nvSpPr>
          <p:spPr>
            <a:xfrm>
              <a:off x="1033154" y="4698394"/>
              <a:ext cx="2403359" cy="343492"/>
            </a:xfrm>
            <a:prstGeom prst="rect">
              <a:avLst/>
            </a:prstGeom>
            <a:noFill/>
          </p:spPr>
          <p:txBody>
            <a:bodyPr wrap="square" rtlCol="0">
              <a:spAutoFit/>
            </a:bodyPr>
            <a:lstStyle>
              <a:defPPr>
                <a:defRPr lang="en-US"/>
              </a:defPPr>
              <a:lvl1pPr algn="ctr">
                <a:defRPr sz="1700" b="1">
                  <a:solidFill>
                    <a:schemeClr val="tx1">
                      <a:lumMod val="50000"/>
                      <a:lumOff val="50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err="1">
                  <a:ln>
                    <a:noFill/>
                  </a:ln>
                  <a:solidFill>
                    <a:srgbClr val="FFFFFF"/>
                  </a:solidFill>
                  <a:effectLst/>
                  <a:uLnTx/>
                  <a:uFillTx/>
                </a:rPr>
                <a:t>Django</a:t>
              </a:r>
              <a:endParaRPr kumimoji="0" lang="en-US" sz="1632" b="0" i="0" u="none" strike="noStrike" kern="0" cap="none" spc="0" normalizeH="0" baseline="0" noProof="0" dirty="0">
                <a:ln>
                  <a:noFill/>
                </a:ln>
                <a:solidFill>
                  <a:srgbClr val="FFFFFF"/>
                </a:solidFill>
                <a:effectLst/>
                <a:uLnTx/>
                <a:uFillTx/>
              </a:endParaRPr>
            </a:p>
          </p:txBody>
        </p:sp>
        <p:sp>
          <p:nvSpPr>
            <p:cNvPr id="132" name="TextBox 131"/>
            <p:cNvSpPr txBox="1"/>
            <p:nvPr/>
          </p:nvSpPr>
          <p:spPr>
            <a:xfrm>
              <a:off x="3502767" y="4705871"/>
              <a:ext cx="2898743" cy="343492"/>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Web framework</a:t>
              </a:r>
            </a:p>
          </p:txBody>
        </p:sp>
      </p:grpSp>
      <p:grpSp>
        <p:nvGrpSpPr>
          <p:cNvPr id="133" name="Group 132"/>
          <p:cNvGrpSpPr/>
          <p:nvPr/>
        </p:nvGrpSpPr>
        <p:grpSpPr>
          <a:xfrm>
            <a:off x="2312947" y="5584118"/>
            <a:ext cx="7273414" cy="368313"/>
            <a:chOff x="2115924" y="5345492"/>
            <a:chExt cx="7131445" cy="361124"/>
          </a:xfrm>
        </p:grpSpPr>
        <p:sp>
          <p:nvSpPr>
            <p:cNvPr id="134" name="TextBox 133"/>
            <p:cNvSpPr txBox="1"/>
            <p:nvPr/>
          </p:nvSpPr>
          <p:spPr>
            <a:xfrm>
              <a:off x="2115924" y="5345492"/>
              <a:ext cx="1320590" cy="343492"/>
            </a:xfrm>
            <a:prstGeom prst="rect">
              <a:avLst/>
            </a:prstGeom>
            <a:noFill/>
          </p:spPr>
          <p:txBody>
            <a:bodyPr wrap="square" rtlCol="0">
              <a:spAutoFit/>
            </a:bodyPr>
            <a:lstStyle>
              <a:defPPr>
                <a:defRPr lang="en-US"/>
              </a:defPPr>
              <a:lvl1pPr algn="ctr">
                <a:defRPr sz="1700" b="1">
                  <a:solidFill>
                    <a:schemeClr val="tx1">
                      <a:lumMod val="50000"/>
                      <a:lumOff val="50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rPr>
                <a:t>Express</a:t>
              </a:r>
            </a:p>
          </p:txBody>
        </p:sp>
        <p:sp>
          <p:nvSpPr>
            <p:cNvPr id="135" name="TextBox 134"/>
            <p:cNvSpPr txBox="1"/>
            <p:nvPr/>
          </p:nvSpPr>
          <p:spPr>
            <a:xfrm>
              <a:off x="6438582" y="5346889"/>
              <a:ext cx="2808787" cy="343492"/>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JavaScript/Node.js</a:t>
              </a:r>
            </a:p>
          </p:txBody>
        </p:sp>
        <p:sp>
          <p:nvSpPr>
            <p:cNvPr id="136" name="TextBox 135"/>
            <p:cNvSpPr txBox="1"/>
            <p:nvPr/>
          </p:nvSpPr>
          <p:spPr>
            <a:xfrm>
              <a:off x="3485900" y="5363124"/>
              <a:ext cx="2933211" cy="343492"/>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smtClean="0">
                  <a:ln>
                    <a:noFill/>
                  </a:ln>
                  <a:solidFill>
                    <a:prstClr val="white"/>
                  </a:solidFill>
                  <a:effectLst/>
                  <a:uLnTx/>
                  <a:uFillTx/>
                  <a:latin typeface="Segoe UI"/>
                  <a:ea typeface="+mn-ea"/>
                  <a:cs typeface="+mn-cs"/>
                </a:rPr>
                <a:t>Web framework</a:t>
              </a:r>
            </a:p>
          </p:txBody>
        </p:sp>
      </p:grpSp>
      <p:grpSp>
        <p:nvGrpSpPr>
          <p:cNvPr id="137" name="Group 136"/>
          <p:cNvGrpSpPr/>
          <p:nvPr/>
        </p:nvGrpSpPr>
        <p:grpSpPr>
          <a:xfrm>
            <a:off x="2111911" y="4184681"/>
            <a:ext cx="7391774" cy="594650"/>
            <a:chOff x="1855598" y="3311673"/>
            <a:chExt cx="7391774" cy="594650"/>
          </a:xfrm>
        </p:grpSpPr>
        <p:sp>
          <p:nvSpPr>
            <p:cNvPr id="138" name="TextBox 137"/>
            <p:cNvSpPr txBox="1"/>
            <p:nvPr/>
          </p:nvSpPr>
          <p:spPr>
            <a:xfrm>
              <a:off x="1855598" y="3423319"/>
              <a:ext cx="1588248"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Apache Tomcat</a:t>
              </a:r>
            </a:p>
          </p:txBody>
        </p:sp>
        <p:sp>
          <p:nvSpPr>
            <p:cNvPr id="140" name="TextBox 139"/>
            <p:cNvSpPr txBox="1"/>
            <p:nvPr/>
          </p:nvSpPr>
          <p:spPr>
            <a:xfrm>
              <a:off x="3546063" y="3311673"/>
              <a:ext cx="2864247" cy="594650"/>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Segoe UI"/>
                  <a:ea typeface="+mn-ea"/>
                  <a:cs typeface="+mn-cs"/>
                </a:rPr>
                <a:t>Web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Segoe UI"/>
                  <a:ea typeface="+mn-ea"/>
                  <a:cs typeface="+mn-cs"/>
                </a:rPr>
                <a:t>servlet container</a:t>
              </a:r>
            </a:p>
          </p:txBody>
        </p:sp>
        <p:sp>
          <p:nvSpPr>
            <p:cNvPr id="141" name="TextBox 140"/>
            <p:cNvSpPr txBox="1"/>
            <p:nvPr/>
          </p:nvSpPr>
          <p:spPr>
            <a:xfrm>
              <a:off x="6438585" y="3436943"/>
              <a:ext cx="2808787" cy="338554"/>
            </a:xfrm>
            <a:prstGeom prst="rect">
              <a:avLst/>
            </a:prstGeom>
            <a:noFill/>
            <a:ln>
              <a:noFill/>
            </a:ln>
            <a:effectLst/>
            <a:scene3d>
              <a:camera prst="orthographicFront" fov="0">
                <a:rot lat="0" lon="0" rev="0"/>
              </a:camera>
              <a:lightRig rig="contrasting" dir="t">
                <a:rot lat="0" lon="0" rev="12000000"/>
              </a:lightRig>
            </a:scene3d>
            <a:sp3d prstMaterial="powder"/>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Segoe UI"/>
                  <a:ea typeface="+mn-ea"/>
                  <a:cs typeface="+mn-cs"/>
                </a:rPr>
                <a:t>Java</a:t>
              </a:r>
            </a:p>
          </p:txBody>
        </p:sp>
      </p:grpSp>
      <p:sp>
        <p:nvSpPr>
          <p:cNvPr id="2" name="Title 1"/>
          <p:cNvSpPr>
            <a:spLocks noGrp="1"/>
          </p:cNvSpPr>
          <p:nvPr>
            <p:ph type="title"/>
          </p:nvPr>
        </p:nvSpPr>
        <p:spPr/>
        <p:txBody>
          <a:bodyPr/>
          <a:lstStyle/>
          <a:p>
            <a:r>
              <a:rPr lang="en-US" altLang="ko-KR" dirty="0" smtClean="0"/>
              <a:t>Web Sites</a:t>
            </a:r>
            <a:endParaRPr lang="ko-KR" altLang="en-US"/>
          </a:p>
        </p:txBody>
      </p:sp>
      <p:sp>
        <p:nvSpPr>
          <p:cNvPr id="40" name="Title 11"/>
          <p:cNvSpPr txBox="1">
            <a:spLocks/>
          </p:cNvSpPr>
          <p:nvPr/>
        </p:nvSpPr>
        <p:spPr>
          <a:xfrm>
            <a:off x="309918" y="958459"/>
            <a:ext cx="11737090" cy="438876"/>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Example applications and frameworks in the Web App </a:t>
            </a:r>
            <a:r>
              <a:rPr lang="en-US" altLang="ko-KR" sz="1836" spc="-104" dirty="0" smtClean="0">
                <a:solidFill>
                  <a:srgbClr val="0076C6"/>
                </a:solidFill>
                <a:latin typeface="맑은 고딕" panose="020B0503020000020004" pitchFamily="50" charset="-127"/>
                <a:ea typeface="맑은 고딕" panose="020B0503020000020004" pitchFamily="50" charset="-127"/>
              </a:rPr>
              <a:t>Gallery</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
        <p:nvSpPr>
          <p:cNvPr id="4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Compute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239664930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49"/>
          <p:cNvSpPr/>
          <p:nvPr/>
        </p:nvSpPr>
        <p:spPr>
          <a:xfrm rot="1792682">
            <a:off x="10596884" y="829612"/>
            <a:ext cx="1654775" cy="2880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Preview</a:t>
            </a:r>
            <a:endParaRPr lang="ko-KR" altLang="en-US"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sp>
        <p:nvSpPr>
          <p:cNvPr id="2" name="Title 1"/>
          <p:cNvSpPr>
            <a:spLocks noGrp="1"/>
          </p:cNvSpPr>
          <p:nvPr>
            <p:ph type="title"/>
          </p:nvPr>
        </p:nvSpPr>
        <p:spPr/>
        <p:txBody>
          <a:bodyPr/>
          <a:lstStyle/>
          <a:p>
            <a:r>
              <a:rPr lang="en-US" altLang="ko-KR" smtClean="0"/>
              <a:t>RemoteApp</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smtClean="0">
                <a:solidFill>
                  <a:srgbClr val="0076C6"/>
                </a:solidFill>
                <a:latin typeface="맑은 고딕" panose="020B0503020000020004" pitchFamily="50" charset="-127"/>
                <a:ea typeface="맑은 고딕" panose="020B0503020000020004" pitchFamily="50" charset="-127"/>
              </a:rPr>
              <a:t>Azure</a:t>
            </a:r>
            <a:r>
              <a:rPr lang="ko-KR" altLang="en-US" sz="1836" spc="-104">
                <a:solidFill>
                  <a:srgbClr val="0076C6"/>
                </a:solidFill>
                <a:latin typeface="맑은 고딕" panose="020B0503020000020004" pitchFamily="50" charset="-127"/>
                <a:ea typeface="맑은 고딕" panose="020B0503020000020004" pitchFamily="50" charset="-127"/>
              </a:rPr>
              <a:t>의 원격 데스크톱과 결합하여 어디에서나 다양한 장치에서 기업 응용 프로그램에 액세스함으로써 대규모의 자본 투자가 없어도 비즈니스 요구에 따라 빠르게 응답하고 기업 응용 프로그램을 중앙화하고 보호할 수 </a:t>
            </a:r>
            <a:r>
              <a:rPr lang="ko-KR" altLang="en-US" sz="1836" spc="-104" smtClean="0">
                <a:solidFill>
                  <a:srgbClr val="0076C6"/>
                </a:solidFill>
                <a:latin typeface="맑은 고딕" panose="020B0503020000020004" pitchFamily="50" charset="-127"/>
                <a:ea typeface="맑은 고딕" panose="020B0503020000020004" pitchFamily="50" charset="-127"/>
              </a:rPr>
              <a:t>있습니다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grpSp>
        <p:nvGrpSpPr>
          <p:cNvPr id="26" name="그룹 25"/>
          <p:cNvGrpSpPr/>
          <p:nvPr/>
        </p:nvGrpSpPr>
        <p:grpSpPr>
          <a:xfrm>
            <a:off x="1255454" y="1622187"/>
            <a:ext cx="9878196" cy="4999296"/>
            <a:chOff x="139995" y="899679"/>
            <a:chExt cx="9944474" cy="5437237"/>
          </a:xfrm>
        </p:grpSpPr>
        <p:sp>
          <p:nvSpPr>
            <p:cNvPr id="27" name="Rectangle 23"/>
            <p:cNvSpPr/>
            <p:nvPr/>
          </p:nvSpPr>
          <p:spPr bwMode="gray">
            <a:xfrm>
              <a:off x="139996" y="1220689"/>
              <a:ext cx="3038634" cy="511622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언제 어디서나 접속</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사용자는 거의 어디에서나 언제든지 다양한 장치에서 자신의 응용 프로그램에 액세스할 수 있음</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탄력적 서비스 운영</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대규모 자본을 투자하지 않고도 확장 또는 축소하여 역동적인 비즈니스 요구에 부합</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안전한 서비스 운영</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믿을 수 있고 안정적인 </a:t>
              </a:r>
              <a:r>
                <a:rPr kumimoji="0" lang="en-US" altLang="ko-KR" sz="1020" b="0" i="0" u="none" strike="noStrike" kern="0" cap="none" spc="0" normalizeH="0" baseline="0" noProof="0" dirty="0" smtClean="0">
                  <a:ln>
                    <a:noFill/>
                  </a:ln>
                  <a:solidFill>
                    <a:prstClr val="black"/>
                  </a:solidFill>
                  <a:effectLst/>
                  <a:uLnTx/>
                  <a:uFillTx/>
                  <a:ea typeface="맑은 고딕"/>
                </a:rPr>
                <a:t>Microsoft Azure </a:t>
              </a:r>
              <a:r>
                <a:rPr kumimoji="0" lang="ko-KR" altLang="en-US" sz="1020" b="0" i="0" u="none" strike="noStrike" kern="0" cap="none" spc="0" normalizeH="0" baseline="0" noProof="0" smtClean="0">
                  <a:ln>
                    <a:noFill/>
                  </a:ln>
                  <a:solidFill>
                    <a:prstClr val="black"/>
                  </a:solidFill>
                  <a:effectLst/>
                  <a:uLnTx/>
                  <a:uFillTx/>
                  <a:ea typeface="맑은 고딕"/>
                </a:rPr>
                <a:t>플랫폼에서 기업 응용 프로그램을 중앙화하고 보호</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28"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err="1" smtClean="0">
                  <a:ln>
                    <a:noFill/>
                  </a:ln>
                  <a:solidFill>
                    <a:prstClr val="white"/>
                  </a:solidFill>
                  <a:effectLst/>
                  <a:uLnTx/>
                  <a:uFillTx/>
                  <a:latin typeface="맑은 고딕"/>
                  <a:ea typeface="맑은 고딕"/>
                </a:rPr>
                <a:t>RemoteApp</a:t>
              </a: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29" name="그룹 38"/>
            <p:cNvGrpSpPr/>
            <p:nvPr/>
          </p:nvGrpSpPr>
          <p:grpSpPr>
            <a:xfrm>
              <a:off x="3263353" y="899681"/>
              <a:ext cx="3362633" cy="5425965"/>
              <a:chOff x="3584066" y="914195"/>
              <a:chExt cx="3362633" cy="5425965"/>
            </a:xfrm>
          </p:grpSpPr>
          <p:sp>
            <p:nvSpPr>
              <p:cNvPr id="35" name="Rectangle 4"/>
              <p:cNvSpPr/>
              <p:nvPr/>
            </p:nvSpPr>
            <p:spPr bwMode="gray">
              <a:xfrm>
                <a:off x="3584066" y="1235202"/>
                <a:ext cx="3362632"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장소에 상관없이 응용 프로그램 실행</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Windows, Mac OS X, iOS, Android </a:t>
                </a:r>
                <a:r>
                  <a:rPr kumimoji="0" lang="ko-KR" altLang="en-US" sz="1020" b="0" i="0" u="none" strike="noStrike" kern="0" cap="none" spc="0" normalizeH="0" baseline="0" noProof="0" smtClean="0">
                    <a:ln>
                      <a:noFill/>
                    </a:ln>
                    <a:solidFill>
                      <a:prstClr val="black"/>
                    </a:solidFill>
                    <a:effectLst/>
                    <a:uLnTx/>
                    <a:uFillTx/>
                    <a:ea typeface="맑은 고딕"/>
                  </a:rPr>
                  <a:t>등 다양한 장치를 통해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에서 원격으로 실행되는  응용프로그램을 마치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로컬에서 실행하듯 액세스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smtClean="0">
                    <a:ln>
                      <a:noFill/>
                    </a:ln>
                    <a:solidFill>
                      <a:prstClr val="black"/>
                    </a:solidFill>
                    <a:effectLst/>
                    <a:uLnTx/>
                    <a:uFillTx/>
                    <a:ea typeface="맑은 고딕"/>
                  </a:rPr>
                  <a:t>및 </a:t>
                </a:r>
                <a:r>
                  <a:rPr kumimoji="0" lang="ko-KR" altLang="en-US" sz="1224" b="1" i="0" u="sng" strike="noStrike" kern="0" cap="none" spc="0" normalizeH="0" baseline="0" noProof="0" dirty="0" err="1" smtClean="0">
                    <a:ln>
                      <a:noFill/>
                    </a:ln>
                    <a:solidFill>
                      <a:prstClr val="black"/>
                    </a:solidFill>
                    <a:effectLst/>
                    <a:uLnTx/>
                    <a:uFillTx/>
                    <a:ea typeface="맑은 고딕"/>
                  </a:rPr>
                  <a:t>하이브리드</a:t>
                </a:r>
                <a:r>
                  <a:rPr kumimoji="0" lang="ko-KR" altLang="en-US" sz="1224" b="1" i="0" u="sng" strike="noStrike" kern="0" cap="none" spc="0" normalizeH="0" baseline="0" noProof="0" dirty="0" smtClean="0">
                    <a:ln>
                      <a:noFill/>
                    </a:ln>
                    <a:solidFill>
                      <a:prstClr val="black"/>
                    </a:solidFill>
                    <a:effectLst/>
                    <a:uLnTx/>
                    <a:uFillTx/>
                    <a:ea typeface="맑은 고딕"/>
                  </a:rPr>
                  <a:t> 배포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기업의 기존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인프라에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en-US" altLang="ko-KR" sz="1020" b="0" i="0" u="none" strike="noStrike" kern="0" cap="none" spc="0" normalizeH="0" baseline="0" noProof="0" dirty="0" err="1" smtClean="0">
                    <a:ln>
                      <a:noFill/>
                    </a:ln>
                    <a:solidFill>
                      <a:prstClr val="black"/>
                    </a:solidFill>
                    <a:effectLst/>
                    <a:uLnTx/>
                    <a:uFillTx/>
                    <a:ea typeface="맑은 고딕"/>
                  </a:rPr>
                  <a:t>RemoteApp</a:t>
                </a:r>
                <a:r>
                  <a:rPr kumimoji="0" lang="ko-KR" altLang="en-US" sz="1020" b="0" i="0" u="none" strike="noStrike" kern="0" cap="none" spc="0" normalizeH="0" baseline="0" noProof="0" smtClean="0">
                    <a:ln>
                      <a:noFill/>
                    </a:ln>
                    <a:solidFill>
                      <a:prstClr val="black"/>
                    </a:solidFill>
                    <a:effectLst/>
                    <a:uLnTx/>
                    <a:uFillTx/>
                    <a:ea typeface="맑은 고딕"/>
                  </a:rPr>
                  <a:t>을 통합하여 고유의 원격 데스크톱 세션 호스트 구현이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가능하며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또는 기본적으로 제공되는 앱 컬렉션을 이용해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en-US" altLang="ko-KR" sz="1020" b="0" i="0" u="none" strike="noStrike" kern="0" cap="none" spc="0" normalizeH="0" baseline="0" noProof="0" dirty="0" err="1" smtClean="0">
                    <a:ln>
                      <a:noFill/>
                    </a:ln>
                    <a:solidFill>
                      <a:prstClr val="black"/>
                    </a:solidFill>
                    <a:effectLst/>
                    <a:uLnTx/>
                    <a:uFillTx/>
                    <a:ea typeface="맑은 고딕"/>
                  </a:rPr>
                  <a:t>RemoteApp</a:t>
                </a:r>
                <a:r>
                  <a:rPr kumimoji="0" lang="ko-KR" altLang="en-US" sz="1020" b="0" i="0" u="none" strike="noStrike" kern="0" cap="none" spc="0" normalizeH="0" baseline="0" noProof="0" smtClean="0">
                    <a:ln>
                      <a:noFill/>
                    </a:ln>
                    <a:solidFill>
                      <a:prstClr val="black"/>
                    </a:solidFill>
                    <a:effectLst/>
                    <a:uLnTx/>
                    <a:uFillTx/>
                    <a:ea typeface="맑은 고딕"/>
                  </a:rPr>
                  <a:t>을 배포하여 독립된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서비스 구축</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가능</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MS Office Pro Plus 2013 </a:t>
                </a:r>
                <a:r>
                  <a:rPr kumimoji="0" lang="ko-KR" altLang="en-US" sz="1224" b="1" i="0" u="sng" strike="noStrike" kern="0" cap="none" spc="0" normalizeH="0" baseline="0" noProof="0" smtClean="0">
                    <a:ln>
                      <a:noFill/>
                    </a:ln>
                    <a:solidFill>
                      <a:prstClr val="black"/>
                    </a:solidFill>
                    <a:effectLst/>
                    <a:uLnTx/>
                    <a:uFillTx/>
                    <a:ea typeface="맑은 고딕"/>
                  </a:rPr>
                  <a:t>제공</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RemoteApp</a:t>
                </a:r>
                <a:r>
                  <a:rPr kumimoji="0" lang="ko-KR" altLang="en-US" sz="1020" b="0" i="0" u="none" strike="noStrike" kern="0" cap="none" spc="0" normalizeH="0" baseline="0" noProof="0" smtClean="0">
                    <a:ln>
                      <a:noFill/>
                    </a:ln>
                    <a:solidFill>
                      <a:prstClr val="black"/>
                    </a:solidFill>
                    <a:effectLst/>
                    <a:uLnTx/>
                    <a:uFillTx/>
                    <a:ea typeface="맑은 고딕"/>
                  </a:rPr>
                  <a:t>을 통해 문서 </a:t>
                </a:r>
                <a:r>
                  <a:rPr kumimoji="0" lang="ko-KR" altLang="en-US" sz="1020" b="0" i="0" u="none" strike="noStrike" kern="0" cap="none" spc="0" normalizeH="0" baseline="0" noProof="0" dirty="0" smtClean="0">
                    <a:ln>
                      <a:noFill/>
                    </a:ln>
                    <a:solidFill>
                      <a:prstClr val="black"/>
                    </a:solidFill>
                    <a:effectLst/>
                    <a:uLnTx/>
                    <a:uFillTx/>
                    <a:ea typeface="맑은 고딕"/>
                  </a:rPr>
                  <a:t>읽기</a:t>
                </a: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편집이 가능하도록 </a:t>
                </a:r>
                <a:r>
                  <a:rPr kumimoji="0" lang="en-US" altLang="ko-KR" sz="1020" b="0" i="0" u="none" strike="noStrike" kern="0" cap="none" spc="0" normalizeH="0" baseline="0" noProof="0" dirty="0" smtClean="0">
                    <a:ln>
                      <a:noFill/>
                    </a:ln>
                    <a:solidFill>
                      <a:prstClr val="black"/>
                    </a:solidFill>
                    <a:effectLst/>
                    <a:uLnTx/>
                    <a:uFillTx/>
                    <a:ea typeface="맑은 고딕"/>
                  </a:rPr>
                  <a:t>Office</a:t>
                </a:r>
                <a:r>
                  <a:rPr kumimoji="0" lang="ko-KR" altLang="en-US" sz="1020" b="0" i="0" u="none" strike="noStrike" kern="0" cap="none" spc="0" normalizeH="0" baseline="0" noProof="0" smtClean="0">
                    <a:ln>
                      <a:noFill/>
                    </a:ln>
                    <a:solidFill>
                      <a:prstClr val="black"/>
                    </a:solidFill>
                    <a:effectLst/>
                    <a:uLnTx/>
                    <a:uFillTx/>
                    <a:ea typeface="맑은 고딕"/>
                  </a:rPr>
                  <a:t>가 무료로 포함하여 제공</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언제 어디서나 문서를 자유롭게 보고 편집할 수 있는 환경 구성이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저장 공간 제공</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문서 등 다양한 데이터를 원격 서버 하드디스크</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저장소</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에 저장하여 장치에서 </a:t>
                </a:r>
                <a:r>
                  <a:rPr kumimoji="0" lang="ko-KR" altLang="en-US" sz="1020" b="0" i="0" u="none" strike="noStrike" kern="0" cap="none" spc="0" normalizeH="0" baseline="0" noProof="0" dirty="0" smtClean="0">
                    <a:ln>
                      <a:noFill/>
                    </a:ln>
                    <a:solidFill>
                      <a:prstClr val="black"/>
                    </a:solidFill>
                    <a:effectLst/>
                    <a:uLnTx/>
                    <a:uFillTx/>
                    <a:ea typeface="맑은 고딕"/>
                  </a:rPr>
                  <a:t>볼 수 있도록 사용자당 약 </a:t>
                </a:r>
                <a:r>
                  <a:rPr kumimoji="0" lang="en-US" altLang="ko-KR" sz="1020" b="0" i="0" u="none" strike="noStrike" kern="0" cap="none" spc="0" normalizeH="0" baseline="0" noProof="0" dirty="0" smtClean="0">
                    <a:ln>
                      <a:noFill/>
                    </a:ln>
                    <a:solidFill>
                      <a:prstClr val="black"/>
                    </a:solidFill>
                    <a:effectLst/>
                    <a:uLnTx/>
                    <a:uFillTx/>
                    <a:ea typeface="맑은 고딕"/>
                  </a:rPr>
                  <a:t>50GB</a:t>
                </a:r>
                <a:r>
                  <a:rPr kumimoji="0" lang="ko-KR" altLang="en-US" sz="1020" b="0" i="0" u="none" strike="noStrike" kern="0" cap="none" spc="0" normalizeH="0" baseline="0" noProof="0" smtClean="0">
                    <a:ln>
                      <a:noFill/>
                    </a:ln>
                    <a:solidFill>
                      <a:prstClr val="black"/>
                    </a:solidFill>
                    <a:effectLst/>
                    <a:uLnTx/>
                    <a:uFillTx/>
                    <a:ea typeface="맑은 고딕"/>
                  </a:rPr>
                  <a:t>의 무료 공간 제공</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Windows Server</a:t>
                </a:r>
                <a:r>
                  <a:rPr kumimoji="0" lang="ko-KR" altLang="en-US" sz="1224" b="1" i="0" u="sng" strike="noStrike" kern="0" cap="none" spc="0" normalizeH="0" baseline="0" noProof="0" smtClean="0">
                    <a:ln>
                      <a:noFill/>
                    </a:ln>
                    <a:solidFill>
                      <a:prstClr val="black"/>
                    </a:solidFill>
                    <a:effectLst/>
                    <a:uLnTx/>
                    <a:uFillTx/>
                    <a:ea typeface="맑은 고딕"/>
                  </a:rPr>
                  <a:t> 응용 프로그램 실행</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RemoteApp</a:t>
                </a:r>
                <a:r>
                  <a:rPr kumimoji="0" lang="ko-KR" altLang="en-US" sz="1020" b="0" i="0" u="none" strike="noStrike" kern="0" cap="none" spc="0" normalizeH="0" baseline="0" noProof="0" smtClean="0">
                    <a:ln>
                      <a:noFill/>
                    </a:ln>
                    <a:solidFill>
                      <a:prstClr val="black"/>
                    </a:solidFill>
                    <a:effectLst/>
                    <a:uLnTx/>
                    <a:uFillTx/>
                    <a:ea typeface="맑은 고딕"/>
                  </a:rPr>
                  <a:t>을 통해 제공되는 </a:t>
                </a:r>
                <a:r>
                  <a:rPr kumimoji="0" lang="en-US" altLang="ko-KR" sz="1020" b="0" i="0" u="none" strike="noStrike" kern="0" cap="none" spc="0" normalizeH="0" baseline="0" noProof="0" dirty="0" smtClean="0">
                    <a:ln>
                      <a:noFill/>
                    </a:ln>
                    <a:solidFill>
                      <a:prstClr val="black"/>
                    </a:solidFill>
                    <a:effectLst/>
                    <a:uLnTx/>
                    <a:uFillTx/>
                    <a:ea typeface="맑은 고딕"/>
                  </a:rPr>
                  <a:t>Windows Server 2012 R2</a:t>
                </a:r>
                <a:r>
                  <a:rPr kumimoji="0" lang="ko-KR" altLang="en-US" sz="1020" b="0" i="0" u="none" strike="noStrike" kern="0" cap="none" spc="0" normalizeH="0" baseline="0" noProof="0" smtClean="0">
                    <a:ln>
                      <a:noFill/>
                    </a:ln>
                    <a:solidFill>
                      <a:prstClr val="black"/>
                    </a:solidFill>
                    <a:effectLst/>
                    <a:uLnTx/>
                    <a:uFillTx/>
                    <a:ea typeface="맑은 고딕"/>
                  </a:rPr>
                  <a:t>는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a:t>
                </a:r>
                <a:r>
                  <a:rPr kumimoji="0" lang="en-US" altLang="ko-KR" sz="1020" b="0" i="0" u="none" strike="noStrike" kern="0" cap="none" spc="0" normalizeH="0" baseline="0" noProof="0" dirty="0" smtClean="0">
                    <a:ln>
                      <a:noFill/>
                    </a:ln>
                    <a:solidFill>
                      <a:prstClr val="black"/>
                    </a:solidFill>
                    <a:effectLst/>
                    <a:uLnTx/>
                    <a:uFillTx/>
                    <a:ea typeface="맑은 고딕"/>
                  </a:rPr>
                  <a:t>Windows Server</a:t>
                </a:r>
                <a:r>
                  <a:rPr kumimoji="0" lang="ko-KR" altLang="en-US" sz="1020" b="0" i="0" u="none" strike="noStrike" kern="0" cap="none" spc="0" normalizeH="0" baseline="0" noProof="0" smtClean="0">
                    <a:ln>
                      <a:noFill/>
                    </a:ln>
                    <a:solidFill>
                      <a:prstClr val="black"/>
                    </a:solidFill>
                    <a:effectLst/>
                    <a:uLnTx/>
                    <a:uFillTx/>
                    <a:ea typeface="맑은 고딕"/>
                  </a:rPr>
                  <a:t>와 동일한 버전으로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프레미스에서 실행되는 응용 프로그램은 </a:t>
                </a:r>
                <a:r>
                  <a:rPr kumimoji="0" lang="en-US" altLang="ko-KR" sz="1020" b="0" i="0" u="none" strike="noStrike" kern="0" cap="none" spc="0" normalizeH="0" baseline="0" noProof="0" dirty="0" err="1" smtClean="0">
                    <a:ln>
                      <a:noFill/>
                    </a:ln>
                    <a:solidFill>
                      <a:prstClr val="black"/>
                    </a:solidFill>
                    <a:effectLst/>
                    <a:uLnTx/>
                    <a:uFillTx/>
                    <a:ea typeface="맑은 고딕"/>
                  </a:rPr>
                  <a:t>RemoteApp</a:t>
                </a:r>
                <a:r>
                  <a:rPr kumimoji="0" lang="ko-KR" altLang="en-US" sz="1020" b="0" i="0" u="none" strike="noStrike" kern="0" cap="none" spc="0" normalizeH="0" baseline="0" noProof="0" smtClean="0">
                    <a:ln>
                      <a:noFill/>
                    </a:ln>
                    <a:solidFill>
                      <a:prstClr val="black"/>
                    </a:solidFill>
                    <a:effectLst/>
                    <a:uLnTx/>
                    <a:uFillTx/>
                    <a:ea typeface="맑은 고딕"/>
                  </a:rPr>
                  <a:t>을 통해서도 실행이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36"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30" name="그룹 39"/>
            <p:cNvGrpSpPr/>
            <p:nvPr/>
          </p:nvGrpSpPr>
          <p:grpSpPr>
            <a:xfrm>
              <a:off x="6721836" y="899679"/>
              <a:ext cx="3362633" cy="5412310"/>
              <a:chOff x="3573634" y="943221"/>
              <a:chExt cx="3362633" cy="5412310"/>
            </a:xfrm>
          </p:grpSpPr>
          <p:sp>
            <p:nvSpPr>
              <p:cNvPr id="31"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2" name="그룹 41"/>
              <p:cNvGrpSpPr/>
              <p:nvPr/>
            </p:nvGrpSpPr>
            <p:grpSpPr>
              <a:xfrm>
                <a:off x="3573634" y="943223"/>
                <a:ext cx="3362633" cy="2082794"/>
                <a:chOff x="3573634" y="943223"/>
                <a:chExt cx="3362633" cy="2082794"/>
              </a:xfrm>
            </p:grpSpPr>
            <p:sp>
              <p:nvSpPr>
                <p:cNvPr id="33"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4" name="직사각형 43"/>
                <p:cNvSpPr/>
                <p:nvPr/>
              </p:nvSpPr>
              <p:spPr>
                <a:xfrm>
                  <a:off x="3591147" y="1396677"/>
                  <a:ext cx="3316091" cy="1629340"/>
                </a:xfrm>
                <a:prstGeom prst="rect">
                  <a:avLst/>
                </a:prstGeom>
              </p:spPr>
              <p:txBody>
                <a:bodyPr wrap="square">
                  <a:sp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급변하는 비즈니스 요건에 따른 빠른 확장</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리소스 변동이 많거나 비즈니스 요건이 급변하는 경우에 적합한 비용 효율적인 솔루션입니다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서버 증설이나 고가의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인프라를 위한 투자 없이 빠른 확장으로 계절별 이동이 많은 작업자</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공급업체 또는 대규모 신규 직원에게 기업 응용 프로그램에 대한 액세스를 지원할 뿐만 아니라</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비즈니스 요구사항이 바뀌면 다시 축소할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endParaRPr kumimoji="0" lang="en-US" altLang="ko-KR" sz="1224" b="0" i="0" u="none" strike="noStrike" kern="0" cap="none" spc="0" normalizeH="0" baseline="0" noProof="0" dirty="0" smtClean="0">
                    <a:ln>
                      <a:noFill/>
                    </a:ln>
                    <a:solidFill>
                      <a:prstClr val="black"/>
                    </a:solidFill>
                    <a:effectLst/>
                    <a:uLnTx/>
                    <a:uFillTx/>
                    <a:ea typeface="맑은 고딕"/>
                  </a:endParaRPr>
                </a:p>
              </p:txBody>
            </p:sp>
          </p:grpSp>
        </p:grpSp>
      </p:grpSp>
      <p:pic>
        <p:nvPicPr>
          <p:cNvPr id="37" name="그림 2"/>
          <p:cNvPicPr>
            <a:picLocks noChangeAspect="1"/>
          </p:cNvPicPr>
          <p:nvPr/>
        </p:nvPicPr>
        <p:blipFill>
          <a:blip r:embed="rId3"/>
          <a:stretch>
            <a:fillRect/>
          </a:stretch>
        </p:blipFill>
        <p:spPr>
          <a:xfrm>
            <a:off x="1354429" y="2486006"/>
            <a:ext cx="2820432" cy="1622478"/>
          </a:xfrm>
          <a:prstGeom prst="rect">
            <a:avLst/>
          </a:prstGeom>
        </p:spPr>
      </p:pic>
      <p:grpSp>
        <p:nvGrpSpPr>
          <p:cNvPr id="38" name="그룹 46"/>
          <p:cNvGrpSpPr/>
          <p:nvPr/>
        </p:nvGrpSpPr>
        <p:grpSpPr>
          <a:xfrm>
            <a:off x="7889615" y="3775997"/>
            <a:ext cx="3043498" cy="1626059"/>
            <a:chOff x="3245258" y="1920405"/>
            <a:chExt cx="2984092" cy="1594320"/>
          </a:xfrm>
        </p:grpSpPr>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직사각형 48"/>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2" name="직사각형 49"/>
            <p:cNvSpPr/>
            <p:nvPr/>
          </p:nvSpPr>
          <p:spPr>
            <a:xfrm>
              <a:off x="4006174" y="1939424"/>
              <a:ext cx="1523174"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err="1" smtClean="0">
                  <a:ln>
                    <a:noFill/>
                  </a:ln>
                  <a:solidFill>
                    <a:prstClr val="black"/>
                  </a:solidFill>
                  <a:effectLst/>
                  <a:uLnTx/>
                  <a:uFillTx/>
                  <a:ea typeface="맑은 고딕"/>
                </a:rPr>
                <a:t>안드로이드에서</a:t>
              </a:r>
              <a:r>
                <a:rPr kumimoji="0" lang="ko-KR" altLang="en-US" sz="1122" b="1" i="0" u="none" strike="noStrike" kern="0" cap="none" spc="0" normalizeH="0" baseline="0" noProof="0" dirty="0" smtClean="0">
                  <a:ln>
                    <a:noFill/>
                  </a:ln>
                  <a:solidFill>
                    <a:prstClr val="black"/>
                  </a:solidFill>
                  <a:effectLst/>
                  <a:uLnTx/>
                  <a:uFillTx/>
                  <a:ea typeface="맑은 고딕"/>
                </a:rPr>
                <a:t> 실행</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43" name="직사각형 50"/>
          <p:cNvSpPr/>
          <p:nvPr/>
        </p:nvSpPr>
        <p:spPr>
          <a:xfrm>
            <a:off x="7902154" y="5465482"/>
            <a:ext cx="3018423" cy="1001745"/>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err="1">
                <a:solidFill>
                  <a:prstClr val="black"/>
                </a:solidFill>
                <a:ea typeface="맑은 고딕"/>
              </a:rPr>
              <a:t>안드로이드</a:t>
            </a:r>
            <a:r>
              <a:rPr lang="ko-KR" altLang="en-US" sz="1071" dirty="0">
                <a:solidFill>
                  <a:prstClr val="black"/>
                </a:solidFill>
                <a:ea typeface="맑은 고딕"/>
              </a:rPr>
              <a:t> 계열 </a:t>
            </a:r>
            <a:r>
              <a:rPr lang="ko-KR" altLang="en-US" sz="1071" dirty="0" err="1">
                <a:solidFill>
                  <a:prstClr val="black"/>
                </a:solidFill>
                <a:ea typeface="맑은 고딕"/>
              </a:rPr>
              <a:t>모바일</a:t>
            </a:r>
            <a:r>
              <a:rPr lang="ko-KR" altLang="en-US" sz="1071" dirty="0">
                <a:solidFill>
                  <a:prstClr val="black"/>
                </a:solidFill>
                <a:ea typeface="맑은 고딕"/>
              </a:rPr>
              <a:t> 디바이스에서 </a:t>
            </a:r>
            <a:r>
              <a:rPr lang="en-US" altLang="ko-KR" sz="1071" dirty="0" err="1">
                <a:solidFill>
                  <a:prstClr val="black"/>
                </a:solidFill>
                <a:ea typeface="맑은 고딕"/>
              </a:rPr>
              <a:t>RemoteApp</a:t>
            </a:r>
            <a:r>
              <a:rPr lang="ko-KR" altLang="en-US" sz="1071">
                <a:solidFill>
                  <a:prstClr val="black"/>
                </a:solidFill>
                <a:ea typeface="맑은 고딕"/>
              </a:rPr>
              <a:t>을 실행</a:t>
            </a:r>
            <a:r>
              <a:rPr lang="en-US" altLang="ko-KR" sz="1071" dirty="0">
                <a:solidFill>
                  <a:prstClr val="black"/>
                </a:solidFill>
                <a:ea typeface="맑은 고딕"/>
              </a:rPr>
              <a:t>, </a:t>
            </a:r>
            <a:r>
              <a:rPr lang="ko-KR" altLang="en-US" sz="1071">
                <a:solidFill>
                  <a:prstClr val="black"/>
                </a:solidFill>
                <a:ea typeface="맑은 고딕"/>
              </a:rPr>
              <a:t>동시에 여러 응용 프로그램을 사용할 수 있고 </a:t>
            </a:r>
            <a:r>
              <a:rPr lang="en-US" altLang="ko-KR" sz="1071" dirty="0">
                <a:solidFill>
                  <a:prstClr val="black"/>
                </a:solidFill>
                <a:ea typeface="맑은 고딕"/>
              </a:rPr>
              <a:t>Windows Desktop</a:t>
            </a:r>
            <a:r>
              <a:rPr lang="ko-KR" altLang="en-US" sz="1071">
                <a:solidFill>
                  <a:prstClr val="black"/>
                </a:solidFill>
                <a:ea typeface="맑은 고딕"/>
              </a:rPr>
              <a:t>에서 작업하듯</a:t>
            </a:r>
            <a:r>
              <a:rPr lang="en-US" altLang="ko-KR" sz="1071" dirty="0">
                <a:solidFill>
                  <a:prstClr val="black"/>
                </a:solidFill>
                <a:ea typeface="맑은 고딕"/>
              </a:rPr>
              <a:t> </a:t>
            </a:r>
            <a:r>
              <a:rPr lang="en-US" altLang="ko-KR" sz="1071" dirty="0" err="1">
                <a:solidFill>
                  <a:prstClr val="black"/>
                </a:solidFill>
                <a:ea typeface="맑은 고딕"/>
              </a:rPr>
              <a:t>RemoteApp</a:t>
            </a:r>
            <a:r>
              <a:rPr lang="en-US" altLang="ko-KR" sz="1071" dirty="0">
                <a:solidFill>
                  <a:prstClr val="black"/>
                </a:solidFill>
                <a:ea typeface="맑은 고딕"/>
              </a:rPr>
              <a:t> </a:t>
            </a:r>
            <a:r>
              <a:rPr lang="ko-KR" altLang="en-US" sz="1071">
                <a:solidFill>
                  <a:prstClr val="black"/>
                </a:solidFill>
                <a:ea typeface="맑은 고딕"/>
              </a:rPr>
              <a:t>내부에서도 응용 프로그램간의 </a:t>
            </a:r>
            <a:r>
              <a:rPr lang="en-US" altLang="ko-KR" sz="1071" dirty="0">
                <a:solidFill>
                  <a:prstClr val="black"/>
                </a:solidFill>
                <a:ea typeface="맑은 고딕"/>
              </a:rPr>
              <a:t>Copy &amp; Pate</a:t>
            </a:r>
            <a:r>
              <a:rPr lang="ko-KR" altLang="en-US" sz="1071">
                <a:solidFill>
                  <a:prstClr val="black"/>
                </a:solidFill>
                <a:ea typeface="맑은 고딕"/>
              </a:rPr>
              <a:t> 가능</a:t>
            </a:r>
            <a:endParaRPr lang="en-US" altLang="ko-KR" sz="918" b="1" u="sng" dirty="0">
              <a:solidFill>
                <a:prstClr val="black"/>
              </a:solidFill>
              <a:ea typeface="맑은 고딕"/>
            </a:endParaRPr>
          </a:p>
        </p:txBody>
      </p:sp>
      <p:pic>
        <p:nvPicPr>
          <p:cNvPr id="44"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6601" y="4098769"/>
            <a:ext cx="2389526" cy="1258026"/>
          </a:xfrm>
          <a:prstGeom prst="rect">
            <a:avLst/>
          </a:prstGeom>
          <a:noFill/>
          <a:ln>
            <a:noFill/>
          </a:ln>
        </p:spPr>
      </p:pic>
      <p:grpSp>
        <p:nvGrpSpPr>
          <p:cNvPr id="45" name="그룹 3"/>
          <p:cNvGrpSpPr/>
          <p:nvPr/>
        </p:nvGrpSpPr>
        <p:grpSpPr>
          <a:xfrm>
            <a:off x="1259403" y="2084266"/>
            <a:ext cx="3009523" cy="2123201"/>
            <a:chOff x="3245258" y="1920405"/>
            <a:chExt cx="2984092" cy="1594320"/>
          </a:xfrm>
        </p:grpSpPr>
        <p:pic>
          <p:nvPicPr>
            <p:cNvPr id="4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8" name="직사각형 2"/>
            <p:cNvSpPr/>
            <p:nvPr/>
          </p:nvSpPr>
          <p:spPr>
            <a:xfrm>
              <a:off x="3855491" y="1939424"/>
              <a:ext cx="1921972" cy="186044"/>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err="1" smtClean="0">
                  <a:ln>
                    <a:noFill/>
                  </a:ln>
                  <a:solidFill>
                    <a:prstClr val="black"/>
                  </a:solidFill>
                  <a:effectLst/>
                  <a:uLnTx/>
                  <a:uFillTx/>
                  <a:ea typeface="맑은 고딕"/>
                </a:rPr>
                <a:t>RemoteApp</a:t>
              </a:r>
              <a:r>
                <a:rPr kumimoji="0" lang="en-US" altLang="ko-KR" sz="1122" b="1" i="0" u="none" strike="noStrike" kern="0" cap="none" spc="0" normalizeH="0" baseline="0" noProof="0" dirty="0" smtClean="0">
                  <a:ln>
                    <a:noFill/>
                  </a:ln>
                  <a:solidFill>
                    <a:prstClr val="black"/>
                  </a:solidFill>
                  <a:effectLst/>
                  <a:uLnTx/>
                  <a:uFillTx/>
                  <a:ea typeface="맑은 고딕"/>
                </a:rPr>
                <a:t> </a:t>
              </a:r>
              <a:r>
                <a:rPr kumimoji="0" lang="ko-KR" altLang="en-US" sz="1122" b="1" i="0" u="none" strike="noStrike" kern="0" cap="none" spc="0" normalizeH="0" baseline="0" noProof="0" smtClean="0">
                  <a:ln>
                    <a:noFill/>
                  </a:ln>
                  <a:solidFill>
                    <a:prstClr val="black"/>
                  </a:solidFill>
                  <a:effectLst/>
                  <a:uLnTx/>
                  <a:uFillTx/>
                  <a:ea typeface="맑은 고딕"/>
                </a:rPr>
                <a:t>서비스 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5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Compute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34685561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p:cNvSpPr>
            <a:spLocks noGrp="1"/>
          </p:cNvSpPr>
          <p:nvPr>
            <p:ph type="title"/>
          </p:nvPr>
        </p:nvSpPr>
        <p:spPr/>
        <p:txBody>
          <a:bodyPr/>
          <a:lstStyle/>
          <a:p>
            <a:r>
              <a:rPr lang="ko-KR" altLang="en-US" dirty="0" smtClean="0"/>
              <a:t>미래 전략 비즈니스를 위한 클라우드 플랫폼</a:t>
            </a:r>
            <a:endParaRPr lang="ko-KR" altLang="en-US" dirty="0"/>
          </a:p>
        </p:txBody>
      </p:sp>
      <p:sp>
        <p:nvSpPr>
          <p:cNvPr id="4" name="Right Triangle 3"/>
          <p:cNvSpPr/>
          <p:nvPr/>
        </p:nvSpPr>
        <p:spPr bwMode="auto">
          <a:xfrm rot="13500000">
            <a:off x="3249894" y="2237204"/>
            <a:ext cx="3327903" cy="3310279"/>
          </a:xfrm>
          <a:prstGeom prst="rtTriangle">
            <a:avLst/>
          </a:prstGeom>
          <a:solidFill>
            <a:srgbClr val="FFFFFF">
              <a:lumMod val="85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275988" y="2711443"/>
            <a:ext cx="4571349" cy="657427"/>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IT</a:t>
            </a:r>
          </a:p>
        </p:txBody>
      </p:sp>
      <p:sp>
        <p:nvSpPr>
          <p:cNvPr id="6" name="TextBox 5"/>
          <p:cNvSpPr txBox="1"/>
          <p:nvPr/>
        </p:nvSpPr>
        <p:spPr>
          <a:xfrm>
            <a:off x="272975" y="3369700"/>
            <a:ext cx="4574363" cy="1283131"/>
          </a:xfrm>
          <a:prstGeom prst="rect">
            <a:avLst/>
          </a:prstGeom>
          <a:noFill/>
        </p:spPr>
        <p:txBody>
          <a:bodyPr wrap="square" lIns="182854" tIns="137141" rIns="182854" bIns="146283" rtlCol="0">
            <a:spAutoFit/>
          </a:bodyPr>
          <a:lstStyle/>
          <a:p>
            <a:pPr marL="0" marR="0" lvl="0" indent="0" defTabSz="932246" eaLnBrk="1" fontAlgn="auto" latinLnBrk="0" hangingPunct="1">
              <a:lnSpc>
                <a:spcPct val="90000"/>
              </a:lnSpc>
              <a:spcBef>
                <a:spcPts val="0"/>
              </a:spcBef>
              <a:spcAft>
                <a:spcPts val="0"/>
              </a:spcAft>
              <a:buClrTx/>
              <a:buSzTx/>
              <a:buFontTx/>
              <a:buNone/>
              <a:tabLst/>
              <a:defRPr/>
            </a:pPr>
            <a:r>
              <a:rPr kumimoji="0" lang="ko-KR" altLang="en-US" sz="3599" b="0" i="0" u="none" strike="noStrike" kern="0" cap="none" spc="0" normalizeH="0" baseline="0" noProof="0" dirty="0" smtClean="0">
                <a:ln>
                  <a:noFill/>
                </a:ln>
                <a:solidFill>
                  <a:srgbClr val="00BCF2"/>
                </a:solidFill>
                <a:effectLst/>
                <a:uLnTx/>
                <a:uFillTx/>
                <a:latin typeface="Segoe UI Light"/>
              </a:rPr>
              <a:t>기술 혁신을 </a:t>
            </a:r>
            <a:r>
              <a:rPr kumimoji="0" lang="ko-KR" altLang="en-US" sz="3599" b="0" i="0" u="none" strike="noStrike" kern="0" cap="none" spc="0" normalizeH="0" baseline="0" noProof="0" smtClean="0">
                <a:ln>
                  <a:noFill/>
                </a:ln>
                <a:solidFill>
                  <a:srgbClr val="00BCF2"/>
                </a:solidFill>
                <a:effectLst/>
                <a:uLnTx/>
                <a:uFillTx/>
                <a:latin typeface="Segoe UI Light"/>
              </a:rPr>
              <a:t>어떻게 사용하여</a:t>
            </a:r>
            <a:r>
              <a:rPr kumimoji="0" lang="en-US" altLang="ko-KR" sz="3599" b="0" i="0" u="none" strike="noStrike" kern="0" cap="none" spc="0" normalizeH="0" baseline="0" noProof="0" dirty="0" smtClean="0">
                <a:ln>
                  <a:noFill/>
                </a:ln>
                <a:solidFill>
                  <a:srgbClr val="00BCF2"/>
                </a:solidFill>
                <a:effectLst/>
                <a:uLnTx/>
                <a:uFillTx/>
                <a:latin typeface="Segoe UI Light"/>
              </a:rPr>
              <a:t>...</a:t>
            </a:r>
            <a:endParaRPr kumimoji="0" lang="en-US" sz="3599" b="0" i="0" u="none" strike="noStrike" kern="0" cap="none" spc="0" normalizeH="0" baseline="0" noProof="0" dirty="0">
              <a:ln>
                <a:noFill/>
              </a:ln>
              <a:solidFill>
                <a:srgbClr val="00BCF2"/>
              </a:solidFill>
              <a:effectLst/>
              <a:uLnTx/>
              <a:uFillTx/>
              <a:latin typeface="Segoe UI Light"/>
            </a:endParaRPr>
          </a:p>
        </p:txBody>
      </p:sp>
      <p:grpSp>
        <p:nvGrpSpPr>
          <p:cNvPr id="7" name="Group 6"/>
          <p:cNvGrpSpPr/>
          <p:nvPr/>
        </p:nvGrpSpPr>
        <p:grpSpPr>
          <a:xfrm>
            <a:off x="275986" y="1551518"/>
            <a:ext cx="4571351" cy="1097954"/>
            <a:chOff x="275143" y="1551241"/>
            <a:chExt cx="4572000" cy="1098110"/>
          </a:xfrm>
        </p:grpSpPr>
        <p:sp>
          <p:nvSpPr>
            <p:cNvPr id="8" name="Rectangle 7"/>
            <p:cNvSpPr/>
            <p:nvPr/>
          </p:nvSpPr>
          <p:spPr bwMode="auto">
            <a:xfrm>
              <a:off x="1418143" y="1551241"/>
              <a:ext cx="1097280" cy="109728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r>
                <a:rPr kumimoji="0" lang="ko-KR" altLang="en-US" sz="1199" b="0" i="0" u="none" strike="noStrike" kern="0" cap="none" spc="0" normalizeH="0" baseline="0" noProof="0" dirty="0" err="1" smtClean="0">
                  <a:ln>
                    <a:noFill/>
                  </a:ln>
                  <a:solidFill>
                    <a:srgbClr val="FFFFFF"/>
                  </a:solidFill>
                  <a:effectLst/>
                  <a:uLnTx/>
                  <a:uFillTx/>
                  <a:latin typeface="Segoe UI"/>
                  <a:ea typeface="Segoe UI" panose="020B0502040204020203" pitchFamily="34" charset="0"/>
                  <a:cs typeface="Segoe UI" panose="020B0502040204020203" pitchFamily="34" charset="0"/>
                </a:rPr>
                <a:t>모바일</a:t>
              </a:r>
              <a:endParaRPr kumimoji="0" 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9" name="Rectangle 8"/>
            <p:cNvSpPr/>
            <p:nvPr/>
          </p:nvSpPr>
          <p:spPr bwMode="auto">
            <a:xfrm>
              <a:off x="3704143" y="1551241"/>
              <a:ext cx="1143000" cy="109728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r>
                <a:rPr kumimoji="0" lang="ko-KR" altLang="en-US" sz="1199" b="0" i="0" u="none" strike="noStrike" kern="0" cap="none" spc="0" normalizeH="0" baseline="0" noProof="0" dirty="0" err="1" smtClean="0">
                  <a:ln>
                    <a:noFill/>
                  </a:ln>
                  <a:solidFill>
                    <a:srgbClr val="FFFFFF"/>
                  </a:solidFill>
                  <a:effectLst/>
                  <a:uLnTx/>
                  <a:uFillTx/>
                  <a:latin typeface="Segoe UI"/>
                  <a:ea typeface="Segoe UI" panose="020B0502040204020203" pitchFamily="34" charset="0"/>
                  <a:cs typeface="Segoe UI" panose="020B0502040204020203" pitchFamily="34" charset="0"/>
                </a:rPr>
                <a:t>빅</a:t>
              </a:r>
              <a:r>
                <a:rPr kumimoji="0" lang="ko-KR" alt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rPr>
                <a:t> 데이터</a:t>
              </a:r>
              <a:endParaRPr kumimoji="0" 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10" name="Rectangle 9"/>
            <p:cNvSpPr/>
            <p:nvPr/>
          </p:nvSpPr>
          <p:spPr bwMode="auto">
            <a:xfrm>
              <a:off x="275143" y="1552071"/>
              <a:ext cx="1097280" cy="109728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r>
                <a:rPr kumimoji="0" lang="ko-KR" altLang="en-US" sz="1199" b="0" i="0" u="none" strike="noStrike" kern="0" cap="none" spc="0" normalizeH="0" baseline="0" noProof="0" smtClean="0">
                  <a:ln>
                    <a:noFill/>
                  </a:ln>
                  <a:solidFill>
                    <a:srgbClr val="FFFFFF"/>
                  </a:solidFill>
                  <a:effectLst/>
                  <a:uLnTx/>
                  <a:uFillTx/>
                  <a:latin typeface="Segoe UI"/>
                  <a:ea typeface="Segoe UI" panose="020B0502040204020203" pitchFamily="34" charset="0"/>
                  <a:cs typeface="Segoe UI" panose="020B0502040204020203" pitchFamily="34" charset="0"/>
                </a:rPr>
                <a:t>클라우드</a:t>
              </a:r>
              <a:endParaRPr kumimoji="0" 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11" name="Rectangle 10"/>
            <p:cNvSpPr/>
            <p:nvPr/>
          </p:nvSpPr>
          <p:spPr bwMode="auto">
            <a:xfrm>
              <a:off x="2561143" y="1551241"/>
              <a:ext cx="1097280" cy="109728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r>
                <a:rPr kumimoji="0" lang="ko-KR" altLang="en-US" sz="1199" b="0" i="0" u="none" strike="noStrike" kern="0" cap="none" spc="0" normalizeH="0" baseline="0" noProof="0" dirty="0" err="1" smtClean="0">
                  <a:ln>
                    <a:noFill/>
                  </a:ln>
                  <a:solidFill>
                    <a:srgbClr val="FFFFFF"/>
                  </a:solidFill>
                  <a:effectLst/>
                  <a:uLnTx/>
                  <a:uFillTx/>
                  <a:latin typeface="Segoe UI"/>
                  <a:ea typeface="Segoe UI" panose="020B0502040204020203" pitchFamily="34" charset="0"/>
                  <a:cs typeface="Segoe UI" panose="020B0502040204020203" pitchFamily="34" charset="0"/>
                </a:rPr>
                <a:t>소셜</a:t>
              </a:r>
              <a:endParaRPr kumimoji="0" 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nvGrpSpPr>
            <p:cNvPr id="12" name="Group 11"/>
            <p:cNvGrpSpPr/>
            <p:nvPr/>
          </p:nvGrpSpPr>
          <p:grpSpPr>
            <a:xfrm>
              <a:off x="1829933" y="1770465"/>
              <a:ext cx="273700" cy="467982"/>
              <a:chOff x="-7402513" y="-6180138"/>
              <a:chExt cx="3616325" cy="6183313"/>
            </a:xfrm>
            <a:solidFill>
              <a:srgbClr val="FFFFFF"/>
            </a:solidFill>
          </p:grpSpPr>
          <p:sp>
            <p:nvSpPr>
              <p:cNvPr id="27" name="Freeform 5"/>
              <p:cNvSpPr>
                <a:spLocks noEditPoints="1"/>
              </p:cNvSpPr>
              <p:nvPr/>
            </p:nvSpPr>
            <p:spPr bwMode="auto">
              <a:xfrm>
                <a:off x="-7402513" y="-6180138"/>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28" name="Freeform 6"/>
              <p:cNvSpPr>
                <a:spLocks noEditPoints="1"/>
              </p:cNvSpPr>
              <p:nvPr/>
            </p:nvSpPr>
            <p:spPr bwMode="auto">
              <a:xfrm>
                <a:off x="-7402513" y="-6180138"/>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29" name="Rectangle 7"/>
              <p:cNvSpPr>
                <a:spLocks noChangeArrowheads="1"/>
              </p:cNvSpPr>
              <p:nvPr/>
            </p:nvSpPr>
            <p:spPr bwMode="auto">
              <a:xfrm>
                <a:off x="-6762751" y="-5253038"/>
                <a:ext cx="1504950" cy="15033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0" name="Rectangle 8"/>
              <p:cNvSpPr>
                <a:spLocks noChangeArrowheads="1"/>
              </p:cNvSpPr>
              <p:nvPr/>
            </p:nvSpPr>
            <p:spPr bwMode="auto">
              <a:xfrm>
                <a:off x="-5099051" y="-4422775"/>
                <a:ext cx="676275" cy="6762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1" name="Rectangle 9"/>
              <p:cNvSpPr>
                <a:spLocks noChangeArrowheads="1"/>
              </p:cNvSpPr>
              <p:nvPr/>
            </p:nvSpPr>
            <p:spPr bwMode="auto">
              <a:xfrm>
                <a:off x="-5099051" y="-5253038"/>
                <a:ext cx="676275" cy="6731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2" name="Rectangle 10"/>
              <p:cNvSpPr>
                <a:spLocks noChangeArrowheads="1"/>
              </p:cNvSpPr>
              <p:nvPr/>
            </p:nvSpPr>
            <p:spPr bwMode="auto">
              <a:xfrm>
                <a:off x="-5099051" y="-2754313"/>
                <a:ext cx="676275" cy="6731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3" name="Rectangle 11"/>
              <p:cNvSpPr>
                <a:spLocks noChangeArrowheads="1"/>
              </p:cNvSpPr>
              <p:nvPr/>
            </p:nvSpPr>
            <p:spPr bwMode="auto">
              <a:xfrm>
                <a:off x="-5930901" y="-2754313"/>
                <a:ext cx="673100" cy="6731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4" name="Rectangle 12"/>
              <p:cNvSpPr>
                <a:spLocks noChangeArrowheads="1"/>
              </p:cNvSpPr>
              <p:nvPr/>
            </p:nvSpPr>
            <p:spPr bwMode="auto">
              <a:xfrm>
                <a:off x="-6762751" y="-2754313"/>
                <a:ext cx="673100" cy="6731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5" name="Rectangle 13"/>
              <p:cNvSpPr>
                <a:spLocks noChangeArrowheads="1"/>
              </p:cNvSpPr>
              <p:nvPr/>
            </p:nvSpPr>
            <p:spPr bwMode="auto">
              <a:xfrm>
                <a:off x="-6762751" y="-3587750"/>
                <a:ext cx="673100" cy="67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6" name="Rectangle 14"/>
              <p:cNvSpPr>
                <a:spLocks noChangeArrowheads="1"/>
              </p:cNvSpPr>
              <p:nvPr/>
            </p:nvSpPr>
            <p:spPr bwMode="auto">
              <a:xfrm>
                <a:off x="-5930901" y="-3587750"/>
                <a:ext cx="673100" cy="67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7" name="Rectangle 15"/>
              <p:cNvSpPr>
                <a:spLocks noChangeArrowheads="1"/>
              </p:cNvSpPr>
              <p:nvPr/>
            </p:nvSpPr>
            <p:spPr bwMode="auto">
              <a:xfrm>
                <a:off x="-5099051" y="-3587750"/>
                <a:ext cx="676275" cy="67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8" name="Rectangle 16"/>
              <p:cNvSpPr>
                <a:spLocks noChangeArrowheads="1"/>
              </p:cNvSpPr>
              <p:nvPr/>
            </p:nvSpPr>
            <p:spPr bwMode="auto">
              <a:xfrm>
                <a:off x="-5099051" y="-1924050"/>
                <a:ext cx="676275" cy="6731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39" name="Rectangle 17"/>
              <p:cNvSpPr>
                <a:spLocks noChangeArrowheads="1"/>
              </p:cNvSpPr>
              <p:nvPr/>
            </p:nvSpPr>
            <p:spPr bwMode="auto">
              <a:xfrm>
                <a:off x="-5930901" y="-1924050"/>
                <a:ext cx="673100" cy="6731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40" name="Rectangle 18"/>
              <p:cNvSpPr>
                <a:spLocks noChangeArrowheads="1"/>
              </p:cNvSpPr>
              <p:nvPr/>
            </p:nvSpPr>
            <p:spPr bwMode="auto">
              <a:xfrm>
                <a:off x="-6762751" y="-1924050"/>
                <a:ext cx="673100" cy="6731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grpSp>
        <p:sp>
          <p:nvSpPr>
            <p:cNvPr id="13" name="Freeform 5"/>
            <p:cNvSpPr>
              <a:spLocks/>
            </p:cNvSpPr>
            <p:nvPr/>
          </p:nvSpPr>
          <p:spPr bwMode="auto">
            <a:xfrm>
              <a:off x="598319" y="1880615"/>
              <a:ext cx="463906" cy="310928"/>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latin typeface="Segoe UI"/>
              </a:endParaRPr>
            </a:p>
          </p:txBody>
        </p:sp>
        <p:grpSp>
          <p:nvGrpSpPr>
            <p:cNvPr id="14" name="Group 13"/>
            <p:cNvGrpSpPr/>
            <p:nvPr/>
          </p:nvGrpSpPr>
          <p:grpSpPr>
            <a:xfrm>
              <a:off x="4010473" y="1791365"/>
              <a:ext cx="553490" cy="452254"/>
              <a:chOff x="-7312025" y="-5826125"/>
              <a:chExt cx="2525712" cy="2063750"/>
            </a:xfrm>
          </p:grpSpPr>
          <p:sp>
            <p:nvSpPr>
              <p:cNvPr id="16" name="Freeform 14"/>
              <p:cNvSpPr>
                <a:spLocks/>
              </p:cNvSpPr>
              <p:nvPr/>
            </p:nvSpPr>
            <p:spPr bwMode="auto">
              <a:xfrm>
                <a:off x="-6535738" y="-4438650"/>
                <a:ext cx="317500" cy="676275"/>
              </a:xfrm>
              <a:custGeom>
                <a:avLst/>
                <a:gdLst>
                  <a:gd name="T0" fmla="*/ 0 w 200"/>
                  <a:gd name="T1" fmla="*/ 0 h 426"/>
                  <a:gd name="T2" fmla="*/ 0 w 200"/>
                  <a:gd name="T3" fmla="*/ 86 h 426"/>
                  <a:gd name="T4" fmla="*/ 0 w 200"/>
                  <a:gd name="T5" fmla="*/ 426 h 426"/>
                  <a:gd name="T6" fmla="*/ 200 w 200"/>
                  <a:gd name="T7" fmla="*/ 426 h 426"/>
                  <a:gd name="T8" fmla="*/ 200 w 200"/>
                  <a:gd name="T9" fmla="*/ 22 h 426"/>
                  <a:gd name="T10" fmla="*/ 200 w 200"/>
                  <a:gd name="T11" fmla="*/ 0 h 426"/>
                  <a:gd name="T12" fmla="*/ 0 w 200"/>
                  <a:gd name="T13" fmla="*/ 0 h 426"/>
                </a:gdLst>
                <a:ahLst/>
                <a:cxnLst>
                  <a:cxn ang="0">
                    <a:pos x="T0" y="T1"/>
                  </a:cxn>
                  <a:cxn ang="0">
                    <a:pos x="T2" y="T3"/>
                  </a:cxn>
                  <a:cxn ang="0">
                    <a:pos x="T4" y="T5"/>
                  </a:cxn>
                  <a:cxn ang="0">
                    <a:pos x="T6" y="T7"/>
                  </a:cxn>
                  <a:cxn ang="0">
                    <a:pos x="T8" y="T9"/>
                  </a:cxn>
                  <a:cxn ang="0">
                    <a:pos x="T10" y="T11"/>
                  </a:cxn>
                  <a:cxn ang="0">
                    <a:pos x="T12" y="T13"/>
                  </a:cxn>
                </a:cxnLst>
                <a:rect l="0" t="0" r="r" b="b"/>
                <a:pathLst>
                  <a:path w="200" h="426">
                    <a:moveTo>
                      <a:pt x="0" y="0"/>
                    </a:moveTo>
                    <a:lnTo>
                      <a:pt x="0" y="86"/>
                    </a:lnTo>
                    <a:lnTo>
                      <a:pt x="0" y="426"/>
                    </a:lnTo>
                    <a:lnTo>
                      <a:pt x="200" y="426"/>
                    </a:lnTo>
                    <a:lnTo>
                      <a:pt x="200" y="22"/>
                    </a:lnTo>
                    <a:lnTo>
                      <a:pt x="20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17" name="Freeform 15"/>
              <p:cNvSpPr>
                <a:spLocks/>
              </p:cNvSpPr>
              <p:nvPr/>
            </p:nvSpPr>
            <p:spPr bwMode="auto">
              <a:xfrm>
                <a:off x="-6151563" y="-4046538"/>
                <a:ext cx="320675" cy="284163"/>
              </a:xfrm>
              <a:custGeom>
                <a:avLst/>
                <a:gdLst>
                  <a:gd name="T0" fmla="*/ 0 w 202"/>
                  <a:gd name="T1" fmla="*/ 0 h 179"/>
                  <a:gd name="T2" fmla="*/ 0 w 202"/>
                  <a:gd name="T3" fmla="*/ 36 h 179"/>
                  <a:gd name="T4" fmla="*/ 0 w 202"/>
                  <a:gd name="T5" fmla="*/ 179 h 179"/>
                  <a:gd name="T6" fmla="*/ 202 w 202"/>
                  <a:gd name="T7" fmla="*/ 179 h 179"/>
                  <a:gd name="T8" fmla="*/ 202 w 202"/>
                  <a:gd name="T9" fmla="*/ 8 h 179"/>
                  <a:gd name="T10" fmla="*/ 202 w 202"/>
                  <a:gd name="T11" fmla="*/ 0 h 179"/>
                  <a:gd name="T12" fmla="*/ 0 w 202"/>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202" h="179">
                    <a:moveTo>
                      <a:pt x="0" y="0"/>
                    </a:moveTo>
                    <a:lnTo>
                      <a:pt x="0" y="36"/>
                    </a:lnTo>
                    <a:lnTo>
                      <a:pt x="0" y="179"/>
                    </a:lnTo>
                    <a:lnTo>
                      <a:pt x="202" y="179"/>
                    </a:lnTo>
                    <a:lnTo>
                      <a:pt x="202" y="8"/>
                    </a:lnTo>
                    <a:lnTo>
                      <a:pt x="20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18" name="Freeform 16"/>
              <p:cNvSpPr>
                <a:spLocks/>
              </p:cNvSpPr>
              <p:nvPr/>
            </p:nvSpPr>
            <p:spPr bwMode="auto">
              <a:xfrm>
                <a:off x="-5762625" y="-3906838"/>
                <a:ext cx="320675" cy="144463"/>
              </a:xfrm>
              <a:custGeom>
                <a:avLst/>
                <a:gdLst>
                  <a:gd name="T0" fmla="*/ 0 w 202"/>
                  <a:gd name="T1" fmla="*/ 0 h 91"/>
                  <a:gd name="T2" fmla="*/ 0 w 202"/>
                  <a:gd name="T3" fmla="*/ 19 h 91"/>
                  <a:gd name="T4" fmla="*/ 0 w 202"/>
                  <a:gd name="T5" fmla="*/ 91 h 91"/>
                  <a:gd name="T6" fmla="*/ 202 w 202"/>
                  <a:gd name="T7" fmla="*/ 91 h 91"/>
                  <a:gd name="T8" fmla="*/ 202 w 202"/>
                  <a:gd name="T9" fmla="*/ 5 h 91"/>
                  <a:gd name="T10" fmla="*/ 202 w 202"/>
                  <a:gd name="T11" fmla="*/ 0 h 91"/>
                  <a:gd name="T12" fmla="*/ 0 w 202"/>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2" h="91">
                    <a:moveTo>
                      <a:pt x="0" y="0"/>
                    </a:moveTo>
                    <a:lnTo>
                      <a:pt x="0" y="19"/>
                    </a:lnTo>
                    <a:lnTo>
                      <a:pt x="0" y="91"/>
                    </a:lnTo>
                    <a:lnTo>
                      <a:pt x="202" y="91"/>
                    </a:lnTo>
                    <a:lnTo>
                      <a:pt x="202" y="5"/>
                    </a:lnTo>
                    <a:lnTo>
                      <a:pt x="20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19" name="Freeform 17"/>
              <p:cNvSpPr>
                <a:spLocks/>
              </p:cNvSpPr>
              <p:nvPr/>
            </p:nvSpPr>
            <p:spPr bwMode="auto">
              <a:xfrm>
                <a:off x="-7312025" y="-4408488"/>
                <a:ext cx="320675" cy="646113"/>
              </a:xfrm>
              <a:custGeom>
                <a:avLst/>
                <a:gdLst>
                  <a:gd name="T0" fmla="*/ 0 w 202"/>
                  <a:gd name="T1" fmla="*/ 0 h 407"/>
                  <a:gd name="T2" fmla="*/ 0 w 202"/>
                  <a:gd name="T3" fmla="*/ 226 h 407"/>
                  <a:gd name="T4" fmla="*/ 0 w 202"/>
                  <a:gd name="T5" fmla="*/ 407 h 407"/>
                  <a:gd name="T6" fmla="*/ 202 w 202"/>
                  <a:gd name="T7" fmla="*/ 407 h 407"/>
                  <a:gd name="T8" fmla="*/ 202 w 202"/>
                  <a:gd name="T9" fmla="*/ 160 h 407"/>
                  <a:gd name="T10" fmla="*/ 202 w 202"/>
                  <a:gd name="T11" fmla="*/ 0 h 407"/>
                  <a:gd name="T12" fmla="*/ 0 w 202"/>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202" h="407">
                    <a:moveTo>
                      <a:pt x="0" y="0"/>
                    </a:moveTo>
                    <a:lnTo>
                      <a:pt x="0" y="226"/>
                    </a:lnTo>
                    <a:lnTo>
                      <a:pt x="0" y="407"/>
                    </a:lnTo>
                    <a:lnTo>
                      <a:pt x="202" y="407"/>
                    </a:lnTo>
                    <a:lnTo>
                      <a:pt x="202" y="160"/>
                    </a:lnTo>
                    <a:lnTo>
                      <a:pt x="20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20" name="Freeform 18"/>
              <p:cNvSpPr>
                <a:spLocks/>
              </p:cNvSpPr>
              <p:nvPr/>
            </p:nvSpPr>
            <p:spPr bwMode="auto">
              <a:xfrm>
                <a:off x="-6923088" y="-5162550"/>
                <a:ext cx="320675" cy="1400175"/>
              </a:xfrm>
              <a:custGeom>
                <a:avLst/>
                <a:gdLst>
                  <a:gd name="T0" fmla="*/ 0 w 202"/>
                  <a:gd name="T1" fmla="*/ 0 h 882"/>
                  <a:gd name="T2" fmla="*/ 0 w 202"/>
                  <a:gd name="T3" fmla="*/ 668 h 882"/>
                  <a:gd name="T4" fmla="*/ 0 w 202"/>
                  <a:gd name="T5" fmla="*/ 882 h 882"/>
                  <a:gd name="T6" fmla="*/ 202 w 202"/>
                  <a:gd name="T7" fmla="*/ 882 h 882"/>
                  <a:gd name="T8" fmla="*/ 202 w 202"/>
                  <a:gd name="T9" fmla="*/ 613 h 882"/>
                  <a:gd name="T10" fmla="*/ 202 w 202"/>
                  <a:gd name="T11" fmla="*/ 0 h 882"/>
                  <a:gd name="T12" fmla="*/ 0 w 202"/>
                  <a:gd name="T13" fmla="*/ 0 h 882"/>
                </a:gdLst>
                <a:ahLst/>
                <a:cxnLst>
                  <a:cxn ang="0">
                    <a:pos x="T0" y="T1"/>
                  </a:cxn>
                  <a:cxn ang="0">
                    <a:pos x="T2" y="T3"/>
                  </a:cxn>
                  <a:cxn ang="0">
                    <a:pos x="T4" y="T5"/>
                  </a:cxn>
                  <a:cxn ang="0">
                    <a:pos x="T6" y="T7"/>
                  </a:cxn>
                  <a:cxn ang="0">
                    <a:pos x="T8" y="T9"/>
                  </a:cxn>
                  <a:cxn ang="0">
                    <a:pos x="T10" y="T11"/>
                  </a:cxn>
                  <a:cxn ang="0">
                    <a:pos x="T12" y="T13"/>
                  </a:cxn>
                </a:cxnLst>
                <a:rect l="0" t="0" r="r" b="b"/>
                <a:pathLst>
                  <a:path w="202" h="882">
                    <a:moveTo>
                      <a:pt x="0" y="0"/>
                    </a:moveTo>
                    <a:lnTo>
                      <a:pt x="0" y="668"/>
                    </a:lnTo>
                    <a:lnTo>
                      <a:pt x="0" y="882"/>
                    </a:lnTo>
                    <a:lnTo>
                      <a:pt x="202" y="882"/>
                    </a:lnTo>
                    <a:lnTo>
                      <a:pt x="202" y="613"/>
                    </a:lnTo>
                    <a:lnTo>
                      <a:pt x="20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21" name="Freeform 19"/>
              <p:cNvSpPr>
                <a:spLocks/>
              </p:cNvSpPr>
              <p:nvPr/>
            </p:nvSpPr>
            <p:spPr bwMode="auto">
              <a:xfrm>
                <a:off x="-5789613" y="-5826125"/>
                <a:ext cx="746125" cy="676275"/>
              </a:xfrm>
              <a:custGeom>
                <a:avLst/>
                <a:gdLst>
                  <a:gd name="T0" fmla="*/ 0 w 198"/>
                  <a:gd name="T1" fmla="*/ 15 h 179"/>
                  <a:gd name="T2" fmla="*/ 75 w 198"/>
                  <a:gd name="T3" fmla="*/ 0 h 179"/>
                  <a:gd name="T4" fmla="*/ 198 w 198"/>
                  <a:gd name="T5" fmla="*/ 45 h 179"/>
                  <a:gd name="T6" fmla="*/ 76 w 198"/>
                  <a:gd name="T7" fmla="*/ 179 h 179"/>
                  <a:gd name="T8" fmla="*/ 0 w 198"/>
                  <a:gd name="T9" fmla="*/ 15 h 179"/>
                </a:gdLst>
                <a:ahLst/>
                <a:cxnLst>
                  <a:cxn ang="0">
                    <a:pos x="T0" y="T1"/>
                  </a:cxn>
                  <a:cxn ang="0">
                    <a:pos x="T2" y="T3"/>
                  </a:cxn>
                  <a:cxn ang="0">
                    <a:pos x="T4" y="T5"/>
                  </a:cxn>
                  <a:cxn ang="0">
                    <a:pos x="T6" y="T7"/>
                  </a:cxn>
                  <a:cxn ang="0">
                    <a:pos x="T8" y="T9"/>
                  </a:cxn>
                </a:cxnLst>
                <a:rect l="0" t="0" r="r" b="b"/>
                <a:pathLst>
                  <a:path w="198" h="179">
                    <a:moveTo>
                      <a:pt x="0" y="15"/>
                    </a:moveTo>
                    <a:cubicBezTo>
                      <a:pt x="23" y="5"/>
                      <a:pt x="48" y="0"/>
                      <a:pt x="75" y="0"/>
                    </a:cubicBezTo>
                    <a:cubicBezTo>
                      <a:pt x="120" y="0"/>
                      <a:pt x="163" y="16"/>
                      <a:pt x="198" y="45"/>
                    </a:cubicBezTo>
                    <a:cubicBezTo>
                      <a:pt x="76" y="179"/>
                      <a:pt x="76" y="179"/>
                      <a:pt x="76" y="179"/>
                    </a:cubicBezTo>
                    <a:lnTo>
                      <a:pt x="0"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22" name="Freeform 20"/>
              <p:cNvSpPr>
                <a:spLocks/>
              </p:cNvSpPr>
              <p:nvPr/>
            </p:nvSpPr>
            <p:spPr bwMode="auto">
              <a:xfrm>
                <a:off x="-5405438" y="-5618163"/>
                <a:ext cx="554037" cy="444500"/>
              </a:xfrm>
              <a:custGeom>
                <a:avLst/>
                <a:gdLst>
                  <a:gd name="T0" fmla="*/ 106 w 147"/>
                  <a:gd name="T1" fmla="*/ 0 h 118"/>
                  <a:gd name="T2" fmla="*/ 147 w 147"/>
                  <a:gd name="T3" fmla="*/ 57 h 118"/>
                  <a:gd name="T4" fmla="*/ 0 w 147"/>
                  <a:gd name="T5" fmla="*/ 118 h 118"/>
                  <a:gd name="T6" fmla="*/ 106 w 147"/>
                  <a:gd name="T7" fmla="*/ 0 h 118"/>
                </a:gdLst>
                <a:ahLst/>
                <a:cxnLst>
                  <a:cxn ang="0">
                    <a:pos x="T0" y="T1"/>
                  </a:cxn>
                  <a:cxn ang="0">
                    <a:pos x="T2" y="T3"/>
                  </a:cxn>
                  <a:cxn ang="0">
                    <a:pos x="T4" y="T5"/>
                  </a:cxn>
                  <a:cxn ang="0">
                    <a:pos x="T6" y="T7"/>
                  </a:cxn>
                </a:cxnLst>
                <a:rect l="0" t="0" r="r" b="b"/>
                <a:pathLst>
                  <a:path w="147" h="118">
                    <a:moveTo>
                      <a:pt x="106" y="0"/>
                    </a:moveTo>
                    <a:cubicBezTo>
                      <a:pt x="123" y="16"/>
                      <a:pt x="137" y="36"/>
                      <a:pt x="147" y="57"/>
                    </a:cubicBezTo>
                    <a:cubicBezTo>
                      <a:pt x="0" y="118"/>
                      <a:pt x="0" y="118"/>
                      <a:pt x="0" y="118"/>
                    </a:cubicBezTo>
                    <a:lnTo>
                      <a:pt x="10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23" name="Freeform 21"/>
              <p:cNvSpPr>
                <a:spLocks/>
              </p:cNvSpPr>
              <p:nvPr/>
            </p:nvSpPr>
            <p:spPr bwMode="auto">
              <a:xfrm>
                <a:off x="-6229350" y="-5741988"/>
                <a:ext cx="688975" cy="1127125"/>
              </a:xfrm>
              <a:custGeom>
                <a:avLst/>
                <a:gdLst>
                  <a:gd name="T0" fmla="*/ 50 w 183"/>
                  <a:gd name="T1" fmla="*/ 299 h 299"/>
                  <a:gd name="T2" fmla="*/ 0 w 183"/>
                  <a:gd name="T3" fmla="*/ 170 h 299"/>
                  <a:gd name="T4" fmla="*/ 103 w 183"/>
                  <a:gd name="T5" fmla="*/ 0 h 299"/>
                  <a:gd name="T6" fmla="*/ 183 w 183"/>
                  <a:gd name="T7" fmla="*/ 168 h 299"/>
                  <a:gd name="T8" fmla="*/ 50 w 183"/>
                  <a:gd name="T9" fmla="*/ 299 h 299"/>
                </a:gdLst>
                <a:ahLst/>
                <a:cxnLst>
                  <a:cxn ang="0">
                    <a:pos x="T0" y="T1"/>
                  </a:cxn>
                  <a:cxn ang="0">
                    <a:pos x="T2" y="T3"/>
                  </a:cxn>
                  <a:cxn ang="0">
                    <a:pos x="T4" y="T5"/>
                  </a:cxn>
                  <a:cxn ang="0">
                    <a:pos x="T6" y="T7"/>
                  </a:cxn>
                  <a:cxn ang="0">
                    <a:pos x="T8" y="T9"/>
                  </a:cxn>
                </a:cxnLst>
                <a:rect l="0" t="0" r="r" b="b"/>
                <a:pathLst>
                  <a:path w="183" h="299">
                    <a:moveTo>
                      <a:pt x="50" y="299"/>
                    </a:moveTo>
                    <a:cubicBezTo>
                      <a:pt x="17" y="264"/>
                      <a:pt x="0" y="218"/>
                      <a:pt x="0" y="170"/>
                    </a:cubicBezTo>
                    <a:cubicBezTo>
                      <a:pt x="0" y="99"/>
                      <a:pt x="40" y="33"/>
                      <a:pt x="103" y="0"/>
                    </a:cubicBezTo>
                    <a:cubicBezTo>
                      <a:pt x="183" y="168"/>
                      <a:pt x="183" y="168"/>
                      <a:pt x="183" y="168"/>
                    </a:cubicBezTo>
                    <a:lnTo>
                      <a:pt x="50" y="29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24" name="Freeform 22"/>
              <p:cNvSpPr>
                <a:spLocks/>
              </p:cNvSpPr>
              <p:nvPr/>
            </p:nvSpPr>
            <p:spPr bwMode="auto">
              <a:xfrm>
                <a:off x="-5367338" y="-5349875"/>
                <a:ext cx="581025" cy="222250"/>
              </a:xfrm>
              <a:custGeom>
                <a:avLst/>
                <a:gdLst>
                  <a:gd name="T0" fmla="*/ 0 w 154"/>
                  <a:gd name="T1" fmla="*/ 59 h 59"/>
                  <a:gd name="T2" fmla="*/ 143 w 154"/>
                  <a:gd name="T3" fmla="*/ 0 h 59"/>
                  <a:gd name="T4" fmla="*/ 154 w 154"/>
                  <a:gd name="T5" fmla="*/ 59 h 59"/>
                  <a:gd name="T6" fmla="*/ 0 w 154"/>
                  <a:gd name="T7" fmla="*/ 59 h 59"/>
                </a:gdLst>
                <a:ahLst/>
                <a:cxnLst>
                  <a:cxn ang="0">
                    <a:pos x="T0" y="T1"/>
                  </a:cxn>
                  <a:cxn ang="0">
                    <a:pos x="T2" y="T3"/>
                  </a:cxn>
                  <a:cxn ang="0">
                    <a:pos x="T4" y="T5"/>
                  </a:cxn>
                  <a:cxn ang="0">
                    <a:pos x="T6" y="T7"/>
                  </a:cxn>
                </a:cxnLst>
                <a:rect l="0" t="0" r="r" b="b"/>
                <a:pathLst>
                  <a:path w="154" h="59">
                    <a:moveTo>
                      <a:pt x="0" y="59"/>
                    </a:moveTo>
                    <a:cubicBezTo>
                      <a:pt x="143" y="0"/>
                      <a:pt x="143" y="0"/>
                      <a:pt x="143" y="0"/>
                    </a:cubicBezTo>
                    <a:cubicBezTo>
                      <a:pt x="150" y="19"/>
                      <a:pt x="153" y="38"/>
                      <a:pt x="154" y="59"/>
                    </a:cubicBezTo>
                    <a:lnTo>
                      <a:pt x="0" y="5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25" name="Freeform 23"/>
              <p:cNvSpPr>
                <a:spLocks/>
              </p:cNvSpPr>
              <p:nvPr/>
            </p:nvSpPr>
            <p:spPr bwMode="auto">
              <a:xfrm>
                <a:off x="-6003925" y="-4962525"/>
                <a:ext cx="392112" cy="490538"/>
              </a:xfrm>
              <a:custGeom>
                <a:avLst/>
                <a:gdLst>
                  <a:gd name="T0" fmla="*/ 38 w 104"/>
                  <a:gd name="T1" fmla="*/ 130 h 130"/>
                  <a:gd name="T2" fmla="*/ 0 w 104"/>
                  <a:gd name="T3" fmla="*/ 103 h 130"/>
                  <a:gd name="T4" fmla="*/ 104 w 104"/>
                  <a:gd name="T5" fmla="*/ 0 h 130"/>
                  <a:gd name="T6" fmla="*/ 38 w 104"/>
                  <a:gd name="T7" fmla="*/ 130 h 130"/>
                </a:gdLst>
                <a:ahLst/>
                <a:cxnLst>
                  <a:cxn ang="0">
                    <a:pos x="T0" y="T1"/>
                  </a:cxn>
                  <a:cxn ang="0">
                    <a:pos x="T2" y="T3"/>
                  </a:cxn>
                  <a:cxn ang="0">
                    <a:pos x="T4" y="T5"/>
                  </a:cxn>
                  <a:cxn ang="0">
                    <a:pos x="T6" y="T7"/>
                  </a:cxn>
                </a:cxnLst>
                <a:rect l="0" t="0" r="r" b="b"/>
                <a:pathLst>
                  <a:path w="104" h="130">
                    <a:moveTo>
                      <a:pt x="38" y="130"/>
                    </a:moveTo>
                    <a:cubicBezTo>
                      <a:pt x="24" y="123"/>
                      <a:pt x="12" y="113"/>
                      <a:pt x="0" y="103"/>
                    </a:cubicBezTo>
                    <a:cubicBezTo>
                      <a:pt x="104" y="0"/>
                      <a:pt x="104" y="0"/>
                      <a:pt x="104" y="0"/>
                    </a:cubicBezTo>
                    <a:lnTo>
                      <a:pt x="38" y="13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sp>
            <p:nvSpPr>
              <p:cNvPr id="26" name="Freeform 24"/>
              <p:cNvSpPr>
                <a:spLocks/>
              </p:cNvSpPr>
              <p:nvPr/>
            </p:nvSpPr>
            <p:spPr bwMode="auto">
              <a:xfrm>
                <a:off x="-5811838" y="-5075238"/>
                <a:ext cx="1025525" cy="696913"/>
              </a:xfrm>
              <a:custGeom>
                <a:avLst/>
                <a:gdLst>
                  <a:gd name="T0" fmla="*/ 81 w 272"/>
                  <a:gd name="T1" fmla="*/ 185 h 185"/>
                  <a:gd name="T2" fmla="*/ 0 w 272"/>
                  <a:gd name="T3" fmla="*/ 167 h 185"/>
                  <a:gd name="T4" fmla="*/ 85 w 272"/>
                  <a:gd name="T5" fmla="*/ 0 h 185"/>
                  <a:gd name="T6" fmla="*/ 272 w 272"/>
                  <a:gd name="T7" fmla="*/ 0 h 185"/>
                  <a:gd name="T8" fmla="*/ 81 w 272"/>
                  <a:gd name="T9" fmla="*/ 185 h 185"/>
                </a:gdLst>
                <a:ahLst/>
                <a:cxnLst>
                  <a:cxn ang="0">
                    <a:pos x="T0" y="T1"/>
                  </a:cxn>
                  <a:cxn ang="0">
                    <a:pos x="T2" y="T3"/>
                  </a:cxn>
                  <a:cxn ang="0">
                    <a:pos x="T4" y="T5"/>
                  </a:cxn>
                  <a:cxn ang="0">
                    <a:pos x="T6" y="T7"/>
                  </a:cxn>
                  <a:cxn ang="0">
                    <a:pos x="T8" y="T9"/>
                  </a:cxn>
                </a:cxnLst>
                <a:rect l="0" t="0" r="r" b="b"/>
                <a:pathLst>
                  <a:path w="272" h="185">
                    <a:moveTo>
                      <a:pt x="81" y="185"/>
                    </a:moveTo>
                    <a:cubicBezTo>
                      <a:pt x="53" y="185"/>
                      <a:pt x="26" y="179"/>
                      <a:pt x="0" y="167"/>
                    </a:cubicBezTo>
                    <a:cubicBezTo>
                      <a:pt x="85" y="0"/>
                      <a:pt x="85" y="0"/>
                      <a:pt x="85" y="0"/>
                    </a:cubicBezTo>
                    <a:cubicBezTo>
                      <a:pt x="272" y="0"/>
                      <a:pt x="272" y="0"/>
                      <a:pt x="272" y="0"/>
                    </a:cubicBezTo>
                    <a:cubicBezTo>
                      <a:pt x="268" y="103"/>
                      <a:pt x="184" y="185"/>
                      <a:pt x="81" y="18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grpSp>
        <p:sp>
          <p:nvSpPr>
            <p:cNvPr id="15" name="Freeform 5"/>
            <p:cNvSpPr>
              <a:spLocks/>
            </p:cNvSpPr>
            <p:nvPr/>
          </p:nvSpPr>
          <p:spPr bwMode="auto">
            <a:xfrm>
              <a:off x="2926898" y="1912498"/>
              <a:ext cx="365756" cy="370497"/>
            </a:xfrm>
            <a:custGeom>
              <a:avLst/>
              <a:gdLst>
                <a:gd name="T0" fmla="*/ 399 w 454"/>
                <a:gd name="T1" fmla="*/ 0 h 460"/>
                <a:gd name="T2" fmla="*/ 55 w 454"/>
                <a:gd name="T3" fmla="*/ 0 h 460"/>
                <a:gd name="T4" fmla="*/ 0 w 454"/>
                <a:gd name="T5" fmla="*/ 61 h 460"/>
                <a:gd name="T6" fmla="*/ 0 w 454"/>
                <a:gd name="T7" fmla="*/ 281 h 460"/>
                <a:gd name="T8" fmla="*/ 55 w 454"/>
                <a:gd name="T9" fmla="*/ 343 h 460"/>
                <a:gd name="T10" fmla="*/ 137 w 454"/>
                <a:gd name="T11" fmla="*/ 343 h 460"/>
                <a:gd name="T12" fmla="*/ 316 w 454"/>
                <a:gd name="T13" fmla="*/ 460 h 460"/>
                <a:gd name="T14" fmla="*/ 282 w 454"/>
                <a:gd name="T15" fmla="*/ 343 h 460"/>
                <a:gd name="T16" fmla="*/ 399 w 454"/>
                <a:gd name="T17" fmla="*/ 343 h 460"/>
                <a:gd name="T18" fmla="*/ 454 w 454"/>
                <a:gd name="T19" fmla="*/ 288 h 460"/>
                <a:gd name="T20" fmla="*/ 454 w 454"/>
                <a:gd name="T21" fmla="*/ 61 h 460"/>
                <a:gd name="T22" fmla="*/ 399 w 454"/>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60">
                  <a:moveTo>
                    <a:pt x="399" y="0"/>
                  </a:moveTo>
                  <a:cubicBezTo>
                    <a:pt x="55" y="0"/>
                    <a:pt x="55" y="0"/>
                    <a:pt x="55" y="0"/>
                  </a:cubicBezTo>
                  <a:cubicBezTo>
                    <a:pt x="28" y="0"/>
                    <a:pt x="0" y="27"/>
                    <a:pt x="0" y="61"/>
                  </a:cubicBezTo>
                  <a:cubicBezTo>
                    <a:pt x="0" y="281"/>
                    <a:pt x="0" y="281"/>
                    <a:pt x="0" y="281"/>
                  </a:cubicBezTo>
                  <a:cubicBezTo>
                    <a:pt x="0" y="316"/>
                    <a:pt x="21" y="343"/>
                    <a:pt x="55" y="343"/>
                  </a:cubicBezTo>
                  <a:cubicBezTo>
                    <a:pt x="137" y="343"/>
                    <a:pt x="137" y="343"/>
                    <a:pt x="137" y="343"/>
                  </a:cubicBezTo>
                  <a:cubicBezTo>
                    <a:pt x="316" y="460"/>
                    <a:pt x="316" y="460"/>
                    <a:pt x="316" y="460"/>
                  </a:cubicBezTo>
                  <a:cubicBezTo>
                    <a:pt x="282" y="343"/>
                    <a:pt x="282" y="343"/>
                    <a:pt x="282" y="343"/>
                  </a:cubicBezTo>
                  <a:cubicBezTo>
                    <a:pt x="399" y="343"/>
                    <a:pt x="399" y="343"/>
                    <a:pt x="399" y="343"/>
                  </a:cubicBezTo>
                  <a:cubicBezTo>
                    <a:pt x="433" y="343"/>
                    <a:pt x="454" y="316"/>
                    <a:pt x="454" y="288"/>
                  </a:cubicBezTo>
                  <a:cubicBezTo>
                    <a:pt x="454" y="61"/>
                    <a:pt x="454" y="61"/>
                    <a:pt x="454" y="61"/>
                  </a:cubicBezTo>
                  <a:cubicBezTo>
                    <a:pt x="454" y="27"/>
                    <a:pt x="433" y="0"/>
                    <a:pt x="39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24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latin typeface="Segoe UI"/>
              </a:endParaRPr>
            </a:p>
          </p:txBody>
        </p:sp>
      </p:grpSp>
      <p:sp>
        <p:nvSpPr>
          <p:cNvPr id="41" name="Rectangle 40"/>
          <p:cNvSpPr/>
          <p:nvPr/>
        </p:nvSpPr>
        <p:spPr bwMode="auto">
          <a:xfrm>
            <a:off x="275988" y="5782939"/>
            <a:ext cx="4571349" cy="457135"/>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42" name="Group 41"/>
          <p:cNvGrpSpPr/>
          <p:nvPr/>
        </p:nvGrpSpPr>
        <p:grpSpPr>
          <a:xfrm>
            <a:off x="7589137" y="1547532"/>
            <a:ext cx="4571858" cy="4692542"/>
            <a:chOff x="7589137" y="1547532"/>
            <a:chExt cx="4571858" cy="4692542"/>
          </a:xfrm>
        </p:grpSpPr>
        <p:grpSp>
          <p:nvGrpSpPr>
            <p:cNvPr id="43" name="Group 42"/>
            <p:cNvGrpSpPr/>
            <p:nvPr/>
          </p:nvGrpSpPr>
          <p:grpSpPr>
            <a:xfrm>
              <a:off x="7589137" y="4429526"/>
              <a:ext cx="4571351" cy="1810548"/>
              <a:chOff x="7589331" y="4399269"/>
              <a:chExt cx="4572000" cy="1810805"/>
            </a:xfrm>
            <a:solidFill>
              <a:srgbClr val="0072C6">
                <a:lumMod val="50000"/>
              </a:srgbClr>
            </a:solidFill>
          </p:grpSpPr>
          <p:sp>
            <p:nvSpPr>
              <p:cNvPr id="46" name="Rectangle 45"/>
              <p:cNvSpPr/>
              <p:nvPr/>
            </p:nvSpPr>
            <p:spPr bwMode="auto">
              <a:xfrm>
                <a:off x="7589331" y="4399269"/>
                <a:ext cx="4571998" cy="66751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ko-KR" altLang="en-US" sz="2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비즈니스</a:t>
                </a:r>
                <a:endParaRPr kumimoji="0" lang="en-US" sz="2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47" name="Group 46"/>
              <p:cNvGrpSpPr/>
              <p:nvPr/>
            </p:nvGrpSpPr>
            <p:grpSpPr>
              <a:xfrm>
                <a:off x="7589331" y="5112794"/>
                <a:ext cx="4572000" cy="1097280"/>
                <a:chOff x="7589331" y="2264766"/>
                <a:chExt cx="4572000" cy="1097280"/>
              </a:xfrm>
              <a:grpFill/>
            </p:grpSpPr>
            <p:sp>
              <p:nvSpPr>
                <p:cNvPr id="48" name="Rectangle 47"/>
                <p:cNvSpPr/>
                <p:nvPr/>
              </p:nvSpPr>
              <p:spPr bwMode="auto">
                <a:xfrm>
                  <a:off x="8732331" y="2264766"/>
                  <a:ext cx="1097280" cy="109728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r>
                    <a:rPr kumimoji="0" lang="ko-KR" alt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rPr>
                    <a:t>고객 증가</a:t>
                  </a:r>
                  <a:endParaRPr kumimoji="0" 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49" name="Rectangle 48"/>
                <p:cNvSpPr/>
                <p:nvPr/>
              </p:nvSpPr>
              <p:spPr bwMode="auto">
                <a:xfrm>
                  <a:off x="11018331" y="2264766"/>
                  <a:ext cx="1143000" cy="109728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r>
                    <a:rPr kumimoji="0" lang="ko-KR" altLang="en-US" sz="1199" b="0" i="0" u="none" strike="noStrike" kern="0" cap="none" spc="0" normalizeH="0" baseline="0" noProof="0" dirty="0" err="1" smtClean="0">
                      <a:ln>
                        <a:noFill/>
                      </a:ln>
                      <a:solidFill>
                        <a:srgbClr val="FFFFFF"/>
                      </a:solidFill>
                      <a:effectLst/>
                      <a:uLnTx/>
                      <a:uFillTx/>
                      <a:latin typeface="Segoe UI"/>
                      <a:ea typeface="Segoe UI" panose="020B0502040204020203" pitchFamily="34" charset="0"/>
                      <a:cs typeface="Segoe UI" panose="020B0502040204020203" pitchFamily="34" charset="0"/>
                    </a:rPr>
                    <a:t>신사업</a:t>
                  </a:r>
                  <a:r>
                    <a:rPr kumimoji="0" lang="ko-KR" alt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rPr>
                    <a:t> 발굴</a:t>
                  </a:r>
                  <a:r>
                    <a:rPr kumimoji="0" 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rPr>
                    <a:t> </a:t>
                  </a:r>
                </a:p>
              </p:txBody>
            </p:sp>
            <p:sp>
              <p:nvSpPr>
                <p:cNvPr id="50" name="Rectangle 49"/>
                <p:cNvSpPr/>
                <p:nvPr/>
              </p:nvSpPr>
              <p:spPr bwMode="auto">
                <a:xfrm>
                  <a:off x="7589331" y="2264766"/>
                  <a:ext cx="1097280" cy="109728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r>
                    <a:rPr kumimoji="0" lang="ko-KR" alt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rPr>
                    <a:t>생산성 향상</a:t>
                  </a:r>
                  <a:endParaRPr kumimoji="0" 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51" name="Rectangle 50"/>
                <p:cNvSpPr/>
                <p:nvPr/>
              </p:nvSpPr>
              <p:spPr bwMode="auto">
                <a:xfrm>
                  <a:off x="9875331" y="2264766"/>
                  <a:ext cx="1097280" cy="109728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r>
                    <a:rPr kumimoji="0" lang="ko-KR" alt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rPr>
                    <a:t>실시간 분석</a:t>
                  </a:r>
                  <a:endParaRPr kumimoji="0" lang="en-US" sz="1199" b="0" i="0" u="none" strike="noStrike" kern="0" cap="none" spc="0" normalizeH="0" baseline="0" noProof="0" dirty="0" smtClean="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grpSp>
        </p:grpSp>
        <p:sp>
          <p:nvSpPr>
            <p:cNvPr id="44" name="Rectangle 43"/>
            <p:cNvSpPr/>
            <p:nvPr/>
          </p:nvSpPr>
          <p:spPr>
            <a:xfrm>
              <a:off x="7612136" y="2006806"/>
              <a:ext cx="4205597" cy="1181586"/>
            </a:xfrm>
            <a:prstGeom prst="rect">
              <a:avLst/>
            </a:prstGeom>
          </p:spPr>
          <p:txBody>
            <a:bodyPr wrap="square" lIns="182854" tIns="137141" rIns="182854">
              <a:spAutoFit/>
            </a:bodyPr>
            <a:lstStyle/>
            <a:p>
              <a:pPr marL="0" marR="0" lvl="0" indent="0" defTabSz="932246" eaLnBrk="1" fontAlgn="auto" latinLnBrk="0" hangingPunct="1">
                <a:lnSpc>
                  <a:spcPct val="90000"/>
                </a:lnSpc>
                <a:spcBef>
                  <a:spcPts val="0"/>
                </a:spcBef>
                <a:spcAft>
                  <a:spcPts val="0"/>
                </a:spcAft>
                <a:buClrTx/>
                <a:buSzTx/>
                <a:buFontTx/>
                <a:buNone/>
                <a:tabLst/>
                <a:defRPr/>
              </a:pPr>
              <a:r>
                <a:rPr kumimoji="0" lang="ko-KR" altLang="en-US" sz="3599" b="0" i="0" u="none" strike="noStrike" kern="0" cap="none" spc="0" normalizeH="0" baseline="0" noProof="0" smtClean="0">
                  <a:ln>
                    <a:noFill/>
                  </a:ln>
                  <a:solidFill>
                    <a:srgbClr val="0072C6">
                      <a:lumMod val="50000"/>
                    </a:srgbClr>
                  </a:solidFill>
                  <a:effectLst/>
                  <a:uLnTx/>
                  <a:uFillTx/>
                  <a:latin typeface="Segoe UI Light"/>
                </a:rPr>
                <a:t>비즈니스 혁신을 설계할 것인가</a:t>
              </a:r>
              <a:r>
                <a:rPr kumimoji="0" lang="en-US" sz="3599" b="0" i="0" u="none" strike="noStrike" kern="0" cap="none" spc="0" normalizeH="0" baseline="0" noProof="0" dirty="0" smtClean="0">
                  <a:ln>
                    <a:noFill/>
                  </a:ln>
                  <a:solidFill>
                    <a:srgbClr val="0072C6">
                      <a:lumMod val="50000"/>
                    </a:srgbClr>
                  </a:solidFill>
                  <a:effectLst/>
                  <a:uLnTx/>
                  <a:uFillTx/>
                  <a:latin typeface="Segoe UI Light"/>
                </a:rPr>
                <a:t>?</a:t>
              </a:r>
            </a:p>
          </p:txBody>
        </p:sp>
        <p:sp>
          <p:nvSpPr>
            <p:cNvPr id="45" name="Rectangle 44"/>
            <p:cNvSpPr/>
            <p:nvPr/>
          </p:nvSpPr>
          <p:spPr bwMode="auto">
            <a:xfrm>
              <a:off x="7589646" y="1547532"/>
              <a:ext cx="4571349" cy="457135"/>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52" name="Right Triangle 51"/>
          <p:cNvSpPr/>
          <p:nvPr/>
        </p:nvSpPr>
        <p:spPr bwMode="auto">
          <a:xfrm rot="2700000">
            <a:off x="5874056" y="2237205"/>
            <a:ext cx="3327903" cy="3310279"/>
          </a:xfrm>
          <a:prstGeom prst="rtTriangle">
            <a:avLst/>
          </a:prstGeom>
          <a:solidFill>
            <a:srgbClr val="FFFFFF">
              <a:lumMod val="85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p:cNvGrpSpPr/>
          <p:nvPr/>
        </p:nvGrpSpPr>
        <p:grpSpPr>
          <a:xfrm>
            <a:off x="5792617" y="3430678"/>
            <a:ext cx="850605" cy="923330"/>
            <a:chOff x="3583172" y="3310544"/>
            <a:chExt cx="850605" cy="923330"/>
          </a:xfrm>
        </p:grpSpPr>
        <p:sp>
          <p:nvSpPr>
            <p:cNvPr id="54" name="Oval 53"/>
            <p:cNvSpPr/>
            <p:nvPr/>
          </p:nvSpPr>
          <p:spPr bwMode="auto">
            <a:xfrm>
              <a:off x="3583172" y="3363286"/>
              <a:ext cx="850605" cy="850605"/>
            </a:xfrm>
            <a:prstGeom prst="ellipse">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55" name="Rectangle 54"/>
            <p:cNvSpPr/>
            <p:nvPr/>
          </p:nvSpPr>
          <p:spPr>
            <a:xfrm>
              <a:off x="3768707" y="3310544"/>
              <a:ext cx="485863" cy="923330"/>
            </a:xfrm>
            <a:prstGeom prst="rect">
              <a:avLst/>
            </a:prstGeom>
            <a:noFill/>
          </p:spPr>
          <p:txBody>
            <a:bodyPr wrap="square" lIns="91440" tIns="45720" rIns="91440" bIns="45720">
              <a:spAutoFit/>
            </a:bodyPr>
            <a:lstStyle/>
            <a:p>
              <a:pPr marL="0" marR="0" lvl="0" indent="0" algn="ctr" defTabSz="932425"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w="0"/>
                  <a:solidFill>
                    <a:srgbClr val="000000"/>
                  </a:solidFill>
                  <a:effectLst>
                    <a:outerShdw blurRad="38100" dist="19050" dir="2700000" algn="tl" rotWithShape="0">
                      <a:srgbClr val="000000">
                        <a:alpha val="40000"/>
                      </a:srgbClr>
                    </a:outerShdw>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spTree>
    <p:extLst>
      <p:ext uri="{BB962C8B-B14F-4D97-AF65-F5344CB8AC3E}">
        <p14:creationId xmlns:p14="http://schemas.microsoft.com/office/powerpoint/2010/main" val="39543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500"/>
                            </p:stCondLst>
                            <p:childTnLst>
                              <p:par>
                                <p:cTn id="29" presetID="22" presetClass="entr" presetSubtype="2"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41" grpId="0" animBg="1"/>
      <p:bldP spid="5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1790851" y="982662"/>
            <a:ext cx="4262531" cy="5428575"/>
            <a:chOff x="1678730" y="1370956"/>
            <a:chExt cx="4179331" cy="5322616"/>
          </a:xfrm>
        </p:grpSpPr>
        <p:sp>
          <p:nvSpPr>
            <p:cNvPr id="63" name="Rectangle 62"/>
            <p:cNvSpPr/>
            <p:nvPr/>
          </p:nvSpPr>
          <p:spPr>
            <a:xfrm>
              <a:off x="1678732" y="1802024"/>
              <a:ext cx="4179329" cy="4891548"/>
            </a:xfrm>
            <a:prstGeom prst="rect">
              <a:avLst/>
            </a:prstGeom>
            <a:solidFill>
              <a:srgbClr val="505050">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err="1" smtClean="0">
                <a:ln>
                  <a:noFill/>
                </a:ln>
                <a:solidFill>
                  <a:schemeClr val="bg1"/>
                </a:solidFill>
                <a:effectLst/>
                <a:uLnTx/>
                <a:uFillTx/>
                <a:latin typeface="Segoe UI"/>
                <a:ea typeface="+mn-ea"/>
                <a:cs typeface="+mn-cs"/>
              </a:endParaRPr>
            </a:p>
          </p:txBody>
        </p:sp>
        <p:sp>
          <p:nvSpPr>
            <p:cNvPr id="64" name="TextBox 63"/>
            <p:cNvSpPr txBox="1"/>
            <p:nvPr/>
          </p:nvSpPr>
          <p:spPr>
            <a:xfrm>
              <a:off x="1678730" y="1370956"/>
              <a:ext cx="4174614" cy="381000"/>
            </a:xfrm>
            <a:prstGeom prst="rect">
              <a:avLst/>
            </a:prstGeom>
            <a:noFill/>
          </p:spPr>
          <p:txBody>
            <a:bodyPr wrap="none" rtlCol="0">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2000" b="1" i="0" u="none" strike="noStrike" kern="0" cap="none" spc="0" normalizeH="0" baseline="0" noProof="0" dirty="0" smtClean="0">
                  <a:ln>
                    <a:noFill/>
                  </a:ln>
                  <a:solidFill>
                    <a:schemeClr val="bg1"/>
                  </a:solidFill>
                  <a:effectLst/>
                  <a:uLnTx/>
                  <a:uFillTx/>
                </a:rPr>
                <a:t>Operational Data</a:t>
              </a:r>
            </a:p>
          </p:txBody>
        </p:sp>
      </p:grpSp>
      <p:grpSp>
        <p:nvGrpSpPr>
          <p:cNvPr id="65" name="Group 64"/>
          <p:cNvGrpSpPr/>
          <p:nvPr/>
        </p:nvGrpSpPr>
        <p:grpSpPr>
          <a:xfrm>
            <a:off x="6048571" y="993381"/>
            <a:ext cx="3749750" cy="5417856"/>
            <a:chOff x="5853345" y="1381466"/>
            <a:chExt cx="3676559" cy="5312106"/>
          </a:xfrm>
        </p:grpSpPr>
        <p:sp>
          <p:nvSpPr>
            <p:cNvPr id="66" name="Rectangle 65"/>
            <p:cNvSpPr/>
            <p:nvPr/>
          </p:nvSpPr>
          <p:spPr>
            <a:xfrm>
              <a:off x="5858062" y="1802024"/>
              <a:ext cx="3671842" cy="4891548"/>
            </a:xfrm>
            <a:prstGeom prst="rect">
              <a:avLst/>
            </a:prstGeom>
            <a:solidFill>
              <a:srgbClr val="002050">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err="1" smtClean="0">
                <a:ln>
                  <a:noFill/>
                </a:ln>
                <a:solidFill>
                  <a:schemeClr val="bg1"/>
                </a:solidFill>
                <a:effectLst/>
                <a:uLnTx/>
                <a:uFillTx/>
                <a:latin typeface="Segoe UI"/>
                <a:ea typeface="+mn-ea"/>
                <a:cs typeface="+mn-cs"/>
              </a:endParaRPr>
            </a:p>
          </p:txBody>
        </p:sp>
        <p:sp>
          <p:nvSpPr>
            <p:cNvPr id="67" name="TextBox 66"/>
            <p:cNvSpPr txBox="1"/>
            <p:nvPr/>
          </p:nvSpPr>
          <p:spPr>
            <a:xfrm>
              <a:off x="5853345" y="1381466"/>
              <a:ext cx="3676559" cy="381000"/>
            </a:xfrm>
            <a:prstGeom prst="rect">
              <a:avLst/>
            </a:prstGeom>
            <a:noFill/>
          </p:spPr>
          <p:txBody>
            <a:bodyPr wrap="none" rtlCol="0">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2000" b="1" i="0" u="none" strike="noStrike" kern="0" cap="none" spc="0" normalizeH="0" baseline="0" noProof="0" dirty="0" smtClean="0">
                  <a:ln>
                    <a:noFill/>
                  </a:ln>
                  <a:solidFill>
                    <a:schemeClr val="bg1"/>
                  </a:solidFill>
                  <a:effectLst/>
                  <a:uLnTx/>
                  <a:uFillTx/>
                </a:rPr>
                <a:t>Analytical Data</a:t>
              </a:r>
            </a:p>
          </p:txBody>
        </p:sp>
      </p:grpSp>
      <p:sp>
        <p:nvSpPr>
          <p:cNvPr id="69" name="TextBox 68"/>
          <p:cNvSpPr txBox="1"/>
          <p:nvPr/>
        </p:nvSpPr>
        <p:spPr>
          <a:xfrm>
            <a:off x="9943214" y="4308666"/>
            <a:ext cx="244722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600" b="1" i="0" u="none" strike="noStrike" kern="0" cap="none" spc="0" normalizeH="0" baseline="0" noProof="0" dirty="0" smtClean="0">
                <a:ln>
                  <a:noFill/>
                </a:ln>
                <a:solidFill>
                  <a:srgbClr val="7FBA00"/>
                </a:solidFill>
                <a:effectLst/>
                <a:uLnTx/>
                <a:uFillTx/>
              </a:rPr>
              <a:t>Provided by</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600" b="1" i="0" u="none" strike="noStrike" kern="0" cap="none" spc="0" normalizeH="0" baseline="0" noProof="0" dirty="0" smtClean="0">
                <a:ln>
                  <a:noFill/>
                </a:ln>
                <a:solidFill>
                  <a:srgbClr val="7FBA00"/>
                </a:solidFill>
                <a:effectLst/>
                <a:uLnTx/>
                <a:uFillTx/>
              </a:rPr>
              <a:t>Microsoft Azure</a:t>
            </a:r>
          </a:p>
        </p:txBody>
      </p:sp>
      <p:sp>
        <p:nvSpPr>
          <p:cNvPr id="70" name="TextBox 69"/>
          <p:cNvSpPr txBox="1"/>
          <p:nvPr/>
        </p:nvSpPr>
        <p:spPr>
          <a:xfrm>
            <a:off x="1782585" y="1582712"/>
            <a:ext cx="3140252" cy="615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Key/Value Store</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 </a:t>
            </a:r>
            <a:r>
              <a:rPr kumimoji="0" lang="en-US" sz="1700" b="1" i="0" u="none" strike="noStrike" kern="0" cap="none" spc="0" normalizeH="0" baseline="0" noProof="0" dirty="0" smtClean="0">
                <a:ln>
                  <a:noFill/>
                </a:ln>
                <a:solidFill>
                  <a:srgbClr val="7FBA00"/>
                </a:solidFill>
                <a:effectLst/>
                <a:uLnTx/>
                <a:uFillTx/>
              </a:rPr>
              <a:t>Tables</a:t>
            </a:r>
            <a:r>
              <a:rPr kumimoji="0" lang="en-US" sz="1700" b="1" i="0" u="none" strike="noStrike" kern="0" cap="none" spc="0" normalizeH="0" baseline="0" noProof="0" dirty="0" smtClean="0">
                <a:ln>
                  <a:noFill/>
                </a:ln>
                <a:solidFill>
                  <a:srgbClr val="FFFFFF"/>
                </a:solidFill>
                <a:effectLst/>
                <a:uLnTx/>
                <a:uFillTx/>
              </a:rPr>
              <a:t>,</a:t>
            </a:r>
            <a:r>
              <a:rPr kumimoji="0" lang="en-US" sz="1700" b="1" i="1" u="none" strike="noStrike" kern="0" cap="none" spc="0" normalizeH="0" baseline="0" noProof="0" dirty="0" smtClean="0">
                <a:ln>
                  <a:noFill/>
                </a:ln>
                <a:solidFill>
                  <a:srgbClr val="D2D2D2"/>
                </a:solidFill>
                <a:effectLst/>
                <a:uLnTx/>
                <a:uFillTx/>
              </a:rPr>
              <a:t> </a:t>
            </a:r>
            <a:endParaRPr kumimoji="0" lang="en-US" sz="1700" b="1" i="0" u="none" strike="noStrike" kern="0" cap="none" spc="0" normalizeH="0" baseline="0" noProof="0" dirty="0" smtClean="0">
              <a:ln>
                <a:noFill/>
              </a:ln>
              <a:solidFill>
                <a:srgbClr val="FFFFFF"/>
              </a:solidFill>
              <a:effectLst/>
              <a:uLnTx/>
              <a:uFillTx/>
            </a:endParaRPr>
          </a:p>
        </p:txBody>
      </p:sp>
      <p:sp>
        <p:nvSpPr>
          <p:cNvPr id="71" name="TextBox 70"/>
          <p:cNvSpPr txBox="1"/>
          <p:nvPr/>
        </p:nvSpPr>
        <p:spPr>
          <a:xfrm>
            <a:off x="9858667" y="4892688"/>
            <a:ext cx="2577808" cy="68235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1" u="none" strike="noStrike" kern="0" cap="none" spc="0" normalizeH="0" baseline="0" noProof="0" dirty="0" smtClean="0">
                <a:ln>
                  <a:noFill/>
                </a:ln>
                <a:solidFill>
                  <a:srgbClr val="505050">
                    <a:lumMod val="60000"/>
                    <a:lumOff val="40000"/>
                  </a:srgbClr>
                </a:solidFill>
                <a:effectLst/>
                <a:uLnTx/>
                <a:uFillTx/>
              </a:rPr>
              <a:t>Runs in Microsoft Azure and supported commercial</a:t>
            </a:r>
          </a:p>
        </p:txBody>
      </p:sp>
      <p:sp>
        <p:nvSpPr>
          <p:cNvPr id="72" name="TextBox 71"/>
          <p:cNvSpPr txBox="1"/>
          <p:nvPr/>
        </p:nvSpPr>
        <p:spPr>
          <a:xfrm>
            <a:off x="313030" y="2378050"/>
            <a:ext cx="1353854" cy="399336"/>
          </a:xfrm>
          <a:prstGeom prst="rect">
            <a:avLst/>
          </a:prstGeom>
          <a:noFill/>
        </p:spPr>
        <p:txBody>
          <a:bodyPr wrap="none" rtlCol="0">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800" b="1" i="0" u="none" strike="noStrike" kern="0" cap="none" spc="0" normalizeH="0" baseline="0" noProof="0" dirty="0" smtClean="0">
                <a:ln>
                  <a:noFill/>
                </a:ln>
                <a:solidFill>
                  <a:schemeClr val="bg1"/>
                </a:solidFill>
                <a:effectLst/>
                <a:uLnTx/>
                <a:uFillTx/>
              </a:rPr>
              <a:t>NoSQL</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800" b="1" i="0" u="none" strike="noStrike" kern="0" cap="none" spc="0" normalizeH="0" baseline="0" noProof="0" dirty="0" smtClean="0">
                <a:ln>
                  <a:noFill/>
                </a:ln>
                <a:solidFill>
                  <a:schemeClr val="bg1"/>
                </a:solidFill>
                <a:effectLst/>
                <a:uLnTx/>
                <a:uFillTx/>
              </a:rPr>
              <a:t>Technologies</a:t>
            </a:r>
          </a:p>
        </p:txBody>
      </p:sp>
      <p:sp>
        <p:nvSpPr>
          <p:cNvPr id="73" name="Rectangle 72"/>
          <p:cNvSpPr/>
          <p:nvPr/>
        </p:nvSpPr>
        <p:spPr>
          <a:xfrm>
            <a:off x="1790852" y="1405276"/>
            <a:ext cx="8007469" cy="4995021"/>
          </a:xfrm>
          <a:prstGeom prst="rect">
            <a:avLst/>
          </a:prstGeom>
          <a:noFill/>
          <a:ln w="38100" cap="flat" cmpd="sng" algn="ctr">
            <a:solidFill>
              <a:srgbClr val="DC3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err="1" smtClean="0">
              <a:ln>
                <a:noFill/>
              </a:ln>
              <a:solidFill>
                <a:srgbClr val="FFFFFF">
                  <a:lumMod val="75000"/>
                  <a:lumOff val="25000"/>
                </a:srgbClr>
              </a:solidFill>
              <a:effectLst/>
              <a:uLnTx/>
              <a:uFillTx/>
              <a:latin typeface="Segoe UI"/>
              <a:ea typeface="+mn-ea"/>
              <a:cs typeface="+mn-cs"/>
            </a:endParaRPr>
          </a:p>
        </p:txBody>
      </p:sp>
      <p:grpSp>
        <p:nvGrpSpPr>
          <p:cNvPr id="74" name="Group 73"/>
          <p:cNvGrpSpPr/>
          <p:nvPr/>
        </p:nvGrpSpPr>
        <p:grpSpPr>
          <a:xfrm>
            <a:off x="313030" y="4250808"/>
            <a:ext cx="9493077" cy="1028181"/>
            <a:chOff x="153752" y="4575312"/>
            <a:chExt cx="9307783" cy="1008112"/>
          </a:xfrm>
        </p:grpSpPr>
        <p:sp>
          <p:nvSpPr>
            <p:cNvPr id="75" name="TextBox 74"/>
            <p:cNvSpPr txBox="1"/>
            <p:nvPr/>
          </p:nvSpPr>
          <p:spPr>
            <a:xfrm>
              <a:off x="153752" y="5191883"/>
              <a:ext cx="1327428" cy="391541"/>
            </a:xfrm>
            <a:prstGeom prst="rect">
              <a:avLst/>
            </a:prstGeom>
            <a:noFill/>
          </p:spPr>
          <p:txBody>
            <a:bodyPr wrap="none" rtlCol="0">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800" b="1" i="0" u="none" strike="noStrike" kern="0" cap="none" spc="0" normalizeH="0" baseline="0" noProof="0" dirty="0" smtClean="0">
                  <a:ln>
                    <a:noFill/>
                  </a:ln>
                  <a:solidFill>
                    <a:schemeClr val="bg1"/>
                  </a:solidFill>
                  <a:effectLst/>
                  <a:uLnTx/>
                  <a:uFillTx/>
                </a:rPr>
                <a:t>SQL</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800" b="1" i="0" u="none" strike="noStrike" kern="0" cap="none" spc="0" normalizeH="0" baseline="0" noProof="0" dirty="0" smtClean="0">
                  <a:ln>
                    <a:noFill/>
                  </a:ln>
                  <a:solidFill>
                    <a:schemeClr val="bg1"/>
                  </a:solidFill>
                  <a:effectLst/>
                  <a:uLnTx/>
                  <a:uFillTx/>
                </a:rPr>
                <a:t>Technologies</a:t>
              </a:r>
            </a:p>
          </p:txBody>
        </p:sp>
        <p:cxnSp>
          <p:nvCxnSpPr>
            <p:cNvPr id="76" name="Straight Connector 75"/>
            <p:cNvCxnSpPr/>
            <p:nvPr/>
          </p:nvCxnSpPr>
          <p:spPr>
            <a:xfrm>
              <a:off x="1610362" y="4575312"/>
              <a:ext cx="7851173" cy="0"/>
            </a:xfrm>
            <a:prstGeom prst="line">
              <a:avLst/>
            </a:prstGeom>
            <a:noFill/>
            <a:ln w="38100" cap="flat" cmpd="sng" algn="ctr">
              <a:solidFill>
                <a:srgbClr val="DC3C00"/>
              </a:solidFill>
              <a:prstDash val="solid"/>
            </a:ln>
            <a:effectLst/>
          </p:spPr>
        </p:cxnSp>
      </p:grpSp>
      <p:sp>
        <p:nvSpPr>
          <p:cNvPr id="77" name="TextBox 76"/>
          <p:cNvSpPr txBox="1"/>
          <p:nvPr/>
        </p:nvSpPr>
        <p:spPr>
          <a:xfrm>
            <a:off x="6455429" y="2425721"/>
            <a:ext cx="2927173" cy="86177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Big Data Analytics</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 </a:t>
            </a:r>
            <a:r>
              <a:rPr kumimoji="0" lang="en-US" sz="1700" b="1" i="0" u="none" strike="noStrike" kern="0" cap="none" spc="0" normalizeH="0" baseline="0" noProof="0" dirty="0" err="1" smtClean="0">
                <a:ln>
                  <a:noFill/>
                </a:ln>
                <a:solidFill>
                  <a:srgbClr val="7FBA00"/>
                </a:solidFill>
                <a:effectLst/>
                <a:uLnTx/>
                <a:uFillTx/>
              </a:rPr>
              <a:t>HDInsight</a:t>
            </a:r>
            <a:r>
              <a:rPr kumimoji="0" lang="en-US" sz="1700" b="1" i="1" u="none" strike="noStrike" kern="0" cap="none" spc="0" normalizeH="0" baseline="0" noProof="0" dirty="0" smtClean="0">
                <a:ln>
                  <a:noFill/>
                </a:ln>
                <a:solidFill>
                  <a:srgbClr val="FFFFFF"/>
                </a:solidFill>
                <a:effectLst/>
                <a:uLnTx/>
                <a:uFillTx/>
              </a:rPr>
              <a:t>, </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altLang="ko-KR" sz="1600" b="1" i="1" u="none" strike="noStrike" kern="0" cap="none" spc="0" normalizeH="0" baseline="0" noProof="0" dirty="0" smtClean="0">
                <a:ln>
                  <a:noFill/>
                </a:ln>
                <a:solidFill>
                  <a:srgbClr val="FFC000"/>
                </a:solidFill>
                <a:effectLst/>
                <a:uLnTx/>
                <a:uFillTx/>
              </a:rPr>
              <a:t>Hadoop</a:t>
            </a:r>
            <a:endParaRPr kumimoji="0" lang="ko-KR" altLang="en-US" sz="1600" b="0" i="0" u="none" strike="noStrike" kern="0" cap="none" spc="0" normalizeH="0" baseline="0" noProof="0" smtClean="0">
              <a:ln>
                <a:noFill/>
              </a:ln>
              <a:solidFill>
                <a:srgbClr val="FFC000"/>
              </a:solidFill>
              <a:effectLst/>
              <a:uLnTx/>
              <a:uFillTx/>
            </a:endParaRPr>
          </a:p>
        </p:txBody>
      </p:sp>
      <p:sp>
        <p:nvSpPr>
          <p:cNvPr id="78" name="TextBox 77"/>
          <p:cNvSpPr txBox="1"/>
          <p:nvPr/>
        </p:nvSpPr>
        <p:spPr>
          <a:xfrm>
            <a:off x="1955933" y="3079652"/>
            <a:ext cx="2092401" cy="87716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Document Store</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err="1" smtClean="0">
                <a:ln>
                  <a:noFill/>
                </a:ln>
                <a:solidFill>
                  <a:srgbClr val="7FBA00"/>
                </a:solidFill>
                <a:effectLst/>
                <a:uLnTx/>
                <a:uFillTx/>
              </a:rPr>
              <a:t>DocumentDB</a:t>
            </a:r>
            <a:r>
              <a:rPr kumimoji="0" lang="en-US" sz="1700" b="1" i="0" u="none" strike="noStrike" kern="0" cap="none" spc="0" normalizeH="0" baseline="0" noProof="0" dirty="0" smtClean="0">
                <a:ln>
                  <a:noFill/>
                </a:ln>
                <a:solidFill>
                  <a:srgbClr val="FFFFFF"/>
                </a:solidFill>
                <a:effectLst/>
                <a:uLnTx/>
                <a:uFillTx/>
              </a:rPr>
              <a:t>,</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1" u="none" strike="noStrike" kern="0" cap="none" spc="0" normalizeH="0" baseline="0" noProof="0" dirty="0" err="1" smtClean="0">
                <a:ln>
                  <a:noFill/>
                </a:ln>
                <a:solidFill>
                  <a:srgbClr val="FFC000"/>
                </a:solidFill>
                <a:effectLst/>
                <a:uLnTx/>
                <a:uFillTx/>
              </a:rPr>
              <a:t>MongoDB</a:t>
            </a:r>
            <a:endParaRPr kumimoji="0" lang="en-US" sz="1700" b="1" i="0" u="none" strike="noStrike" kern="0" cap="none" spc="0" normalizeH="0" baseline="0" noProof="0" dirty="0" smtClean="0">
              <a:ln>
                <a:noFill/>
              </a:ln>
              <a:solidFill>
                <a:srgbClr val="FFC000"/>
              </a:solidFill>
              <a:effectLst/>
              <a:uLnTx/>
              <a:uFillTx/>
            </a:endParaRPr>
          </a:p>
        </p:txBody>
      </p:sp>
      <p:sp>
        <p:nvSpPr>
          <p:cNvPr id="79" name="TextBox 78"/>
          <p:cNvSpPr txBox="1"/>
          <p:nvPr/>
        </p:nvSpPr>
        <p:spPr>
          <a:xfrm>
            <a:off x="2207474" y="4808325"/>
            <a:ext cx="3388664" cy="113877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Relational Database </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7FBA00"/>
                </a:solidFill>
                <a:effectLst/>
                <a:uLnTx/>
                <a:uFillTx/>
              </a:rPr>
              <a:t>SQL Database</a:t>
            </a:r>
            <a:r>
              <a:rPr kumimoji="0" lang="en-US" sz="1700" b="1" i="0" u="none" strike="noStrike" kern="0" cap="none" spc="0" normalizeH="0" baseline="0" noProof="0" dirty="0" smtClean="0">
                <a:ln>
                  <a:noFill/>
                </a:ln>
                <a:solidFill>
                  <a:srgbClr val="FFFFFF"/>
                </a:solidFill>
                <a:effectLst/>
                <a:uLnTx/>
                <a:uFillTx/>
              </a:rPr>
              <a:t>,</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1" u="none" strike="noStrike" kern="0" cap="none" spc="0" normalizeH="0" baseline="0" noProof="0" dirty="0" smtClean="0">
                <a:ln>
                  <a:noFill/>
                </a:ln>
                <a:solidFill>
                  <a:srgbClr val="FFC000"/>
                </a:solidFill>
                <a:effectLst/>
                <a:uLnTx/>
                <a:uFillTx/>
              </a:rPr>
              <a:t>MySQL,</a:t>
            </a:r>
            <a:endParaRPr kumimoji="0" lang="en-US" sz="1700" b="1" i="0" u="none" strike="noStrike" kern="0" cap="none" spc="0" normalizeH="0" baseline="0" noProof="0" dirty="0" smtClean="0">
              <a:ln>
                <a:noFill/>
              </a:ln>
              <a:solidFill>
                <a:srgbClr val="FFC000"/>
              </a:solidFill>
              <a:effectLst/>
              <a:uLnTx/>
              <a:uFillTx/>
            </a:endParaRP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1" u="none" strike="noStrike" kern="0" cap="none" spc="0" normalizeH="0" baseline="0" noProof="0" dirty="0" smtClean="0">
                <a:ln>
                  <a:noFill/>
                </a:ln>
                <a:solidFill>
                  <a:srgbClr val="505050">
                    <a:lumMod val="60000"/>
                    <a:lumOff val="40000"/>
                  </a:srgbClr>
                </a:solidFill>
                <a:effectLst/>
                <a:uLnTx/>
                <a:uFillTx/>
              </a:rPr>
              <a:t>SQL Server, Oracle</a:t>
            </a:r>
            <a:endParaRPr kumimoji="0" lang="en-US" sz="1700" b="1" i="1" u="none" strike="noStrike" kern="0" cap="none" spc="0" normalizeH="0" baseline="0" noProof="0" dirty="0" smtClean="0">
              <a:ln>
                <a:noFill/>
              </a:ln>
              <a:solidFill>
                <a:srgbClr val="D2D2D2"/>
              </a:solidFill>
              <a:effectLst/>
              <a:uLnTx/>
              <a:uFillTx/>
            </a:endParaRPr>
          </a:p>
        </p:txBody>
      </p:sp>
      <p:sp>
        <p:nvSpPr>
          <p:cNvPr id="80" name="TextBox 79"/>
          <p:cNvSpPr txBox="1"/>
          <p:nvPr/>
        </p:nvSpPr>
        <p:spPr>
          <a:xfrm>
            <a:off x="2560637" y="2298251"/>
            <a:ext cx="3099638" cy="615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Column Family Store</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 </a:t>
            </a:r>
            <a:r>
              <a:rPr kumimoji="0" lang="en-US" sz="1700" b="1" i="1" u="none" strike="noStrike" kern="0" cap="none" spc="0" normalizeH="0" baseline="0" noProof="0" dirty="0" smtClean="0">
                <a:ln>
                  <a:noFill/>
                </a:ln>
                <a:solidFill>
                  <a:srgbClr val="FFC000"/>
                </a:solidFill>
                <a:effectLst/>
                <a:uLnTx/>
                <a:uFillTx/>
              </a:rPr>
              <a:t>Cassandra, </a:t>
            </a:r>
            <a:r>
              <a:rPr kumimoji="0" lang="en-US" sz="1700" b="1" i="1" u="none" strike="noStrike" kern="0" cap="none" spc="0" normalizeH="0" baseline="0" noProof="0" dirty="0" err="1" smtClean="0">
                <a:ln>
                  <a:noFill/>
                </a:ln>
                <a:solidFill>
                  <a:srgbClr val="FFC000"/>
                </a:solidFill>
                <a:effectLst/>
                <a:uLnTx/>
                <a:uFillTx/>
              </a:rPr>
              <a:t>HBase</a:t>
            </a:r>
            <a:endParaRPr kumimoji="0" lang="en-US" sz="1700" b="1" i="0" u="none" strike="noStrike" kern="0" cap="none" spc="0" normalizeH="0" baseline="0" noProof="0" dirty="0" smtClean="0">
              <a:ln>
                <a:noFill/>
              </a:ln>
              <a:solidFill>
                <a:srgbClr val="FFC000"/>
              </a:solidFill>
              <a:effectLst/>
              <a:uLnTx/>
              <a:uFillTx/>
            </a:endParaRPr>
          </a:p>
        </p:txBody>
      </p:sp>
      <p:sp>
        <p:nvSpPr>
          <p:cNvPr id="81" name="TextBox 80"/>
          <p:cNvSpPr txBox="1"/>
          <p:nvPr/>
        </p:nvSpPr>
        <p:spPr>
          <a:xfrm>
            <a:off x="6147553" y="4378828"/>
            <a:ext cx="3423483" cy="87716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Relational</a:t>
            </a:r>
            <a:r>
              <a:rPr kumimoji="0" lang="en-US" sz="1700" b="1" i="0" u="none" strike="noStrike" kern="0" cap="none" spc="0" normalizeH="0" baseline="0" noProof="0" dirty="0" smtClean="0">
                <a:ln>
                  <a:noFill/>
                </a:ln>
                <a:solidFill>
                  <a:srgbClr val="DC3C00"/>
                </a:solidFill>
                <a:effectLst/>
                <a:uLnTx/>
                <a:uFillTx/>
              </a:rPr>
              <a:t> </a:t>
            </a:r>
            <a:r>
              <a:rPr kumimoji="0" lang="en-US" sz="1700" b="1" i="0" u="none" strike="noStrike" kern="0" cap="none" spc="0" normalizeH="0" baseline="0" noProof="0" dirty="0" smtClean="0">
                <a:ln>
                  <a:noFill/>
                </a:ln>
                <a:solidFill>
                  <a:srgbClr val="FFFFFF"/>
                </a:solidFill>
                <a:effectLst/>
                <a:uLnTx/>
                <a:uFillTx/>
              </a:rPr>
              <a:t>Reporting</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1" u="none" strike="noStrike" kern="0" cap="none" spc="0" normalizeH="0" baseline="0" noProof="0" dirty="0" smtClean="0">
                <a:ln>
                  <a:noFill/>
                </a:ln>
                <a:solidFill>
                  <a:srgbClr val="FFC000"/>
                </a:solidFill>
                <a:effectLst/>
                <a:uLnTx/>
                <a:uFillTx/>
              </a:rPr>
              <a:t>MySQL,</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altLang="ko-KR" sz="1700" b="1" i="1" u="none" strike="noStrike" kern="0" cap="none" spc="0" normalizeH="0" baseline="0" noProof="0" dirty="0" smtClean="0">
                <a:ln>
                  <a:noFill/>
                </a:ln>
                <a:solidFill>
                  <a:srgbClr val="505050">
                    <a:lumMod val="60000"/>
                    <a:lumOff val="40000"/>
                  </a:srgbClr>
                </a:solidFill>
                <a:effectLst/>
                <a:uLnTx/>
                <a:uFillTx/>
              </a:rPr>
              <a:t>SQL Server, Oracle</a:t>
            </a:r>
            <a:endParaRPr kumimoji="0" lang="en-US" sz="1700" b="1" i="0" u="none" strike="noStrike" kern="0" cap="none" spc="0" normalizeH="0" baseline="0" noProof="0" dirty="0" smtClean="0">
              <a:ln>
                <a:noFill/>
              </a:ln>
              <a:solidFill>
                <a:srgbClr val="FFFFFF"/>
              </a:solidFill>
              <a:effectLst/>
              <a:uLnTx/>
              <a:uFillTx/>
            </a:endParaRPr>
          </a:p>
        </p:txBody>
      </p:sp>
      <p:sp>
        <p:nvSpPr>
          <p:cNvPr id="82" name="TextBox 81"/>
          <p:cNvSpPr txBox="1"/>
          <p:nvPr/>
        </p:nvSpPr>
        <p:spPr>
          <a:xfrm>
            <a:off x="4048334" y="3398143"/>
            <a:ext cx="1876420" cy="615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Graph Database</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1" u="none" strike="noStrike" kern="0" cap="none" spc="0" normalizeH="0" baseline="0" noProof="0" dirty="0" smtClean="0">
                <a:ln>
                  <a:noFill/>
                </a:ln>
                <a:solidFill>
                  <a:srgbClr val="FFC000"/>
                </a:solidFill>
                <a:effectLst/>
                <a:uLnTx/>
                <a:uFillTx/>
              </a:rPr>
              <a:t>Neo4J</a:t>
            </a:r>
            <a:endParaRPr kumimoji="0" lang="en-US" sz="1700" b="1" i="0" u="none" strike="noStrike" kern="0" cap="none" spc="0" normalizeH="0" baseline="0" noProof="0" dirty="0" smtClean="0">
              <a:ln>
                <a:noFill/>
              </a:ln>
              <a:solidFill>
                <a:srgbClr val="FFC000"/>
              </a:solidFill>
              <a:effectLst/>
              <a:uLnTx/>
              <a:uFillTx/>
            </a:endParaRPr>
          </a:p>
        </p:txBody>
      </p:sp>
      <p:sp>
        <p:nvSpPr>
          <p:cNvPr id="83" name="TextBox 82"/>
          <p:cNvSpPr txBox="1"/>
          <p:nvPr/>
        </p:nvSpPr>
        <p:spPr>
          <a:xfrm>
            <a:off x="6147554" y="5311678"/>
            <a:ext cx="3561912" cy="87716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0" u="none" strike="noStrike" kern="0" cap="none" spc="0" normalizeH="0" baseline="0" noProof="0" dirty="0" smtClean="0">
                <a:ln>
                  <a:noFill/>
                </a:ln>
                <a:solidFill>
                  <a:srgbClr val="FFFFFF"/>
                </a:solidFill>
                <a:effectLst/>
                <a:uLnTx/>
                <a:uFillTx/>
              </a:rPr>
              <a:t>Relational Analytics</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700" b="1" i="1" u="none" strike="noStrike" kern="0" cap="none" spc="0" normalizeH="0" baseline="0" noProof="0" dirty="0" smtClean="0">
                <a:ln>
                  <a:noFill/>
                </a:ln>
                <a:solidFill>
                  <a:srgbClr val="FFC000"/>
                </a:solidFill>
                <a:effectLst/>
                <a:uLnTx/>
                <a:uFillTx/>
              </a:rPr>
              <a:t>MySQL,</a:t>
            </a:r>
          </a:p>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altLang="ko-KR" sz="1700" b="1" i="1" u="none" strike="noStrike" kern="0" cap="none" spc="0" normalizeH="0" baseline="0" noProof="0" dirty="0" smtClean="0">
                <a:ln>
                  <a:noFill/>
                </a:ln>
                <a:solidFill>
                  <a:srgbClr val="505050">
                    <a:lumMod val="60000"/>
                    <a:lumOff val="40000"/>
                  </a:srgbClr>
                </a:solidFill>
                <a:effectLst/>
                <a:uLnTx/>
                <a:uFillTx/>
              </a:rPr>
              <a:t>SQL Server, Oracle</a:t>
            </a:r>
            <a:endParaRPr kumimoji="0" lang="en-US" sz="1700" b="1" i="0" u="none" strike="noStrike" kern="0" cap="none" spc="0" normalizeH="0" baseline="0" noProof="0" dirty="0" smtClean="0">
              <a:ln>
                <a:noFill/>
              </a:ln>
              <a:solidFill>
                <a:srgbClr val="FFFFFF"/>
              </a:solidFill>
              <a:effectLst/>
              <a:uLnTx/>
              <a:uFillTx/>
            </a:endParaRPr>
          </a:p>
        </p:txBody>
      </p:sp>
      <p:sp>
        <p:nvSpPr>
          <p:cNvPr id="84" name="TextBox 83"/>
          <p:cNvSpPr txBox="1"/>
          <p:nvPr/>
        </p:nvSpPr>
        <p:spPr>
          <a:xfrm>
            <a:off x="9941192" y="5756466"/>
            <a:ext cx="244722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600" b="1" i="1" u="none" strike="noStrike" kern="0" cap="none" spc="0" normalizeH="0" baseline="0" noProof="0" dirty="0" smtClean="0">
                <a:ln>
                  <a:noFill/>
                </a:ln>
                <a:solidFill>
                  <a:srgbClr val="FFC000"/>
                </a:solidFill>
                <a:effectLst/>
                <a:uLnTx/>
                <a:uFillTx/>
              </a:rPr>
              <a:t>Runs in Microsoft Azure and is open source</a:t>
            </a:r>
          </a:p>
        </p:txBody>
      </p:sp>
      <p:sp>
        <p:nvSpPr>
          <p:cNvPr id="85" name="Rectangle 84"/>
          <p:cNvSpPr/>
          <p:nvPr/>
        </p:nvSpPr>
        <p:spPr>
          <a:xfrm>
            <a:off x="3712737" y="1831981"/>
            <a:ext cx="820032"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altLang="ko-KR" sz="1800" b="1" i="1" u="none" strike="noStrike" kern="0" cap="none" spc="0" normalizeH="0" baseline="0" noProof="0" dirty="0" err="1" smtClean="0">
                <a:ln>
                  <a:noFill/>
                </a:ln>
                <a:solidFill>
                  <a:srgbClr val="FFC000"/>
                </a:solidFill>
                <a:effectLst/>
                <a:uLnTx/>
                <a:uFillTx/>
              </a:rPr>
              <a:t>Redis</a:t>
            </a:r>
            <a:r>
              <a:rPr kumimoji="0" lang="en-US" altLang="ko-KR" sz="1800" b="1" i="0" u="none" strike="noStrike" kern="0" cap="none" spc="0" normalizeH="0" baseline="0" noProof="0" dirty="0" smtClean="0">
                <a:ln>
                  <a:noFill/>
                </a:ln>
                <a:solidFill>
                  <a:srgbClr val="FFC000"/>
                </a:solidFill>
                <a:effectLst/>
                <a:uLnTx/>
                <a:uFillTx/>
              </a:rPr>
              <a:t> </a:t>
            </a:r>
          </a:p>
        </p:txBody>
      </p:sp>
      <p:sp>
        <p:nvSpPr>
          <p:cNvPr id="2" name="Title 1"/>
          <p:cNvSpPr>
            <a:spLocks noGrp="1"/>
          </p:cNvSpPr>
          <p:nvPr>
            <p:ph type="title"/>
          </p:nvPr>
        </p:nvSpPr>
        <p:spPr/>
        <p:txBody>
          <a:bodyPr/>
          <a:lstStyle/>
          <a:p>
            <a:r>
              <a:rPr lang="en-US" altLang="ko-KR" dirty="0" smtClean="0"/>
              <a:t>Data Service</a:t>
            </a:r>
            <a:endParaRPr lang="ko-KR" altLang="en-US" dirty="0"/>
          </a:p>
        </p:txBody>
      </p:sp>
      <p:sp>
        <p:nvSpPr>
          <p:cNvPr id="27"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3754705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2">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1" grpId="0"/>
      <p:bldP spid="84" grpId="0"/>
      <p:bldP spid="8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SQL Database</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개발자와 솔루션 설계자에게 예측 가능한 성능</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확장성</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비즈니스 연속성과 데이터 보호 기능을 제공하고 거의 모든 관리 작업을 자동으로 수행하는 관계형 </a:t>
            </a:r>
            <a:r>
              <a:rPr lang="en-US" altLang="ko-KR" sz="1836" spc="-104" dirty="0" err="1">
                <a:solidFill>
                  <a:srgbClr val="0076C6"/>
                </a:solidFill>
                <a:latin typeface="맑은 고딕" panose="020B0503020000020004" pitchFamily="50" charset="-127"/>
                <a:ea typeface="맑은 고딕" panose="020B0503020000020004" pitchFamily="50" charset="-127"/>
              </a:rPr>
              <a:t>DaaS</a:t>
            </a:r>
            <a:r>
              <a:rPr lang="en-US" altLang="ko-KR" sz="1836" spc="-104" dirty="0">
                <a:solidFill>
                  <a:srgbClr val="0076C6"/>
                </a:solidFill>
                <a:latin typeface="맑은 고딕" panose="020B0503020000020004" pitchFamily="50" charset="-127"/>
                <a:ea typeface="맑은 고딕" panose="020B0503020000020004" pitchFamily="50" charset="-127"/>
              </a:rPr>
              <a:t>(database-as-a-service)</a:t>
            </a:r>
            <a:r>
              <a:rPr lang="ko-KR" altLang="en-US" sz="1836" spc="-104">
                <a:solidFill>
                  <a:srgbClr val="0076C6"/>
                </a:solidFill>
                <a:latin typeface="맑은 고딕" panose="020B0503020000020004" pitchFamily="50" charset="-127"/>
                <a:ea typeface="맑은 고딕" panose="020B0503020000020004" pitchFamily="50" charset="-127"/>
              </a:rPr>
              <a:t>입니다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sp>
        <p:nvSpPr>
          <p:cNvPr id="51" name="Rectangle 23"/>
          <p:cNvSpPr/>
          <p:nvPr/>
        </p:nvSpPr>
        <p:spPr bwMode="gray">
          <a:xfrm>
            <a:off x="1255455" y="1928119"/>
            <a:ext cx="3018382" cy="4693363"/>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err="1" smtClean="0">
                <a:ln>
                  <a:noFill/>
                </a:ln>
                <a:solidFill>
                  <a:prstClr val="black"/>
                </a:solidFill>
                <a:effectLst/>
                <a:uLnTx/>
                <a:uFillTx/>
                <a:ea typeface="맑은 고딕"/>
              </a:rPr>
              <a:t>관계형</a:t>
            </a:r>
            <a:r>
              <a:rPr kumimoji="0" lang="ko-KR" altLang="en-US" sz="1224" b="1" i="0" u="sng" strike="noStrike" kern="0" cap="none" spc="0" normalizeH="0" baseline="0" noProof="0" dirty="0" smtClean="0">
                <a:ln>
                  <a:noFill/>
                </a:ln>
                <a:solidFill>
                  <a:prstClr val="black"/>
                </a:solidFill>
                <a:effectLst/>
                <a:uLnTx/>
                <a:uFillTx/>
                <a:ea typeface="맑은 고딕"/>
              </a:rPr>
              <a:t> 데이터베이스</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서비스</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엔터프라이즈 규모의 </a:t>
            </a:r>
            <a:r>
              <a:rPr kumimoji="0" lang="ko-KR" altLang="en-US" sz="1020" b="0" i="0" u="none" strike="noStrike" kern="0" cap="none" spc="0" normalizeH="0" baseline="0" noProof="0" dirty="0" err="1" smtClean="0">
                <a:ln>
                  <a:noFill/>
                </a:ln>
                <a:solidFill>
                  <a:prstClr val="black"/>
                </a:solidFill>
                <a:effectLst/>
                <a:uLnTx/>
                <a:uFillTx/>
                <a:ea typeface="맑은 고딕"/>
              </a:rPr>
              <a:t>관계형</a:t>
            </a:r>
            <a:r>
              <a:rPr kumimoji="0" lang="ko-KR" altLang="en-US" sz="1020" b="0" i="0" u="none" strike="noStrike" kern="0" cap="none" spc="0" normalizeH="0" baseline="0" noProof="0" dirty="0" smtClean="0">
                <a:ln>
                  <a:noFill/>
                </a:ln>
                <a:solidFill>
                  <a:prstClr val="black"/>
                </a:solidFill>
                <a:effectLst/>
                <a:uLnTx/>
                <a:uFillTx/>
                <a:ea typeface="맑은 고딕"/>
              </a:rPr>
              <a:t> 데이터를 관리 할 수 있는 </a:t>
            </a:r>
            <a:r>
              <a:rPr kumimoji="0" lang="en-US" altLang="ko-KR" sz="1020" b="0" i="0" u="none" strike="noStrike" kern="0" cap="none" spc="0" normalizeH="0" baseline="0" noProof="0" dirty="0" err="1" smtClean="0">
                <a:ln>
                  <a:noFill/>
                </a:ln>
                <a:solidFill>
                  <a:prstClr val="black"/>
                </a:solidFill>
                <a:effectLst/>
                <a:uLnTx/>
                <a:uFillTx/>
                <a:ea typeface="맑은 고딕"/>
              </a:rPr>
              <a:t>DaaS</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서비스 </a:t>
            </a:r>
            <a:r>
              <a:rPr kumimoji="0" lang="ko-KR" altLang="en-US" sz="1020" b="0" i="0" u="none" strike="noStrike" kern="0" cap="none" spc="0" normalizeH="0" baseline="0" noProof="0" dirty="0" smtClean="0">
                <a:ln>
                  <a:noFill/>
                </a:ln>
                <a:solidFill>
                  <a:prstClr val="black"/>
                </a:solidFill>
                <a:effectLst/>
                <a:uLnTx/>
                <a:uFillTx/>
                <a:ea typeface="맑은 고딕"/>
              </a:rPr>
              <a:t>제공</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탄력적인 확장 및 예측 가능한 성능</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수천 개의 데이터베이스에 대한 탄력적인 확장으로 일시적인 처리량 증가 또는 지속적인 대용량 패턴 지원</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보안 및 준수 관련 작업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데이터베이스 내부 이벤트를 추적하고 기록하는 감사</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기능으로 효과적인 보안 준수</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52" name="Rectangle 51"/>
          <p:cNvSpPr/>
          <p:nvPr/>
        </p:nvSpPr>
        <p:spPr bwMode="gray">
          <a:xfrm>
            <a:off x="1255453" y="1632968"/>
            <a:ext cx="3018383" cy="295152"/>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SQL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데이터베이스 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53" name="그룹 32"/>
          <p:cNvGrpSpPr/>
          <p:nvPr/>
        </p:nvGrpSpPr>
        <p:grpSpPr>
          <a:xfrm>
            <a:off x="4357994" y="1622189"/>
            <a:ext cx="3340221" cy="4988932"/>
            <a:chOff x="3584066" y="914195"/>
            <a:chExt cx="3362633" cy="5425965"/>
          </a:xfrm>
        </p:grpSpPr>
        <p:sp>
          <p:nvSpPr>
            <p:cNvPr id="54"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428" b="1" i="0" u="sng" strike="noStrike" kern="0" cap="none" spc="0" normalizeH="0" baseline="0" noProof="0" dirty="0" err="1" smtClean="0">
                  <a:ln>
                    <a:noFill/>
                  </a:ln>
                  <a:solidFill>
                    <a:prstClr val="black"/>
                  </a:solidFill>
                  <a:effectLst/>
                  <a:uLnTx/>
                  <a:uFillTx/>
                  <a:ea typeface="맑은 고딕"/>
                </a:rPr>
                <a:t>ㄴㅇㄹ</a:t>
              </a: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66"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sp>
        <p:nvSpPr>
          <p:cNvPr id="67" name="Rectangle 4"/>
          <p:cNvSpPr/>
          <p:nvPr/>
        </p:nvSpPr>
        <p:spPr bwMode="gray">
          <a:xfrm>
            <a:off x="7793428" y="1622187"/>
            <a:ext cx="3340221" cy="4999296"/>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68" name="Rectangle 7"/>
          <p:cNvSpPr/>
          <p:nvPr/>
        </p:nvSpPr>
        <p:spPr bwMode="gray">
          <a:xfrm>
            <a:off x="7793428" y="1622189"/>
            <a:ext cx="3340221" cy="295152"/>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69" name="Rectangle 23"/>
          <p:cNvSpPr/>
          <p:nvPr/>
        </p:nvSpPr>
        <p:spPr bwMode="gray">
          <a:xfrm>
            <a:off x="4357994" y="1917341"/>
            <a:ext cx="3340221" cy="4704142"/>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가용성 및 성능</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매월 </a:t>
            </a:r>
            <a:r>
              <a:rPr kumimoji="0" lang="en-US" altLang="ko-KR" sz="1020" b="0" i="0" u="none" strike="noStrike" kern="0" cap="none" spc="0" normalizeH="0" baseline="0" noProof="0" dirty="0" smtClean="0">
                <a:ln>
                  <a:noFill/>
                </a:ln>
                <a:solidFill>
                  <a:prstClr val="black"/>
                </a:solidFill>
                <a:effectLst/>
                <a:uLnTx/>
                <a:uFillTx/>
                <a:ea typeface="맑은 고딕"/>
              </a:rPr>
              <a:t>99.99%</a:t>
            </a:r>
            <a:r>
              <a:rPr kumimoji="0" lang="ko-KR" altLang="en-US" sz="1020" b="0" i="0" u="none" strike="noStrike" kern="0" cap="none" spc="0" normalizeH="0" baseline="0" noProof="0" smtClean="0">
                <a:ln>
                  <a:noFill/>
                </a:ln>
                <a:solidFill>
                  <a:prstClr val="black"/>
                </a:solidFill>
                <a:effectLst/>
                <a:uLnTx/>
                <a:uFillTx/>
                <a:ea typeface="맑은 고딕"/>
              </a:rPr>
              <a:t>의 가용성을 </a:t>
            </a:r>
            <a:r>
              <a:rPr kumimoji="0" lang="en-US" altLang="ko-KR" sz="1020" b="0" i="0" u="none" strike="noStrike" kern="0" cap="none" spc="0" normalizeH="0" baseline="0" noProof="0" dirty="0" smtClean="0">
                <a:ln>
                  <a:noFill/>
                </a:ln>
                <a:solidFill>
                  <a:prstClr val="black"/>
                </a:solidFill>
                <a:effectLst/>
                <a:uLnTx/>
                <a:uFillTx/>
                <a:ea typeface="맑은 고딕"/>
              </a:rPr>
              <a:t>SLA</a:t>
            </a:r>
            <a:r>
              <a:rPr kumimoji="0" lang="ko-KR" altLang="en-US" sz="1020" b="0" i="0" u="none" strike="noStrike" kern="0" cap="none" spc="0" normalizeH="0" baseline="0" noProof="0" smtClean="0">
                <a:ln>
                  <a:noFill/>
                </a:ln>
                <a:solidFill>
                  <a:prstClr val="black"/>
                </a:solidFill>
                <a:effectLst/>
                <a:uLnTx/>
                <a:uFillTx/>
                <a:ea typeface="맑은 고딕"/>
              </a:rPr>
              <a:t>로 제공하며</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서비스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계층</a:t>
            </a:r>
            <a:r>
              <a:rPr kumimoji="0" lang="en-US" altLang="ko-KR" sz="1020" b="0" i="0" u="none" strike="noStrike" kern="0" cap="none" spc="0" normalizeH="0" baseline="0" noProof="0" dirty="0" smtClean="0">
                <a:ln>
                  <a:noFill/>
                </a:ln>
                <a:solidFill>
                  <a:prstClr val="black"/>
                </a:solidFill>
                <a:effectLst/>
                <a:uLnTx/>
                <a:uFillTx/>
                <a:ea typeface="맑은 고딕"/>
              </a:rPr>
              <a:t> (Tier)</a:t>
            </a:r>
            <a:r>
              <a:rPr kumimoji="0" lang="ko-KR" altLang="en-US" sz="1020" b="0" i="0" u="none" strike="noStrike" kern="0" cap="none" spc="0" normalizeH="0" baseline="0" noProof="0" smtClean="0">
                <a:ln>
                  <a:noFill/>
                </a:ln>
                <a:solidFill>
                  <a:prstClr val="black"/>
                </a:solidFill>
                <a:effectLst/>
                <a:uLnTx/>
                <a:uFillTx/>
                <a:ea typeface="맑은 고딕"/>
              </a:rPr>
              <a:t>별 최소 </a:t>
            </a:r>
            <a:r>
              <a:rPr kumimoji="0" lang="en-US" altLang="ko-KR" sz="1020" b="0" i="0" u="none" strike="noStrike" kern="0" cap="none" spc="0" normalizeH="0" baseline="0" noProof="0" dirty="0" smtClean="0">
                <a:ln>
                  <a:noFill/>
                </a:ln>
                <a:solidFill>
                  <a:prstClr val="black"/>
                </a:solidFill>
                <a:effectLst/>
                <a:uLnTx/>
                <a:uFillTx/>
                <a:ea typeface="맑은 고딕"/>
              </a:rPr>
              <a:t>5 DTU**</a:t>
            </a:r>
            <a:r>
              <a:rPr kumimoji="0" lang="ko-KR" altLang="en-US" sz="1020" b="0" i="0" u="none" strike="noStrike" kern="0" cap="none" spc="0" normalizeH="0" baseline="0" noProof="0" smtClean="0">
                <a:ln>
                  <a:noFill/>
                </a:ln>
                <a:solidFill>
                  <a:prstClr val="black"/>
                </a:solidFill>
                <a:effectLst/>
                <a:uLnTx/>
                <a:uFillTx/>
                <a:ea typeface="맑은 고딕"/>
              </a:rPr>
              <a:t>에서 </a:t>
            </a:r>
            <a:r>
              <a:rPr kumimoji="0" lang="en-US" altLang="ko-KR" sz="1020" b="0" i="0" u="none" strike="noStrike" kern="0" cap="none" spc="0" normalizeH="0" baseline="0" noProof="0" dirty="0" smtClean="0">
                <a:ln>
                  <a:noFill/>
                </a:ln>
                <a:solidFill>
                  <a:prstClr val="black"/>
                </a:solidFill>
                <a:effectLst/>
                <a:uLnTx/>
                <a:uFillTx/>
                <a:ea typeface="맑은 고딕"/>
              </a:rPr>
              <a:t>800 DTU**</a:t>
            </a:r>
            <a:r>
              <a:rPr kumimoji="0" lang="ko-KR" altLang="en-US" sz="1020" b="0" i="0" u="none" strike="noStrike" kern="0" cap="none" spc="0" normalizeH="0" baseline="0" noProof="0" smtClean="0">
                <a:ln>
                  <a:noFill/>
                </a:ln>
                <a:solidFill>
                  <a:prstClr val="black"/>
                </a:solidFill>
                <a:effectLst/>
                <a:uLnTx/>
                <a:uFillTx/>
                <a:ea typeface="맑은 고딕"/>
              </a:rPr>
              <a:t> 성능을 제공</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서비스 수요에 따른 계층 상향 또는 하향 조정이 서비스 중단이 전혀 없이 가능</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데이터 보호</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기본적으로 원본 데이터를 포함한 </a:t>
            </a:r>
            <a:r>
              <a:rPr kumimoji="0" lang="en-US" altLang="ko-KR" sz="1020" b="0" i="0" u="none" strike="noStrike" kern="0" cap="none" spc="0" normalizeH="0" baseline="0" noProof="0" dirty="0" smtClean="0">
                <a:ln>
                  <a:noFill/>
                </a:ln>
                <a:solidFill>
                  <a:prstClr val="black"/>
                </a:solidFill>
                <a:effectLst/>
                <a:uLnTx/>
                <a:uFillTx/>
                <a:ea typeface="맑은 고딕"/>
              </a:rPr>
              <a:t>2</a:t>
            </a:r>
            <a:r>
              <a:rPr kumimoji="0" lang="ko-KR" altLang="en-US" sz="1020" b="0" i="0" u="none" strike="noStrike" kern="0" cap="none" spc="0" normalizeH="0" baseline="0" noProof="0" smtClean="0">
                <a:ln>
                  <a:noFill/>
                </a:ln>
                <a:solidFill>
                  <a:prstClr val="black"/>
                </a:solidFill>
                <a:effectLst/>
                <a:uLnTx/>
                <a:uFillTx/>
                <a:ea typeface="맑은 고딕"/>
              </a:rPr>
              <a:t>개의 추가 데이터를 유지하여 데이터를 보호 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서비스 계층별 추가 보호 및 재해 복구 기능 비즈니스 연속성 보장</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관리자의 판단에 따라 수동으로 최소 </a:t>
            </a:r>
            <a:r>
              <a:rPr kumimoji="0" lang="en-US" altLang="ko-KR" sz="1020" b="0" i="0" u="none" strike="noStrike" kern="0" cap="none" spc="0" normalizeH="0" baseline="0" noProof="0" dirty="0" smtClean="0">
                <a:ln>
                  <a:noFill/>
                </a:ln>
                <a:solidFill>
                  <a:prstClr val="black"/>
                </a:solidFill>
                <a:effectLst/>
                <a:uLnTx/>
                <a:uFillTx/>
                <a:ea typeface="맑은 고딕"/>
              </a:rPr>
              <a:t>7</a:t>
            </a:r>
            <a:r>
              <a:rPr kumimoji="0" lang="ko-KR" altLang="en-US" sz="1020" b="0" i="0" u="none" strike="noStrike" kern="0" cap="none" spc="0" normalizeH="0" baseline="0" noProof="0" smtClean="0">
                <a:ln>
                  <a:noFill/>
                </a:ln>
                <a:solidFill>
                  <a:prstClr val="black"/>
                </a:solidFill>
                <a:effectLst/>
                <a:uLnTx/>
                <a:uFillTx/>
                <a:ea typeface="맑은 고딕"/>
              </a:rPr>
              <a:t>일 이내 임의 시점 또는 최장 </a:t>
            </a:r>
            <a:r>
              <a:rPr kumimoji="0" lang="en-US" altLang="ko-KR" sz="1020" b="0" i="0" u="none" strike="noStrike" kern="0" cap="none" spc="0" normalizeH="0" baseline="0" noProof="0" dirty="0" smtClean="0">
                <a:ln>
                  <a:noFill/>
                </a:ln>
                <a:solidFill>
                  <a:prstClr val="black"/>
                </a:solidFill>
                <a:effectLst/>
                <a:uLnTx/>
                <a:uFillTx/>
                <a:ea typeface="맑은 고딕"/>
              </a:rPr>
              <a:t>35</a:t>
            </a:r>
            <a:r>
              <a:rPr kumimoji="0" lang="ko-KR" altLang="en-US" sz="1020" b="0" i="0" u="none" strike="noStrike" kern="0" cap="none" spc="0" normalizeH="0" baseline="0" noProof="0" smtClean="0">
                <a:ln>
                  <a:noFill/>
                </a:ln>
                <a:solidFill>
                  <a:prstClr val="black"/>
                </a:solidFill>
                <a:effectLst/>
                <a:uLnTx/>
                <a:uFillTx/>
                <a:ea typeface="맑은 고딕"/>
              </a:rPr>
              <a:t>일 이내 임의 시점으로 데이터 복구 가능</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읽기 전용 보조 데이터베이스</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프리미엄 계층의 재해 복구 기능 사용시 보조 데이터베이스를 읽기 전용으로 사용 가능 </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최대 </a:t>
            </a:r>
            <a:r>
              <a:rPr kumimoji="0" lang="en-US" altLang="ko-KR" sz="1020" b="0" i="0" u="none" strike="noStrike" kern="0" cap="none" spc="0" normalizeH="0" baseline="0" noProof="0" dirty="0" smtClean="0">
                <a:ln>
                  <a:noFill/>
                </a:ln>
                <a:solidFill>
                  <a:prstClr val="black"/>
                </a:solidFill>
                <a:effectLst/>
                <a:uLnTx/>
                <a:uFillTx/>
                <a:ea typeface="맑은 고딕"/>
              </a:rPr>
              <a:t>4</a:t>
            </a:r>
            <a:r>
              <a:rPr kumimoji="0" lang="ko-KR" altLang="en-US" sz="1020" b="0" i="0" u="none" strike="noStrike" kern="0" cap="none" spc="0" normalizeH="0" baseline="0" noProof="0" smtClean="0">
                <a:ln>
                  <a:noFill/>
                </a:ln>
                <a:solidFill>
                  <a:prstClr val="black"/>
                </a:solidFill>
                <a:effectLst/>
                <a:uLnTx/>
                <a:uFillTx/>
                <a:ea typeface="맑은 고딕"/>
              </a:rPr>
              <a:t>대 읽기 보조 복제본 구성 가능</a:t>
            </a:r>
            <a:r>
              <a:rPr kumimoji="0" lang="en-US" altLang="ko-KR" sz="1020" b="0" i="0" u="none" strike="noStrike" kern="0" cap="none" spc="0" normalizeH="0" baseline="0" noProof="0" dirty="0" smtClean="0">
                <a:ln>
                  <a:noFill/>
                </a:ln>
                <a:solidFill>
                  <a:prstClr val="black"/>
                </a:solidFill>
                <a:effectLst/>
                <a:uLnTx/>
                <a:uFillTx/>
                <a:ea typeface="맑은 고딕"/>
              </a:rPr>
              <a:t>)</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서비스 개발 및 모니터링 환경 제공</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별도의 도구 설치 없이 </a:t>
            </a:r>
            <a:r>
              <a:rPr kumimoji="0" lang="ko-KR" altLang="en-US" sz="1020" b="0" i="0" u="none" strike="noStrike" kern="0" cap="none" spc="0" normalizeH="0" baseline="0" noProof="0" dirty="0" err="1" smtClean="0">
                <a:ln>
                  <a:noFill/>
                </a:ln>
                <a:solidFill>
                  <a:prstClr val="black"/>
                </a:solidFill>
                <a:effectLst/>
                <a:uLnTx/>
                <a:uFillTx/>
                <a:ea typeface="맑은 고딕"/>
              </a:rPr>
              <a:t>웹브라우저를</a:t>
            </a:r>
            <a:r>
              <a:rPr kumimoji="0" lang="ko-KR" altLang="en-US" sz="1020" b="0" i="0" u="none" strike="noStrike" kern="0" cap="none" spc="0" normalizeH="0" baseline="0" noProof="0" dirty="0" smtClean="0">
                <a:ln>
                  <a:noFill/>
                </a:ln>
                <a:solidFill>
                  <a:prstClr val="black"/>
                </a:solidFill>
                <a:effectLst/>
                <a:uLnTx/>
                <a:uFillTx/>
                <a:ea typeface="맑은 고딕"/>
              </a:rPr>
              <a:t> 통해 </a:t>
            </a:r>
            <a:r>
              <a:rPr kumimoji="0" lang="en-US" altLang="ko-KR" sz="1020" b="0" i="0" u="none" strike="noStrike" kern="0" cap="none" spc="0" normalizeH="0" baseline="0" noProof="0" dirty="0" smtClean="0">
                <a:ln>
                  <a:noFill/>
                </a:ln>
                <a:solidFill>
                  <a:prstClr val="black"/>
                </a:solidFill>
                <a:effectLst/>
                <a:uLnTx/>
                <a:uFillTx/>
                <a:ea typeface="맑은 고딕"/>
              </a:rPr>
              <a:t>T-SQL </a:t>
            </a:r>
            <a:r>
              <a:rPr kumimoji="0" lang="ko-KR" altLang="en-US" sz="1020" b="0" i="0" u="none" strike="noStrike" kern="0" cap="none" spc="0" normalizeH="0" baseline="0" noProof="0" smtClean="0">
                <a:ln>
                  <a:noFill/>
                </a:ln>
                <a:solidFill>
                  <a:prstClr val="black"/>
                </a:solidFill>
                <a:effectLst/>
                <a:uLnTx/>
                <a:uFillTx/>
                <a:ea typeface="맑은 고딕"/>
              </a:rPr>
              <a:t>개발 및 </a:t>
            </a:r>
            <a:r>
              <a:rPr kumimoji="0" lang="en-US" altLang="ko-KR" sz="1020" b="0" i="0" u="none" strike="noStrike" kern="0" cap="none" spc="0" normalizeH="0" baseline="0" noProof="0" dirty="0" smtClean="0">
                <a:ln>
                  <a:noFill/>
                </a:ln>
                <a:solidFill>
                  <a:prstClr val="black"/>
                </a:solidFill>
                <a:effectLst/>
                <a:uLnTx/>
                <a:uFillTx/>
                <a:ea typeface="맑은 고딕"/>
              </a:rPr>
              <a:t>DB </a:t>
            </a:r>
            <a:r>
              <a:rPr kumimoji="0" lang="ko-KR" altLang="en-US" sz="1020" b="0" i="0" u="none" strike="noStrike" kern="0" cap="none" spc="0" normalizeH="0" baseline="0" noProof="0" smtClean="0">
                <a:ln>
                  <a:noFill/>
                </a:ln>
                <a:solidFill>
                  <a:prstClr val="black"/>
                </a:solidFill>
                <a:effectLst/>
                <a:uLnTx/>
                <a:uFillTx/>
                <a:ea typeface="맑은 고딕"/>
              </a:rPr>
              <a:t>모니터링 가능하며 또는 </a:t>
            </a:r>
            <a:r>
              <a:rPr kumimoji="0" lang="en-US" altLang="ko-KR" sz="1020" b="0" i="0" u="none" strike="noStrike" kern="0" cap="none" spc="0" normalizeH="0" baseline="0" noProof="0" dirty="0" smtClean="0">
                <a:ln>
                  <a:noFill/>
                </a:ln>
                <a:solidFill>
                  <a:prstClr val="black"/>
                </a:solidFill>
                <a:effectLst/>
                <a:uLnTx/>
                <a:uFillTx/>
                <a:ea typeface="맑은 고딕"/>
              </a:rPr>
              <a:t>SSMS (SQL Server Management Studio)</a:t>
            </a:r>
            <a:r>
              <a:rPr kumimoji="0" lang="ko-KR" altLang="en-US" sz="1020" b="0" i="0" u="none" strike="noStrike" kern="0" cap="none" spc="0" normalizeH="0" baseline="0" noProof="0" smtClean="0">
                <a:ln>
                  <a:noFill/>
                </a:ln>
                <a:solidFill>
                  <a:prstClr val="black"/>
                </a:solidFill>
                <a:effectLst/>
                <a:uLnTx/>
                <a:uFillTx/>
                <a:ea typeface="맑은 고딕"/>
              </a:rPr>
              <a:t>를 사용할 수 있음</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관계형</a:t>
            </a:r>
            <a:r>
              <a:rPr kumimoji="0" lang="ko-KR" altLang="en-US" sz="1224" b="1" i="0" u="sng" strike="noStrike" kern="0" cap="none" spc="0" normalizeH="0" baseline="0" noProof="0" dirty="0" smtClean="0">
                <a:ln>
                  <a:noFill/>
                </a:ln>
                <a:solidFill>
                  <a:prstClr val="black"/>
                </a:solidFill>
                <a:effectLst/>
                <a:uLnTx/>
                <a:uFillTx/>
                <a:ea typeface="맑은 고딕"/>
              </a:rPr>
              <a:t> 데이터를 유지 비용 최소화</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데이터베이스의 </a:t>
            </a:r>
            <a:r>
              <a:rPr kumimoji="0" lang="ko-KR" altLang="en-US" sz="1020" b="0" i="0" u="none" strike="noStrike" kern="0" cap="none" spc="0" normalizeH="0" baseline="0" noProof="0" dirty="0" err="1" smtClean="0">
                <a:ln>
                  <a:noFill/>
                </a:ln>
                <a:solidFill>
                  <a:prstClr val="black"/>
                </a:solidFill>
                <a:effectLst/>
                <a:uLnTx/>
                <a:uFillTx/>
                <a:ea typeface="맑은 고딕"/>
              </a:rPr>
              <a:t>고가용성</a:t>
            </a:r>
            <a:r>
              <a:rPr kumimoji="0" lang="ko-KR" altLang="en-US" sz="1020" b="0" i="0" u="none" strike="noStrike" kern="0" cap="none" spc="0" normalizeH="0" baseline="0" noProof="0" dirty="0" smtClean="0">
                <a:ln>
                  <a:noFill/>
                </a:ln>
                <a:solidFill>
                  <a:prstClr val="black"/>
                </a:solidFill>
                <a:effectLst/>
                <a:uLnTx/>
                <a:uFillTx/>
                <a:ea typeface="맑은 고딕"/>
              </a:rPr>
              <a:t> 확보를 위한 인프라의 투자 비용이 거의 없으며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시스템과 관계형 데이터베이스 자체 </a:t>
            </a:r>
            <a:r>
              <a:rPr kumimoji="0" lang="ko-KR" altLang="en-US" sz="1020" b="0" i="0" u="none" strike="noStrike" kern="0" cap="none" spc="0" normalizeH="0" baseline="0" noProof="0" dirty="0" smtClean="0">
                <a:ln>
                  <a:noFill/>
                </a:ln>
                <a:solidFill>
                  <a:prstClr val="black"/>
                </a:solidFill>
                <a:effectLst/>
                <a:uLnTx/>
                <a:uFillTx/>
                <a:ea typeface="맑은 고딕"/>
              </a:rPr>
              <a:t>유지보수</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패치를 서비스의 일부로서 제공</a:t>
            </a:r>
            <a:r>
              <a:rPr kumimoji="0" lang="en-US" altLang="ko-KR" sz="1020" b="0" i="0" u="none" strike="noStrike" kern="0" cap="none" spc="0" normalizeH="0" baseline="0" noProof="0" dirty="0" smtClean="0">
                <a:ln>
                  <a:noFill/>
                </a:ln>
                <a:solidFill>
                  <a:prstClr val="black"/>
                </a:solidFill>
                <a:effectLst/>
                <a:uLnTx/>
                <a:uFillTx/>
                <a:ea typeface="맑은 고딕"/>
              </a:rPr>
              <a:t> RDBMS</a:t>
            </a:r>
            <a:r>
              <a:rPr kumimoji="0" lang="ko-KR" altLang="en-US" sz="1020" b="0" i="0" u="none" strike="noStrike" kern="0" cap="none" spc="0" normalizeH="0" baseline="0" noProof="0" smtClean="0">
                <a:ln>
                  <a:noFill/>
                </a:ln>
                <a:solidFill>
                  <a:prstClr val="black"/>
                </a:solidFill>
                <a:effectLst/>
                <a:uLnTx/>
                <a:uFillTx/>
                <a:ea typeface="맑은 고딕"/>
              </a:rPr>
              <a:t>를 위한 인프라 유지 관리 부담 최소화가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70" name="직사각형 1"/>
          <p:cNvSpPr/>
          <p:nvPr/>
        </p:nvSpPr>
        <p:spPr>
          <a:xfrm>
            <a:off x="1255453" y="6635819"/>
            <a:ext cx="5051601" cy="350264"/>
          </a:xfrm>
          <a:prstGeom prst="rect">
            <a:avLst/>
          </a:prstGeom>
        </p:spPr>
        <p:txBody>
          <a:bodyPr anchor="ctr">
            <a:spAutoFit/>
          </a:bodyPr>
          <a:lstStyle/>
          <a:p>
            <a:r>
              <a:rPr lang="en-US" sz="816" dirty="0">
                <a:solidFill>
                  <a:prstClr val="black"/>
                </a:solidFill>
                <a:ea typeface="맑은 고딕"/>
              </a:rPr>
              <a:t>* The 99.99% uptime SLA applies to Basic, Standard, and Premium service tiers only</a:t>
            </a:r>
          </a:p>
          <a:p>
            <a:r>
              <a:rPr lang="en-US" altLang="ko-KR" sz="816" dirty="0">
                <a:solidFill>
                  <a:prstClr val="black"/>
                </a:solidFill>
                <a:ea typeface="맑은 고딕"/>
              </a:rPr>
              <a:t>** DTU(</a:t>
            </a:r>
            <a:r>
              <a:rPr lang="ko-KR" altLang="en-US" sz="816">
                <a:solidFill>
                  <a:prstClr val="black"/>
                </a:solidFill>
                <a:ea typeface="맑은 고딕"/>
              </a:rPr>
              <a:t>데이터베이스 처리량 단위</a:t>
            </a:r>
            <a:r>
              <a:rPr lang="en-US" altLang="ko-KR" sz="816" dirty="0">
                <a:solidFill>
                  <a:prstClr val="black"/>
                </a:solidFill>
                <a:ea typeface="맑은 고딕"/>
              </a:rPr>
              <a:t>): </a:t>
            </a:r>
            <a:endParaRPr lang="en-US" sz="816" dirty="0">
              <a:solidFill>
                <a:prstClr val="black"/>
              </a:solidFill>
              <a:ea typeface="맑은 고딕"/>
            </a:endParaRPr>
          </a:p>
        </p:txBody>
      </p:sp>
      <p:pic>
        <p:nvPicPr>
          <p:cNvPr id="71"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275" y="2350972"/>
            <a:ext cx="1748631" cy="485731"/>
          </a:xfrm>
          <a:prstGeom prst="rect">
            <a:avLst/>
          </a:prstGeom>
        </p:spPr>
      </p:pic>
      <p:sp>
        <p:nvSpPr>
          <p:cNvPr id="72" name="직사각형 62"/>
          <p:cNvSpPr/>
          <p:nvPr/>
        </p:nvSpPr>
        <p:spPr>
          <a:xfrm>
            <a:off x="7870655" y="2839697"/>
            <a:ext cx="3251871" cy="1534858"/>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020" dirty="0" err="1">
                <a:solidFill>
                  <a:prstClr val="black"/>
                </a:solidFill>
                <a:ea typeface="맑은 고딕"/>
              </a:rPr>
              <a:t>Flavorus</a:t>
            </a:r>
            <a:r>
              <a:rPr lang="ko-KR" altLang="en-US" sz="1020">
                <a:solidFill>
                  <a:prstClr val="black"/>
                </a:solidFill>
                <a:ea typeface="맑은 고딕"/>
              </a:rPr>
              <a:t>는 티켓판매회사로 다양한 이벤트</a:t>
            </a:r>
            <a:r>
              <a:rPr lang="en-US" altLang="ko-KR" sz="1020" dirty="0">
                <a:solidFill>
                  <a:prstClr val="black"/>
                </a:solidFill>
                <a:ea typeface="맑은 고딕"/>
              </a:rPr>
              <a:t>, </a:t>
            </a:r>
            <a:r>
              <a:rPr lang="ko-KR" altLang="en-US" sz="1020">
                <a:solidFill>
                  <a:prstClr val="black"/>
                </a:solidFill>
                <a:ea typeface="맑은 고딕"/>
              </a:rPr>
              <a:t>스포츠 경기</a:t>
            </a:r>
            <a:r>
              <a:rPr lang="en-US" altLang="ko-KR" sz="1020" dirty="0">
                <a:solidFill>
                  <a:prstClr val="black"/>
                </a:solidFill>
                <a:ea typeface="맑은 고딕"/>
              </a:rPr>
              <a:t>, </a:t>
            </a:r>
            <a:r>
              <a:rPr lang="ko-KR" altLang="en-US" sz="1020">
                <a:solidFill>
                  <a:prstClr val="black"/>
                </a:solidFill>
                <a:ea typeface="맑은 고딕"/>
              </a:rPr>
              <a:t>음악 콘서트 등의 티켓을 온라인으로 판매합니다</a:t>
            </a:r>
            <a:r>
              <a:rPr lang="en-US" altLang="ko-KR" sz="1020" dirty="0">
                <a:solidFill>
                  <a:prstClr val="black"/>
                </a:solidFill>
                <a:ea typeface="맑은 고딕"/>
              </a:rPr>
              <a:t>. </a:t>
            </a:r>
            <a:r>
              <a:rPr lang="ko-KR" altLang="en-US" sz="1020">
                <a:solidFill>
                  <a:prstClr val="black"/>
                </a:solidFill>
                <a:ea typeface="맑은 고딕"/>
              </a:rPr>
              <a:t>특히 단기간 동안에 폭발적 구매 요청으로 매진되는 콘서트 티켓 판매를 위해 </a:t>
            </a:r>
            <a:r>
              <a:rPr lang="en-US" altLang="ko-KR" sz="1020" dirty="0">
                <a:solidFill>
                  <a:prstClr val="black"/>
                </a:solidFill>
                <a:ea typeface="맑은 고딕"/>
              </a:rPr>
              <a:t>Azure</a:t>
            </a:r>
            <a:r>
              <a:rPr lang="ko-KR" altLang="en-US" sz="1020">
                <a:solidFill>
                  <a:prstClr val="black"/>
                </a:solidFill>
                <a:ea typeface="맑은 고딕"/>
              </a:rPr>
              <a:t>에 발권을 위한 웹 서비스와 이를 위한 </a:t>
            </a:r>
            <a:r>
              <a:rPr lang="en-US" altLang="ko-KR" sz="1020" dirty="0">
                <a:solidFill>
                  <a:prstClr val="black"/>
                </a:solidFill>
                <a:ea typeface="맑은 고딕"/>
              </a:rPr>
              <a:t>550</a:t>
            </a:r>
            <a:r>
              <a:rPr lang="ko-KR" altLang="en-US" sz="1020">
                <a:solidFill>
                  <a:prstClr val="black"/>
                </a:solidFill>
                <a:ea typeface="맑은 고딕"/>
              </a:rPr>
              <a:t>개의 </a:t>
            </a:r>
            <a:r>
              <a:rPr lang="en-US" altLang="ko-KR" sz="1020" dirty="0">
                <a:solidFill>
                  <a:prstClr val="black"/>
                </a:solidFill>
                <a:ea typeface="맑은 고딕"/>
              </a:rPr>
              <a:t>SQL DB</a:t>
            </a:r>
            <a:r>
              <a:rPr lang="ko-KR" altLang="en-US" sz="1020">
                <a:solidFill>
                  <a:prstClr val="black"/>
                </a:solidFill>
                <a:ea typeface="맑은 고딕"/>
              </a:rPr>
              <a:t>를 분산하여 구성했습니다</a:t>
            </a:r>
            <a:r>
              <a:rPr lang="en-US" altLang="ko-KR" sz="1020" dirty="0">
                <a:solidFill>
                  <a:prstClr val="black"/>
                </a:solidFill>
                <a:ea typeface="맑은 고딕"/>
              </a:rPr>
              <a:t>. </a:t>
            </a:r>
            <a:r>
              <a:rPr lang="ko-KR" altLang="en-US" sz="1020">
                <a:solidFill>
                  <a:prstClr val="black"/>
                </a:solidFill>
                <a:ea typeface="맑은 고딕"/>
              </a:rPr>
              <a:t>이 콘서트는 약 </a:t>
            </a:r>
            <a:r>
              <a:rPr lang="en-US" altLang="ko-KR" sz="1020" dirty="0">
                <a:solidFill>
                  <a:prstClr val="black"/>
                </a:solidFill>
                <a:ea typeface="맑은 고딕"/>
              </a:rPr>
              <a:t>10</a:t>
            </a:r>
            <a:r>
              <a:rPr lang="ko-KR" altLang="en-US" sz="1020">
                <a:solidFill>
                  <a:prstClr val="black"/>
                </a:solidFill>
                <a:ea typeface="맑은 고딕"/>
              </a:rPr>
              <a:t>초만에 </a:t>
            </a:r>
            <a:r>
              <a:rPr lang="en-US" altLang="ko-KR" sz="1020" dirty="0">
                <a:solidFill>
                  <a:prstClr val="black"/>
                </a:solidFill>
                <a:ea typeface="맑은 고딕"/>
              </a:rPr>
              <a:t>150,000</a:t>
            </a:r>
            <a:r>
              <a:rPr lang="ko-KR" altLang="en-US" sz="1020">
                <a:solidFill>
                  <a:prstClr val="black"/>
                </a:solidFill>
                <a:ea typeface="맑은 고딕"/>
              </a:rPr>
              <a:t>장의 티켓이 판매되었고</a:t>
            </a:r>
            <a:r>
              <a:rPr lang="en-US" altLang="ko-KR" sz="1020" dirty="0">
                <a:solidFill>
                  <a:prstClr val="black"/>
                </a:solidFill>
                <a:ea typeface="맑은 고딕"/>
              </a:rPr>
              <a:t>, </a:t>
            </a:r>
            <a:r>
              <a:rPr lang="ko-KR" altLang="en-US" sz="1020">
                <a:solidFill>
                  <a:prstClr val="black"/>
                </a:solidFill>
                <a:ea typeface="맑은 고딕"/>
              </a:rPr>
              <a:t>장애 없이 안정적으로 티켓을 판매 할 수 있었습니다</a:t>
            </a:r>
            <a:r>
              <a:rPr lang="en-US" altLang="ko-KR" sz="1020" dirty="0">
                <a:solidFill>
                  <a:prstClr val="black"/>
                </a:solidFill>
                <a:ea typeface="맑은 고딕"/>
              </a:rPr>
              <a:t>. </a:t>
            </a:r>
            <a:r>
              <a:rPr lang="en-US" altLang="ko-KR" sz="1020" dirty="0" err="1">
                <a:solidFill>
                  <a:prstClr val="black"/>
                </a:solidFill>
                <a:ea typeface="맑은 고딕"/>
              </a:rPr>
              <a:t>Flavorus</a:t>
            </a:r>
            <a:r>
              <a:rPr lang="ko-KR" altLang="en-US" sz="1020">
                <a:solidFill>
                  <a:prstClr val="black"/>
                </a:solidFill>
                <a:ea typeface="맑은 고딕"/>
              </a:rPr>
              <a:t>는 대규모 이벤트를 최적의 비용으로 </a:t>
            </a:r>
            <a:r>
              <a:rPr lang="en-US" altLang="ko-KR" sz="1020" dirty="0">
                <a:solidFill>
                  <a:prstClr val="black"/>
                </a:solidFill>
                <a:ea typeface="맑은 고딕"/>
              </a:rPr>
              <a:t>Cloud</a:t>
            </a:r>
            <a:r>
              <a:rPr lang="ko-KR" altLang="en-US" sz="1020">
                <a:solidFill>
                  <a:prstClr val="black"/>
                </a:solidFill>
                <a:ea typeface="맑은 고딕"/>
              </a:rPr>
              <a:t> 상에서 대응이 가능하게 되었습니다</a:t>
            </a:r>
            <a:r>
              <a:rPr lang="en-US" altLang="ko-KR" sz="1020" dirty="0">
                <a:solidFill>
                  <a:prstClr val="black"/>
                </a:solidFill>
                <a:ea typeface="맑은 고딕"/>
              </a:rPr>
              <a:t>. </a:t>
            </a:r>
            <a:endParaRPr lang="en-US" altLang="ko-KR" sz="1224" b="1" u="sng" dirty="0">
              <a:solidFill>
                <a:prstClr val="black"/>
              </a:solidFill>
              <a:ea typeface="맑은 고딕"/>
            </a:endParaRPr>
          </a:p>
        </p:txBody>
      </p:sp>
      <p:sp>
        <p:nvSpPr>
          <p:cNvPr id="73" name="직사각형 63"/>
          <p:cNvSpPr/>
          <p:nvPr/>
        </p:nvSpPr>
        <p:spPr>
          <a:xfrm>
            <a:off x="7796117" y="2084298"/>
            <a:ext cx="3203124" cy="267080"/>
          </a:xfrm>
          <a:prstGeom prst="rect">
            <a:avLst/>
          </a:prstGeom>
        </p:spPr>
        <p:txBody>
          <a:bodyPr wrap="none">
            <a:spAutoFit/>
          </a:bodyPr>
          <a:lstStyle/>
          <a:p>
            <a:pPr marL="174862" indent="-174862" defTabSz="317342">
              <a:lnSpc>
                <a:spcPct val="90000"/>
              </a:lnSpc>
              <a:spcBef>
                <a:spcPts val="306"/>
              </a:spcBef>
              <a:spcAft>
                <a:spcPts val="306"/>
              </a:spcAft>
              <a:buClr>
                <a:srgbClr val="FD0000"/>
              </a:buClr>
              <a:buFont typeface="Arial" pitchFamily="34" charset="0"/>
              <a:buChar char="•"/>
            </a:pPr>
            <a:r>
              <a:rPr lang="en-US" altLang="ko-KR" sz="1224" b="1" u="sng" dirty="0">
                <a:solidFill>
                  <a:prstClr val="black"/>
                </a:solidFill>
                <a:ea typeface="맑은 고딕"/>
              </a:rPr>
              <a:t>Cloud</a:t>
            </a:r>
            <a:r>
              <a:rPr lang="ko-KR" altLang="en-US" sz="1224" b="1" u="sng">
                <a:solidFill>
                  <a:prstClr val="black"/>
                </a:solidFill>
                <a:ea typeface="맑은 고딕"/>
              </a:rPr>
              <a:t>에서 </a:t>
            </a:r>
            <a:r>
              <a:rPr lang="en-US" altLang="ko-KR" sz="1224" b="1" u="sng" dirty="0">
                <a:solidFill>
                  <a:prstClr val="black"/>
                </a:solidFill>
                <a:ea typeface="맑은 고딕"/>
              </a:rPr>
              <a:t>10</a:t>
            </a:r>
            <a:r>
              <a:rPr lang="ko-KR" altLang="en-US" sz="1224" b="1" u="sng">
                <a:solidFill>
                  <a:prstClr val="black"/>
                </a:solidFill>
                <a:ea typeface="맑은 고딕"/>
              </a:rPr>
              <a:t>초에 </a:t>
            </a:r>
            <a:r>
              <a:rPr lang="en-US" altLang="ko-KR" sz="1224" b="1" u="sng" dirty="0">
                <a:solidFill>
                  <a:prstClr val="black"/>
                </a:solidFill>
                <a:ea typeface="맑은 고딕"/>
              </a:rPr>
              <a:t>150,000</a:t>
            </a:r>
            <a:r>
              <a:rPr lang="ko-KR" altLang="en-US" sz="1224" b="1" u="sng">
                <a:solidFill>
                  <a:prstClr val="black"/>
                </a:solidFill>
                <a:ea typeface="맑은 고딕"/>
              </a:rPr>
              <a:t>장 티켓 판매</a:t>
            </a:r>
            <a:endParaRPr lang="en-US" altLang="ko-KR" sz="1224" b="1" u="sng" dirty="0">
              <a:solidFill>
                <a:prstClr val="black"/>
              </a:solidFill>
              <a:ea typeface="맑은 고딕"/>
            </a:endParaRPr>
          </a:p>
        </p:txBody>
      </p:sp>
      <p:pic>
        <p:nvPicPr>
          <p:cNvPr id="7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2275" y="5075635"/>
            <a:ext cx="1748631" cy="680023"/>
          </a:xfrm>
          <a:prstGeom prst="rect">
            <a:avLst/>
          </a:prstGeom>
        </p:spPr>
      </p:pic>
      <p:sp>
        <p:nvSpPr>
          <p:cNvPr id="75" name="직사각형 64"/>
          <p:cNvSpPr/>
          <p:nvPr/>
        </p:nvSpPr>
        <p:spPr>
          <a:xfrm>
            <a:off x="7870655" y="5807489"/>
            <a:ext cx="3251871" cy="670445"/>
          </a:xfrm>
          <a:prstGeom prst="rect">
            <a:avLst/>
          </a:prstGeom>
        </p:spPr>
        <p:txBody>
          <a:bodyPr wrap="square">
            <a:spAutoFit/>
          </a:bodyPr>
          <a:lstStyle/>
          <a:p>
            <a:pPr defTabSz="317342">
              <a:lnSpc>
                <a:spcPct val="90000"/>
              </a:lnSpc>
              <a:spcBef>
                <a:spcPts val="306"/>
              </a:spcBef>
              <a:spcAft>
                <a:spcPts val="306"/>
              </a:spcAft>
              <a:buClr>
                <a:srgbClr val="FD0000"/>
              </a:buClr>
            </a:pPr>
            <a:r>
              <a:rPr lang="ko-KR" altLang="en-US" sz="1020" dirty="0">
                <a:solidFill>
                  <a:prstClr val="black"/>
                </a:solidFill>
                <a:ea typeface="맑은 고딕"/>
              </a:rPr>
              <a:t>최고의 자전거를 판매하는 </a:t>
            </a:r>
            <a:r>
              <a:rPr lang="en-US" altLang="ko-KR" sz="1020" dirty="0">
                <a:solidFill>
                  <a:prstClr val="black"/>
                </a:solidFill>
                <a:ea typeface="맑은 고딕"/>
              </a:rPr>
              <a:t>Trek</a:t>
            </a:r>
            <a:r>
              <a:rPr lang="ko-KR" altLang="en-US" sz="1020">
                <a:solidFill>
                  <a:prstClr val="black"/>
                </a:solidFill>
                <a:ea typeface="맑은 고딕"/>
              </a:rPr>
              <a:t>은 전세계 소매점을 위한 시스템을 각 국가별 호스팅으로 운영하던 것으로 </a:t>
            </a:r>
            <a:r>
              <a:rPr lang="en-US" altLang="ko-KR" sz="1020" dirty="0">
                <a:solidFill>
                  <a:prstClr val="black"/>
                </a:solidFill>
                <a:ea typeface="맑은 고딕"/>
              </a:rPr>
              <a:t>Azure</a:t>
            </a:r>
            <a:r>
              <a:rPr lang="ko-KR" altLang="en-US" sz="1020">
                <a:solidFill>
                  <a:prstClr val="black"/>
                </a:solidFill>
                <a:ea typeface="맑은 고딕"/>
              </a:rPr>
              <a:t>로 이관하여 매월 약 </a:t>
            </a:r>
            <a:r>
              <a:rPr lang="en-US" altLang="ko-KR" sz="1020" dirty="0">
                <a:solidFill>
                  <a:prstClr val="black"/>
                </a:solidFill>
                <a:ea typeface="맑은 고딕"/>
              </a:rPr>
              <a:t>$15,000</a:t>
            </a:r>
            <a:r>
              <a:rPr lang="ko-KR" altLang="en-US" sz="1020">
                <a:solidFill>
                  <a:prstClr val="black"/>
                </a:solidFill>
                <a:ea typeface="맑은 고딕"/>
              </a:rPr>
              <a:t> </a:t>
            </a:r>
            <a:r>
              <a:rPr lang="en-US" altLang="ko-KR" sz="1020" dirty="0">
                <a:solidFill>
                  <a:prstClr val="black"/>
                </a:solidFill>
                <a:ea typeface="맑은 고딕"/>
              </a:rPr>
              <a:t>USD</a:t>
            </a:r>
            <a:r>
              <a:rPr lang="ko-KR" altLang="en-US" sz="1020">
                <a:solidFill>
                  <a:prstClr val="black"/>
                </a:solidFill>
                <a:ea typeface="맑은 고딕"/>
              </a:rPr>
              <a:t>를 절감할 수 있었습니다</a:t>
            </a:r>
            <a:r>
              <a:rPr lang="en-US" altLang="ko-KR" sz="1020" dirty="0">
                <a:solidFill>
                  <a:prstClr val="black"/>
                </a:solidFill>
                <a:ea typeface="맑은 고딕"/>
              </a:rPr>
              <a:t>. </a:t>
            </a:r>
            <a:endParaRPr lang="en-US" altLang="ko-KR" sz="1224" b="1" u="sng" dirty="0">
              <a:solidFill>
                <a:prstClr val="black"/>
              </a:solidFill>
              <a:ea typeface="맑은 고딕"/>
            </a:endParaRPr>
          </a:p>
        </p:txBody>
      </p:sp>
      <p:sp>
        <p:nvSpPr>
          <p:cNvPr id="76" name="직사각형 65"/>
          <p:cNvSpPr/>
          <p:nvPr/>
        </p:nvSpPr>
        <p:spPr>
          <a:xfrm>
            <a:off x="7743820" y="4760127"/>
            <a:ext cx="3315934" cy="267080"/>
          </a:xfrm>
          <a:prstGeom prst="rect">
            <a:avLst/>
          </a:prstGeom>
        </p:spPr>
        <p:txBody>
          <a:bodyPr wrap="non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err="1">
                <a:solidFill>
                  <a:prstClr val="black"/>
                </a:solidFill>
                <a:ea typeface="맑은 고딕"/>
              </a:rPr>
              <a:t>리테일</a:t>
            </a:r>
            <a:r>
              <a:rPr lang="ko-KR" altLang="en-US" sz="1224" b="1" u="sng" dirty="0">
                <a:solidFill>
                  <a:prstClr val="black"/>
                </a:solidFill>
                <a:ea typeface="맑은 고딕"/>
              </a:rPr>
              <a:t> 시스템을 </a:t>
            </a:r>
            <a:r>
              <a:rPr lang="en-US" altLang="ko-KR" sz="1224" b="1" u="sng" dirty="0">
                <a:solidFill>
                  <a:prstClr val="black"/>
                </a:solidFill>
                <a:ea typeface="맑은 고딕"/>
              </a:rPr>
              <a:t>Cloud</a:t>
            </a:r>
            <a:r>
              <a:rPr lang="ko-KR" altLang="en-US" sz="1224" b="1" u="sng">
                <a:solidFill>
                  <a:prstClr val="black"/>
                </a:solidFill>
                <a:ea typeface="맑은 고딕"/>
              </a:rPr>
              <a:t>로 </a:t>
            </a:r>
            <a:r>
              <a:rPr lang="ko-KR" altLang="en-US" sz="1224" b="1" u="sng" dirty="0">
                <a:solidFill>
                  <a:prstClr val="black"/>
                </a:solidFill>
                <a:ea typeface="맑은 고딕"/>
              </a:rPr>
              <a:t>운영</a:t>
            </a:r>
            <a:r>
              <a:rPr lang="en-US" altLang="ko-KR" sz="1224" b="1" u="sng" dirty="0">
                <a:solidFill>
                  <a:prstClr val="black"/>
                </a:solidFill>
                <a:ea typeface="맑은 고딕"/>
              </a:rPr>
              <a:t>,</a:t>
            </a:r>
            <a:r>
              <a:rPr lang="ko-KR" altLang="en-US" sz="1224" b="1" u="sng">
                <a:solidFill>
                  <a:prstClr val="black"/>
                </a:solidFill>
                <a:ea typeface="맑은 고딕"/>
              </a:rPr>
              <a:t> 비용 절감</a:t>
            </a:r>
            <a:endParaRPr lang="en-US" altLang="ko-KR" sz="1224" b="1" u="sng" dirty="0">
              <a:solidFill>
                <a:prstClr val="black"/>
              </a:solidFill>
              <a:ea typeface="맑은 고딕"/>
            </a:endParaRPr>
          </a:p>
        </p:txBody>
      </p:sp>
      <p:grpSp>
        <p:nvGrpSpPr>
          <p:cNvPr id="77" name="그룹 5"/>
          <p:cNvGrpSpPr/>
          <p:nvPr/>
        </p:nvGrpSpPr>
        <p:grpSpPr>
          <a:xfrm>
            <a:off x="1382081" y="2084266"/>
            <a:ext cx="2762041" cy="2123201"/>
            <a:chOff x="90956" y="2043583"/>
            <a:chExt cx="2950781" cy="2081759"/>
          </a:xfrm>
        </p:grpSpPr>
        <p:pic>
          <p:nvPicPr>
            <p:cNvPr id="7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11239" y="2446496"/>
              <a:ext cx="2712935" cy="1678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9" name="그룹 3"/>
            <p:cNvGrpSpPr/>
            <p:nvPr/>
          </p:nvGrpSpPr>
          <p:grpSpPr>
            <a:xfrm>
              <a:off x="90956" y="2043583"/>
              <a:ext cx="2950781" cy="2081759"/>
              <a:chOff x="3245258" y="1920405"/>
              <a:chExt cx="2984092" cy="1594320"/>
            </a:xfrm>
          </p:grpSpPr>
          <p:pic>
            <p:nvPicPr>
              <p:cNvPr id="80"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82" name="직사각형 2"/>
              <p:cNvSpPr/>
              <p:nvPr/>
            </p:nvSpPr>
            <p:spPr>
              <a:xfrm>
                <a:off x="3705853" y="1959824"/>
                <a:ext cx="2012228" cy="189748"/>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SQL </a:t>
                </a:r>
                <a:r>
                  <a:rPr kumimoji="0" lang="ko-KR" altLang="en-US" sz="1122" b="1" i="0" u="none" strike="noStrike" kern="0" cap="none" spc="0" normalizeH="0" baseline="0" noProof="0" smtClean="0">
                    <a:ln>
                      <a:noFill/>
                    </a:ln>
                    <a:solidFill>
                      <a:prstClr val="black"/>
                    </a:solidFill>
                    <a:effectLst/>
                    <a:uLnTx/>
                    <a:uFillTx/>
                    <a:ea typeface="맑은 고딕"/>
                  </a:rPr>
                  <a:t>데이터베이스 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grpSp>
      <p:sp>
        <p:nvSpPr>
          <p:cNvPr id="83"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229359673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err="1"/>
              <a:t>DocumentDB</a:t>
            </a:r>
            <a:r>
              <a:rPr lang="en-US" altLang="ko-KR" dirty="0"/>
              <a:t> Service</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err="1">
                <a:solidFill>
                  <a:srgbClr val="0076C6"/>
                </a:solidFill>
                <a:latin typeface="맑은 고딕" panose="020B0503020000020004" pitchFamily="50" charset="-127"/>
                <a:ea typeface="맑은 고딕" panose="020B0503020000020004" pitchFamily="50" charset="-127"/>
              </a:rPr>
              <a:t>DocumentDB</a:t>
            </a:r>
            <a:r>
              <a:rPr lang="ko-KR" altLang="en-US" sz="1836" spc="-104">
                <a:solidFill>
                  <a:srgbClr val="0076C6"/>
                </a:solidFill>
                <a:latin typeface="맑은 고딕" panose="020B0503020000020004" pitchFamily="50" charset="-127"/>
                <a:ea typeface="맑은 고딕" panose="020B0503020000020004" pitchFamily="50" charset="-127"/>
              </a:rPr>
              <a:t>는 스키마 없는 </a:t>
            </a:r>
            <a:r>
              <a:rPr lang="en-US" altLang="ko-KR" sz="1836" spc="-104" dirty="0">
                <a:solidFill>
                  <a:srgbClr val="0076C6"/>
                </a:solidFill>
                <a:latin typeface="맑은 고딕" panose="020B0503020000020004" pitchFamily="50" charset="-127"/>
                <a:ea typeface="맑은 고딕" panose="020B0503020000020004" pitchFamily="50" charset="-127"/>
              </a:rPr>
              <a:t>JSON </a:t>
            </a:r>
            <a:r>
              <a:rPr lang="ko-KR" altLang="en-US" sz="1836" spc="-104">
                <a:solidFill>
                  <a:srgbClr val="0076C6"/>
                </a:solidFill>
                <a:latin typeface="맑은 고딕" panose="020B0503020000020004" pitchFamily="50" charset="-127"/>
                <a:ea typeface="맑은 고딕" panose="020B0503020000020004" pitchFamily="50" charset="-127"/>
              </a:rPr>
              <a:t>데이터 모델을 통해 풍부한 쿼리와 인덱싱 기능을 제공하고 마이크로소프트 </a:t>
            </a:r>
            <a:r>
              <a:rPr lang="en-US" altLang="ko-KR" sz="1836" spc="-104" dirty="0">
                <a:solidFill>
                  <a:srgbClr val="0076C6"/>
                </a:solidFill>
                <a:latin typeface="맑은 고딕" panose="020B0503020000020004" pitchFamily="50" charset="-127"/>
                <a:ea typeface="맑은 고딕" panose="020B0503020000020004" pitchFamily="50" charset="-127"/>
              </a:rPr>
              <a:t>Cloud</a:t>
            </a:r>
            <a:r>
              <a:rPr lang="ko-KR" altLang="en-US" sz="1836" spc="-104">
                <a:solidFill>
                  <a:srgbClr val="0076C6"/>
                </a:solidFill>
                <a:latin typeface="맑은 고딕" panose="020B0503020000020004" pitchFamily="50" charset="-127"/>
                <a:ea typeface="맑은 고딕" panose="020B0503020000020004" pitchFamily="50" charset="-127"/>
              </a:rPr>
              <a:t>에서 관리되는 </a:t>
            </a:r>
            <a:r>
              <a:rPr lang="en-US" altLang="ko-KR" sz="1836" spc="-104" dirty="0">
                <a:solidFill>
                  <a:srgbClr val="0076C6"/>
                </a:solidFill>
                <a:latin typeface="맑은 고딕" panose="020B0503020000020004" pitchFamily="50" charset="-127"/>
                <a:ea typeface="맑은 고딕" panose="020B0503020000020004" pitchFamily="50" charset="-127"/>
              </a:rPr>
              <a:t>NoSQL </a:t>
            </a:r>
            <a:r>
              <a:rPr lang="ko-KR" altLang="en-US" sz="1836" spc="-104">
                <a:solidFill>
                  <a:srgbClr val="0076C6"/>
                </a:solidFill>
                <a:latin typeface="맑은 고딕" panose="020B0503020000020004" pitchFamily="50" charset="-127"/>
                <a:ea typeface="맑은 고딕" panose="020B0503020000020004" pitchFamily="50" charset="-127"/>
              </a:rPr>
              <a:t>문서 </a:t>
            </a:r>
            <a:r>
              <a:rPr lang="en-US" altLang="ko-KR" sz="1836" spc="-104" dirty="0" err="1">
                <a:solidFill>
                  <a:srgbClr val="0076C6"/>
                </a:solidFill>
                <a:latin typeface="맑은 고딕" panose="020B0503020000020004" pitchFamily="50" charset="-127"/>
                <a:ea typeface="맑은 고딕" panose="020B0503020000020004" pitchFamily="50" charset="-127"/>
              </a:rPr>
              <a:t>DaaS</a:t>
            </a:r>
            <a:r>
              <a:rPr lang="en-US" altLang="ko-KR" sz="1836" spc="-104" dirty="0">
                <a:solidFill>
                  <a:srgbClr val="0076C6"/>
                </a:solidFill>
                <a:latin typeface="맑은 고딕" panose="020B0503020000020004" pitchFamily="50" charset="-127"/>
                <a:ea typeface="맑은 고딕" panose="020B0503020000020004" pitchFamily="50" charset="-127"/>
              </a:rPr>
              <a:t>(Database-as-a-Service)</a:t>
            </a:r>
            <a:r>
              <a:rPr lang="ko-KR" altLang="en-US" sz="1836" spc="-104">
                <a:solidFill>
                  <a:srgbClr val="0076C6"/>
                </a:solidFill>
                <a:latin typeface="맑은 고딕" panose="020B0503020000020004" pitchFamily="50" charset="-127"/>
                <a:ea typeface="맑은 고딕" panose="020B0503020000020004" pitchFamily="50" charset="-127"/>
              </a:rPr>
              <a:t>입니다</a:t>
            </a:r>
            <a:r>
              <a:rPr lang="en-US" altLang="ko-KR" sz="1836" spc="-104" dirty="0">
                <a:solidFill>
                  <a:srgbClr val="0076C6"/>
                </a:solidFill>
                <a:latin typeface="맑은 고딕" panose="020B0503020000020004" pitchFamily="50" charset="-127"/>
                <a:ea typeface="맑은 고딕" panose="020B0503020000020004" pitchFamily="50" charset="-127"/>
              </a:rPr>
              <a:t>. </a:t>
            </a:r>
          </a:p>
        </p:txBody>
      </p:sp>
      <p:grpSp>
        <p:nvGrpSpPr>
          <p:cNvPr id="27" name="그룹 101"/>
          <p:cNvGrpSpPr/>
          <p:nvPr/>
        </p:nvGrpSpPr>
        <p:grpSpPr>
          <a:xfrm>
            <a:off x="1230278" y="1622187"/>
            <a:ext cx="9903371" cy="5021167"/>
            <a:chOff x="62400" y="900458"/>
            <a:chExt cx="9710069" cy="5621192"/>
          </a:xfrm>
        </p:grpSpPr>
        <p:grpSp>
          <p:nvGrpSpPr>
            <p:cNvPr id="28" name="그룹 94"/>
            <p:cNvGrpSpPr/>
            <p:nvPr/>
          </p:nvGrpSpPr>
          <p:grpSpPr>
            <a:xfrm>
              <a:off x="62400" y="900458"/>
              <a:ext cx="9710069" cy="5621192"/>
              <a:chOff x="114651" y="899679"/>
              <a:chExt cx="9969818" cy="5461020"/>
            </a:xfrm>
          </p:grpSpPr>
          <p:sp>
            <p:nvSpPr>
              <p:cNvPr id="30" name="Rectangle 4"/>
              <p:cNvSpPr/>
              <p:nvPr/>
            </p:nvSpPr>
            <p:spPr bwMode="gray">
              <a:xfrm>
                <a:off x="114651" y="915028"/>
                <a:ext cx="3038634" cy="540336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31" name="Rectangle 7"/>
              <p:cNvSpPr/>
              <p:nvPr/>
            </p:nvSpPr>
            <p:spPr bwMode="gray">
              <a:xfrm>
                <a:off x="115769" y="912767"/>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err="1" smtClean="0">
                    <a:ln>
                      <a:noFill/>
                    </a:ln>
                    <a:solidFill>
                      <a:prstClr val="white"/>
                    </a:solidFill>
                    <a:effectLst/>
                    <a:uLnTx/>
                    <a:uFillTx/>
                    <a:latin typeface="맑은 고딕"/>
                    <a:ea typeface="맑은 고딕"/>
                  </a:rPr>
                  <a:t>DocumentDB</a:t>
                </a: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2" name="그룹 93"/>
              <p:cNvGrpSpPr/>
              <p:nvPr/>
            </p:nvGrpSpPr>
            <p:grpSpPr>
              <a:xfrm>
                <a:off x="3263353" y="899681"/>
                <a:ext cx="3362633" cy="5461018"/>
                <a:chOff x="3584066" y="914195"/>
                <a:chExt cx="3362633" cy="5461018"/>
              </a:xfrm>
            </p:grpSpPr>
            <p:sp>
              <p:nvSpPr>
                <p:cNvPr id="38"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9" name="그룹 8"/>
                <p:cNvGrpSpPr/>
                <p:nvPr/>
              </p:nvGrpSpPr>
              <p:grpSpPr>
                <a:xfrm>
                  <a:off x="3584066" y="914195"/>
                  <a:ext cx="3362633" cy="5461018"/>
                  <a:chOff x="3584066" y="914195"/>
                  <a:chExt cx="3362633" cy="5461018"/>
                </a:xfrm>
              </p:grpSpPr>
              <p:sp>
                <p:nvSpPr>
                  <p:cNvPr id="41"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42" name="직사각형 7"/>
                  <p:cNvSpPr/>
                  <p:nvPr/>
                </p:nvSpPr>
                <p:spPr>
                  <a:xfrm>
                    <a:off x="3601579" y="1333282"/>
                    <a:ext cx="3316091" cy="5041931"/>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스키마 없는 </a:t>
                    </a:r>
                    <a:r>
                      <a:rPr kumimoji="0" lang="en-US" altLang="ko-KR" sz="1224" b="1" i="0" u="sng" strike="noStrike" kern="0" cap="none" spc="0" normalizeH="0" baseline="0" noProof="0" dirty="0" smtClean="0">
                        <a:ln>
                          <a:noFill/>
                        </a:ln>
                        <a:solidFill>
                          <a:prstClr val="black"/>
                        </a:solidFill>
                        <a:effectLst/>
                        <a:uLnTx/>
                        <a:uFillTx/>
                        <a:ea typeface="맑은 고딕"/>
                      </a:rPr>
                      <a:t>JSON </a:t>
                    </a:r>
                    <a:r>
                      <a:rPr kumimoji="0" lang="ko-KR" altLang="en-US" sz="1224" b="1" i="0" u="sng" strike="noStrike" kern="0" cap="none" spc="0" normalizeH="0" baseline="0" noProof="0" smtClean="0">
                        <a:ln>
                          <a:noFill/>
                        </a:ln>
                        <a:solidFill>
                          <a:prstClr val="black"/>
                        </a:solidFill>
                        <a:effectLst/>
                        <a:uLnTx/>
                        <a:uFillTx/>
                        <a:ea typeface="맑은 고딕"/>
                      </a:rPr>
                      <a:t>데이터를 이용한 풍부한 쿼리 및 트랜잭션</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DocumentDB</a:t>
                    </a:r>
                    <a:r>
                      <a:rPr kumimoji="0" lang="ko-KR" altLang="en-US" sz="1020" b="0" i="0" u="none" strike="noStrike" kern="0" cap="none" spc="0" normalizeH="0" baseline="0" noProof="0" smtClean="0">
                        <a:ln>
                          <a:noFill/>
                        </a:ln>
                        <a:solidFill>
                          <a:prstClr val="black"/>
                        </a:solidFill>
                        <a:effectLst/>
                        <a:uLnTx/>
                        <a:uFillTx/>
                        <a:ea typeface="맑은 고딕"/>
                      </a:rPr>
                      <a:t>에서는 데이터베이스에 추가된 모든 </a:t>
                    </a:r>
                    <a:r>
                      <a:rPr kumimoji="0" lang="en-US" altLang="ko-KR" sz="1020" b="0" i="0" u="none" strike="noStrike" kern="0" cap="none" spc="0" normalizeH="0" baseline="0" noProof="0" dirty="0" smtClean="0">
                        <a:ln>
                          <a:noFill/>
                        </a:ln>
                        <a:solidFill>
                          <a:prstClr val="black"/>
                        </a:solidFill>
                        <a:effectLst/>
                        <a:uLnTx/>
                        <a:uFillTx/>
                        <a:ea typeface="맑은 고딕"/>
                      </a:rPr>
                      <a:t>JSON </a:t>
                    </a:r>
                    <a:r>
                      <a:rPr kumimoji="0" lang="ko-KR" altLang="en-US" sz="1020" b="0" i="0" u="none" strike="noStrike" kern="0" cap="none" spc="0" normalizeH="0" baseline="0" noProof="0" smtClean="0">
                        <a:ln>
                          <a:noFill/>
                        </a:ln>
                        <a:solidFill>
                          <a:prstClr val="black"/>
                        </a:solidFill>
                        <a:effectLst/>
                        <a:uLnTx/>
                        <a:uFillTx/>
                        <a:ea typeface="맑은 고딕"/>
                      </a:rPr>
                      <a:t>문서를 자동으로 인덱스한 다음 스키마나 보조 인덱스를 먼저 지정하지 않고도 친숙한 </a:t>
                    </a:r>
                    <a:r>
                      <a:rPr kumimoji="0" lang="en-US" altLang="ko-KR" sz="1020" b="0" i="0" u="none" strike="noStrike" kern="0" cap="none" spc="0" normalizeH="0" baseline="0" noProof="0" dirty="0" smtClean="0">
                        <a:ln>
                          <a:noFill/>
                        </a:ln>
                        <a:solidFill>
                          <a:prstClr val="black"/>
                        </a:solidFill>
                        <a:effectLst/>
                        <a:uLnTx/>
                        <a:uFillTx/>
                        <a:ea typeface="맑은 고딕"/>
                      </a:rPr>
                      <a:t>SQL </a:t>
                    </a:r>
                    <a:r>
                      <a:rPr kumimoji="0" lang="ko-KR" altLang="en-US" sz="1020" b="0" i="0" u="none" strike="noStrike" kern="0" cap="none" spc="0" normalizeH="0" baseline="0" noProof="0" smtClean="0">
                        <a:ln>
                          <a:noFill/>
                        </a:ln>
                        <a:solidFill>
                          <a:prstClr val="black"/>
                        </a:solidFill>
                        <a:effectLst/>
                        <a:uLnTx/>
                        <a:uFillTx/>
                        <a:ea typeface="맑은 고딕"/>
                      </a:rPr>
                      <a:t>구문을 사용하여 쿼리할 수 있도록 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쿼리와 트랜잭션 데이터 처리를 고유하게 결합하여 현대적이고 확장성 있는 모바일 및 웹 응용 프로그램을 구축합니다</a:t>
                    </a:r>
                    <a:r>
                      <a:rPr kumimoji="0" lang="en-US" altLang="ko-KR" sz="1020" b="0" i="0" u="none" strike="noStrike" kern="0" cap="none" spc="0" normalizeH="0" baseline="0" noProof="0" dirty="0" smtClean="0">
                        <a:ln>
                          <a:noFill/>
                        </a:ln>
                        <a:solidFill>
                          <a:prstClr val="black"/>
                        </a:solidFill>
                        <a:effectLst/>
                        <a:uLnTx/>
                        <a:uFillTx/>
                        <a:ea typeface="맑은 고딕"/>
                      </a:rPr>
                      <a:t>. JavaScript </a:t>
                    </a:r>
                    <a:r>
                      <a:rPr kumimoji="0" lang="ko-KR" altLang="en-US" sz="1020" b="0" i="0" u="none" strike="noStrike" kern="0" cap="none" spc="0" normalizeH="0" baseline="0" noProof="0" smtClean="0">
                        <a:ln>
                          <a:noFill/>
                        </a:ln>
                        <a:solidFill>
                          <a:prstClr val="black"/>
                        </a:solidFill>
                        <a:effectLst/>
                        <a:uLnTx/>
                        <a:uFillTx/>
                        <a:ea typeface="맑은 고딕"/>
                      </a:rPr>
                      <a:t>기반 고객 쿼리 연산자나 </a:t>
                    </a:r>
                    <a:r>
                      <a:rPr kumimoji="0" lang="en-US" altLang="ko-KR" sz="1020" b="0" i="0" u="none" strike="noStrike" kern="0" cap="none" spc="0" normalizeH="0" baseline="0" noProof="0" dirty="0" smtClean="0">
                        <a:ln>
                          <a:noFill/>
                        </a:ln>
                        <a:solidFill>
                          <a:prstClr val="black"/>
                        </a:solidFill>
                        <a:effectLst/>
                        <a:uLnTx/>
                        <a:uFillTx/>
                        <a:ea typeface="맑은 고딕"/>
                      </a:rPr>
                      <a:t>UDF(</a:t>
                    </a:r>
                    <a:r>
                      <a:rPr kumimoji="0" lang="ko-KR" altLang="en-US" sz="1020" b="0" i="0" u="none" strike="noStrike" kern="0" cap="none" spc="0" normalizeH="0" baseline="0" noProof="0" smtClean="0">
                        <a:ln>
                          <a:noFill/>
                        </a:ln>
                        <a:solidFill>
                          <a:prstClr val="black"/>
                        </a:solidFill>
                        <a:effectLst/>
                        <a:uLnTx/>
                        <a:uFillTx/>
                        <a:ea typeface="맑은 고딕"/>
                      </a:rPr>
                      <a:t>사용자 정의 함수</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를 사용하여 </a:t>
                    </a:r>
                    <a:r>
                      <a:rPr kumimoji="0" lang="en-US" altLang="ko-KR" sz="1020" b="0" i="0" u="none" strike="noStrike" kern="0" cap="none" spc="0" normalizeH="0" baseline="0" noProof="0" dirty="0" err="1" smtClean="0">
                        <a:ln>
                          <a:noFill/>
                        </a:ln>
                        <a:solidFill>
                          <a:prstClr val="black"/>
                        </a:solidFill>
                        <a:effectLst/>
                        <a:uLnTx/>
                        <a:uFillTx/>
                        <a:ea typeface="맑은 고딕"/>
                      </a:rPr>
                      <a:t>DocumentDB</a:t>
                    </a:r>
                    <a:r>
                      <a:rPr kumimoji="0" lang="ko-KR" altLang="en-US" sz="1020" b="0" i="0" u="none" strike="noStrike" kern="0" cap="none" spc="0" normalizeH="0" baseline="0" noProof="0" smtClean="0">
                        <a:ln>
                          <a:noFill/>
                        </a:ln>
                        <a:solidFill>
                          <a:prstClr val="black"/>
                        </a:solidFill>
                        <a:effectLst/>
                        <a:uLnTx/>
                        <a:uFillTx/>
                        <a:ea typeface="맑은 고딕"/>
                      </a:rPr>
                      <a:t>의 성능을 확장</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할</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수 있으며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기본 </a:t>
                    </a:r>
                    <a:r>
                      <a:rPr kumimoji="0" lang="en-US" altLang="ko-KR" sz="1020" b="0" i="0" u="none" strike="noStrike" kern="0" cap="none" spc="0" normalizeH="0" baseline="0" noProof="0" dirty="0" smtClean="0">
                        <a:ln>
                          <a:noFill/>
                        </a:ln>
                        <a:solidFill>
                          <a:prstClr val="black"/>
                        </a:solidFill>
                        <a:effectLst/>
                        <a:uLnTx/>
                        <a:uFillTx/>
                        <a:ea typeface="맑은 고딕"/>
                      </a:rPr>
                      <a:t>JSON </a:t>
                    </a:r>
                    <a:r>
                      <a:rPr kumimoji="0" lang="ko-KR" altLang="en-US" sz="1020" b="0" i="0" u="none" strike="noStrike" kern="0" cap="none" spc="0" normalizeH="0" baseline="0" noProof="0" smtClean="0">
                        <a:ln>
                          <a:noFill/>
                        </a:ln>
                        <a:solidFill>
                          <a:prstClr val="black"/>
                        </a:solidFill>
                        <a:effectLst/>
                        <a:uLnTx/>
                        <a:uFillTx/>
                        <a:ea typeface="맑은 고딕"/>
                      </a:rPr>
                      <a:t>데이터 모델을 사용하면 웹 플랫폼 및 도구와 쉽게 통합할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안정적이며 고성능 데이터베이스 환경</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DocumentDB</a:t>
                    </a:r>
                    <a:r>
                      <a:rPr kumimoji="0" lang="ko-KR" altLang="en-US" sz="1020" b="0" i="0" u="none" strike="noStrike" kern="0" cap="none" spc="0" normalizeH="0" baseline="0" noProof="0" smtClean="0">
                        <a:ln>
                          <a:noFill/>
                        </a:ln>
                        <a:solidFill>
                          <a:prstClr val="black"/>
                        </a:solidFill>
                        <a:effectLst/>
                        <a:uLnTx/>
                        <a:uFillTx/>
                        <a:ea typeface="맑은 고딕"/>
                      </a:rPr>
                      <a:t>는 쓰기에 최적화된 </a:t>
                    </a:r>
                    <a:r>
                      <a:rPr kumimoji="0" lang="en-US" altLang="ko-KR" sz="1020" b="0" i="0" u="none" strike="noStrike" kern="0" cap="none" spc="0" normalizeH="0" baseline="0" noProof="0" dirty="0" smtClean="0">
                        <a:ln>
                          <a:noFill/>
                        </a:ln>
                        <a:solidFill>
                          <a:prstClr val="black"/>
                        </a:solidFill>
                        <a:effectLst/>
                        <a:uLnTx/>
                        <a:uFillTx/>
                        <a:ea typeface="맑은 고딕"/>
                      </a:rPr>
                      <a:t>SSD </a:t>
                    </a:r>
                    <a:r>
                      <a:rPr kumimoji="0" lang="ko-KR" altLang="en-US" sz="1020" b="0" i="0" u="none" strike="noStrike" kern="0" cap="none" spc="0" normalizeH="0" baseline="0" noProof="0" smtClean="0">
                        <a:ln>
                          <a:noFill/>
                        </a:ln>
                        <a:solidFill>
                          <a:prstClr val="black"/>
                        </a:solidFill>
                        <a:effectLst/>
                        <a:uLnTx/>
                        <a:uFillTx/>
                        <a:ea typeface="맑은 고딕"/>
                      </a:rPr>
                      <a:t>저장소에 백업되어 속도가 빠르고 지연이 적습니다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예약된 리소스를 사용하여 예측 가능한 수준의 빠른 성능을 달성하고 필요한 처리량을 제공할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응용 프로그램 요구가 커지면 저장소와 처리량도 선형적으로 확장됩니다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응용 프로그램 시나리오와 성능 요구 사항에 맞게 일관성을 튜닝하고 조절할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데이터는 자동으로 복제되며 고가용성을 제공합니다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빠른 개발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단순한 </a:t>
                    </a:r>
                    <a:r>
                      <a:rPr kumimoji="0" lang="en-US" altLang="ko-KR" sz="1020" b="0" i="0" u="none" strike="noStrike" kern="0" cap="none" spc="0" normalizeH="0" baseline="0" noProof="0" dirty="0" err="1" smtClean="0">
                        <a:ln>
                          <a:noFill/>
                        </a:ln>
                        <a:solidFill>
                          <a:prstClr val="black"/>
                        </a:solidFill>
                        <a:effectLst/>
                        <a:uLnTx/>
                        <a:uFillTx/>
                        <a:ea typeface="맑은 고딕"/>
                      </a:rPr>
                      <a:t>RESTful</a:t>
                    </a:r>
                    <a:r>
                      <a:rPr kumimoji="0" lang="en-US" altLang="ko-KR" sz="1020" b="0" i="0" u="none" strike="noStrike" kern="0" cap="none" spc="0" normalizeH="0" baseline="0" noProof="0" dirty="0" smtClean="0">
                        <a:ln>
                          <a:noFill/>
                        </a:ln>
                        <a:solidFill>
                          <a:prstClr val="black"/>
                        </a:solidFill>
                        <a:effectLst/>
                        <a:uLnTx/>
                        <a:uFillTx/>
                        <a:ea typeface="맑은 고딕"/>
                      </a:rPr>
                      <a:t> HTTP </a:t>
                    </a:r>
                    <a:r>
                      <a:rPr kumimoji="0" lang="ko-KR" altLang="en-US" sz="1020" b="0" i="0" u="none" strike="noStrike" kern="0" cap="none" spc="0" normalizeH="0" baseline="0" noProof="0" smtClean="0">
                        <a:ln>
                          <a:noFill/>
                        </a:ln>
                        <a:solidFill>
                          <a:prstClr val="black"/>
                        </a:solidFill>
                        <a:effectLst/>
                        <a:uLnTx/>
                        <a:uFillTx/>
                        <a:ea typeface="맑은 고딕"/>
                      </a:rPr>
                      <a:t>인터페이스를 이용한 </a:t>
                    </a:r>
                    <a:r>
                      <a:rPr kumimoji="0" lang="en-US" altLang="ko-KR" sz="1020" b="0" i="0" u="none" strike="noStrike" kern="0" cap="none" spc="0" normalizeH="0" baseline="0" noProof="0" dirty="0" smtClean="0">
                        <a:ln>
                          <a:noFill/>
                        </a:ln>
                        <a:solidFill>
                          <a:prstClr val="black"/>
                        </a:solidFill>
                        <a:effectLst/>
                        <a:uLnTx/>
                        <a:uFillTx/>
                        <a:ea typeface="맑은 고딕"/>
                      </a:rPr>
                      <a:t>CRUD, </a:t>
                    </a:r>
                    <a:r>
                      <a:rPr kumimoji="0" lang="ko-KR" altLang="en-US" sz="1020" b="0" i="0" u="none" strike="noStrike" kern="0" cap="none" spc="0" normalizeH="0" baseline="0" noProof="0" smtClean="0">
                        <a:ln>
                          <a:noFill/>
                        </a:ln>
                        <a:solidFill>
                          <a:prstClr val="black"/>
                        </a:solidFill>
                        <a:effectLst/>
                        <a:uLnTx/>
                        <a:uFillTx/>
                        <a:ea typeface="맑은 고딕"/>
                      </a:rPr>
                      <a:t>쿼리 및 </a:t>
                    </a:r>
                    <a:r>
                      <a:rPr kumimoji="0" lang="en-US" altLang="ko-KR" sz="1020" b="0" i="0" u="none" strike="noStrike" kern="0" cap="none" spc="0" normalizeH="0" baseline="0" noProof="0" dirty="0" smtClean="0">
                        <a:ln>
                          <a:noFill/>
                        </a:ln>
                        <a:solidFill>
                          <a:prstClr val="black"/>
                        </a:solidFill>
                        <a:effectLst/>
                        <a:uLnTx/>
                        <a:uFillTx/>
                        <a:ea typeface="맑은 고딕"/>
                      </a:rPr>
                      <a:t>JavaScript </a:t>
                    </a:r>
                    <a:r>
                      <a:rPr kumimoji="0" lang="ko-KR" altLang="en-US" sz="1020" b="0" i="0" u="none" strike="noStrike" kern="0" cap="none" spc="0" normalizeH="0" baseline="0" noProof="0" smtClean="0">
                        <a:ln>
                          <a:noFill/>
                        </a:ln>
                        <a:solidFill>
                          <a:prstClr val="black"/>
                        </a:solidFill>
                        <a:effectLst/>
                        <a:uLnTx/>
                        <a:uFillTx/>
                        <a:ea typeface="맑은 고딕"/>
                      </a:rPr>
                      <a:t>처리를 통해 데이터베이스에 액세스하며 </a:t>
                    </a:r>
                    <a:r>
                      <a:rPr kumimoji="0" lang="en-US" altLang="ko-KR" sz="1020" b="0" i="0" u="none" strike="noStrike" kern="0" cap="none" spc="0" normalizeH="0" baseline="0" noProof="0" dirty="0" smtClean="0">
                        <a:ln>
                          <a:noFill/>
                        </a:ln>
                        <a:solidFill>
                          <a:prstClr val="black"/>
                        </a:solidFill>
                        <a:effectLst/>
                        <a:uLnTx/>
                        <a:uFillTx/>
                        <a:ea typeface="맑은 고딕"/>
                      </a:rPr>
                      <a:t>JSON </a:t>
                    </a:r>
                    <a:r>
                      <a:rPr kumimoji="0" lang="ko-KR" altLang="en-US" sz="1020" b="0" i="0" u="none" strike="noStrike" kern="0" cap="none" spc="0" normalizeH="0" baseline="0" noProof="0" smtClean="0">
                        <a:ln>
                          <a:noFill/>
                        </a:ln>
                        <a:solidFill>
                          <a:prstClr val="black"/>
                        </a:solidFill>
                        <a:effectLst/>
                        <a:uLnTx/>
                        <a:uFillTx/>
                        <a:ea typeface="맑은 고딕"/>
                      </a:rPr>
                      <a:t>또는 </a:t>
                    </a:r>
                    <a:r>
                      <a:rPr kumimoji="0" lang="en-US" altLang="ko-KR" sz="1020" b="0" i="0" u="none" strike="noStrike" kern="0" cap="none" spc="0" normalizeH="0" baseline="0" noProof="0" dirty="0" smtClean="0">
                        <a:ln>
                          <a:noFill/>
                        </a:ln>
                        <a:solidFill>
                          <a:prstClr val="black"/>
                        </a:solidFill>
                        <a:effectLst/>
                        <a:uLnTx/>
                        <a:uFillTx/>
                        <a:ea typeface="맑은 고딕"/>
                      </a:rPr>
                      <a:t>JavaScript</a:t>
                    </a:r>
                    <a:r>
                      <a:rPr kumimoji="0" lang="ko-KR" altLang="en-US" sz="1020" b="0" i="0" u="none" strike="noStrike" kern="0" cap="none" spc="0" normalizeH="0" baseline="0" noProof="0" smtClean="0">
                        <a:ln>
                          <a:noFill/>
                        </a:ln>
                        <a:solidFill>
                          <a:prstClr val="black"/>
                        </a:solidFill>
                        <a:effectLst/>
                        <a:uLnTx/>
                        <a:uFillTx/>
                        <a:ea typeface="맑은 고딕"/>
                      </a:rPr>
                      <a:t>로의 확장이나 사용자 지정 인코딩이 필요하지 않습니다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grpSp>
            <p:nvGrpSpPr>
              <p:cNvPr id="33" name="그룹 95"/>
              <p:cNvGrpSpPr/>
              <p:nvPr/>
            </p:nvGrpSpPr>
            <p:grpSpPr>
              <a:xfrm>
                <a:off x="6710709" y="899679"/>
                <a:ext cx="3373760" cy="5412310"/>
                <a:chOff x="3562507" y="943221"/>
                <a:chExt cx="3373760" cy="5412310"/>
              </a:xfrm>
            </p:grpSpPr>
            <p:sp>
              <p:nvSpPr>
                <p:cNvPr id="34"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5" name="그룹 97"/>
                <p:cNvGrpSpPr/>
                <p:nvPr/>
              </p:nvGrpSpPr>
              <p:grpSpPr>
                <a:xfrm>
                  <a:off x="3562507" y="943223"/>
                  <a:ext cx="3373760" cy="687853"/>
                  <a:chOff x="3562507" y="943223"/>
                  <a:chExt cx="3373760" cy="687853"/>
                </a:xfrm>
              </p:grpSpPr>
              <p:sp>
                <p:nvSpPr>
                  <p:cNvPr id="36"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Azure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포털 관리</a:t>
                    </a: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기능</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7" name="직사각형 99"/>
                  <p:cNvSpPr/>
                  <p:nvPr/>
                </p:nvSpPr>
                <p:spPr>
                  <a:xfrm>
                    <a:off x="3562507" y="1319689"/>
                    <a:ext cx="3279075" cy="3113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24" b="0" i="0" u="none" strike="noStrike" kern="0" cap="none" spc="-102" normalizeH="0" baseline="0" noProof="0" dirty="0" err="1" smtClean="0">
                        <a:ln>
                          <a:noFill/>
                        </a:ln>
                        <a:solidFill>
                          <a:prstClr val="black"/>
                        </a:solidFill>
                        <a:effectLst/>
                        <a:uLnTx/>
                        <a:uFillTx/>
                        <a:ea typeface="맑은 고딕"/>
                      </a:rPr>
                      <a:t>DocumentDB</a:t>
                    </a:r>
                    <a:r>
                      <a:rPr kumimoji="0" lang="en-US" altLang="ko-KR" sz="1224" b="0" i="0" u="none" strike="noStrike" kern="0" cap="none" spc="-102" normalizeH="0" baseline="0" noProof="0" dirty="0" smtClean="0">
                        <a:ln>
                          <a:noFill/>
                        </a:ln>
                        <a:solidFill>
                          <a:prstClr val="black"/>
                        </a:solidFill>
                        <a:effectLst/>
                        <a:uLnTx/>
                        <a:uFillTx/>
                        <a:ea typeface="맑은 고딕"/>
                      </a:rPr>
                      <a:t> </a:t>
                    </a:r>
                    <a:r>
                      <a:rPr kumimoji="0" lang="ko-KR" altLang="en-US" sz="1224" b="0" i="0" u="none" strike="noStrike" kern="0" cap="none" spc="-102" normalizeH="0" baseline="0" noProof="0" smtClean="0">
                        <a:ln>
                          <a:noFill/>
                        </a:ln>
                        <a:solidFill>
                          <a:prstClr val="black"/>
                        </a:solidFill>
                        <a:effectLst/>
                        <a:uLnTx/>
                        <a:uFillTx/>
                        <a:ea typeface="맑은 고딕"/>
                      </a:rPr>
                      <a:t>사용으로 인한 비용 예측 지원</a:t>
                    </a:r>
                    <a:endParaRPr kumimoji="0" lang="en-US" altLang="ko-KR" sz="1224" b="0" i="0" u="none" strike="noStrike" kern="0" cap="none" spc="-102" normalizeH="0" baseline="0" noProof="0" dirty="0" smtClean="0">
                      <a:ln>
                        <a:noFill/>
                      </a:ln>
                      <a:solidFill>
                        <a:prstClr val="black"/>
                      </a:solidFill>
                      <a:effectLst/>
                      <a:uLnTx/>
                      <a:uFillTx/>
                      <a:ea typeface="맑은 고딕"/>
                    </a:endParaRPr>
                  </a:p>
                </p:txBody>
              </p:sp>
            </p:grpSp>
          </p:grpSp>
        </p:grpSp>
        <p:sp>
          <p:nvSpPr>
            <p:cNvPr id="29" name="직사각형 100"/>
            <p:cNvSpPr/>
            <p:nvPr/>
          </p:nvSpPr>
          <p:spPr>
            <a:xfrm>
              <a:off x="62400" y="3887453"/>
              <a:ext cx="2938469" cy="1999697"/>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Azure </a:t>
              </a:r>
              <a:r>
                <a:rPr kumimoji="0" lang="en-US" altLang="ko-KR" sz="1224" b="1" i="0" u="sng" strike="noStrike" kern="0" cap="none" spc="0" normalizeH="0" baseline="0" noProof="0" dirty="0" err="1" smtClean="0">
                  <a:ln>
                    <a:noFill/>
                  </a:ln>
                  <a:solidFill>
                    <a:prstClr val="black"/>
                  </a:solidFill>
                  <a:effectLst/>
                  <a:uLnTx/>
                  <a:uFillTx/>
                  <a:ea typeface="맑은 고딕"/>
                </a:rPr>
                <a:t>DocumentDB</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소개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en-US" altLang="ko-KR" sz="1020" b="0" i="0" u="none" strike="noStrike" kern="0" cap="none" spc="0" normalizeH="0" baseline="0" noProof="0" dirty="0" err="1" smtClean="0">
                  <a:ln>
                    <a:noFill/>
                  </a:ln>
                  <a:solidFill>
                    <a:prstClr val="black"/>
                  </a:solidFill>
                  <a:effectLst/>
                  <a:uLnTx/>
                  <a:uFillTx/>
                  <a:ea typeface="맑은 고딕"/>
                </a:rPr>
                <a:t>DocumentDB</a:t>
              </a:r>
              <a:r>
                <a:rPr kumimoji="0" lang="ko-KR" altLang="en-US" sz="1020" b="0" i="0" u="none" strike="noStrike" kern="0" cap="none" spc="0" normalizeH="0" baseline="0" noProof="0" smtClean="0">
                  <a:ln>
                    <a:noFill/>
                  </a:ln>
                  <a:solidFill>
                    <a:prstClr val="black"/>
                  </a:solidFill>
                  <a:effectLst/>
                  <a:uLnTx/>
                  <a:uFillTx/>
                  <a:ea typeface="맑은 고딕"/>
                </a:rPr>
                <a:t>는 데이터베이스 엔진 내보에서 직접 </a:t>
              </a:r>
              <a:r>
                <a:rPr kumimoji="0" lang="en-US" altLang="ko-KR" sz="1020" b="0" i="0" u="none" strike="noStrike" kern="0" cap="none" spc="0" normalizeH="0" baseline="0" noProof="0" dirty="0" smtClean="0">
                  <a:ln>
                    <a:noFill/>
                  </a:ln>
                  <a:solidFill>
                    <a:prstClr val="black"/>
                  </a:solidFill>
                  <a:effectLst/>
                  <a:uLnTx/>
                  <a:uFillTx/>
                  <a:ea typeface="맑은 고딕"/>
                </a:rPr>
                <a:t>JSON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JavaScript</a:t>
              </a:r>
              <a:r>
                <a:rPr kumimoji="0" lang="ko-KR" altLang="en-US" sz="1020" b="0" i="0" u="none" strike="noStrike" kern="0" cap="none" spc="0" normalizeH="0" baseline="0" noProof="0" smtClean="0">
                  <a:ln>
                    <a:noFill/>
                  </a:ln>
                  <a:solidFill>
                    <a:prstClr val="black"/>
                  </a:solidFill>
                  <a:effectLst/>
                  <a:uLnTx/>
                  <a:uFillTx/>
                  <a:ea typeface="맑은 고딕"/>
                </a:rPr>
                <a:t>를 기본적으로 지원하도록 처음부터 설계된 </a:t>
              </a:r>
              <a:r>
                <a:rPr kumimoji="0" lang="en-US" altLang="ko-KR" sz="1020" b="0" i="0" u="none" strike="noStrike" kern="0" cap="none" spc="0" normalizeH="0" baseline="0" noProof="0" dirty="0" smtClean="0">
                  <a:ln>
                    <a:noFill/>
                  </a:ln>
                  <a:solidFill>
                    <a:prstClr val="black"/>
                  </a:solidFill>
                  <a:effectLst/>
                  <a:uLnTx/>
                  <a:uFillTx/>
                  <a:ea typeface="맑은 고딕"/>
                </a:rPr>
                <a:t>NoSQL </a:t>
              </a:r>
              <a:r>
                <a:rPr kumimoji="0" lang="ko-KR" altLang="en-US" sz="1020" b="0" i="0" u="none" strike="noStrike" kern="0" cap="none" spc="0" normalizeH="0" baseline="0" noProof="0" smtClean="0">
                  <a:ln>
                    <a:noFill/>
                  </a:ln>
                  <a:solidFill>
                    <a:prstClr val="black"/>
                  </a:solidFill>
                  <a:effectLst/>
                  <a:uLnTx/>
                  <a:uFillTx/>
                  <a:ea typeface="맑은 고딕"/>
                </a:rPr>
                <a:t>문서 데이터베이스 서비스입니다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예측 가능한 처리량</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짧은 대기 시간</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유연한 쿼리가 중요한 웹 및 모바일 응용 프로그램에 적합한 솔루션입니다</a:t>
              </a:r>
              <a:r>
                <a:rPr kumimoji="0" lang="en-US" altLang="ko-KR" sz="1020" b="0" i="0" u="none" strike="noStrike" kern="0" cap="none" spc="0" normalizeH="0" baseline="0" noProof="0" dirty="0" smtClean="0">
                  <a:ln>
                    <a:noFill/>
                  </a:ln>
                  <a:solidFill>
                    <a:prstClr val="black"/>
                  </a:solidFill>
                  <a:effectLst/>
                  <a:uLnTx/>
                  <a:uFillTx/>
                  <a:ea typeface="맑은 고딕"/>
                </a:rPr>
                <a:t>. OneNote</a:t>
              </a:r>
              <a:r>
                <a:rPr kumimoji="0" lang="ko-KR" altLang="en-US" sz="1020" b="0" i="0" u="none" strike="noStrike" kern="0" cap="none" spc="0" normalizeH="0" baseline="0" noProof="0" smtClean="0">
                  <a:ln>
                    <a:noFill/>
                  </a:ln>
                  <a:solidFill>
                    <a:prstClr val="black"/>
                  </a:solidFill>
                  <a:effectLst/>
                  <a:uLnTx/>
                  <a:uFillTx/>
                  <a:ea typeface="맑은 고딕"/>
                </a:rPr>
                <a:t>와 같은 </a:t>
              </a:r>
              <a:r>
                <a:rPr kumimoji="0" lang="en-US" altLang="ko-KR" sz="1020" b="0" i="0" u="none" strike="noStrike" kern="0" cap="none" spc="0" normalizeH="0" baseline="0" noProof="0" dirty="0" smtClean="0">
                  <a:ln>
                    <a:noFill/>
                  </a:ln>
                  <a:solidFill>
                    <a:prstClr val="black"/>
                  </a:solidFill>
                  <a:effectLst/>
                  <a:uLnTx/>
                  <a:uFillTx/>
                  <a:ea typeface="맑은 고딕"/>
                </a:rPr>
                <a:t>Microsoft </a:t>
              </a:r>
              <a:r>
                <a:rPr kumimoji="0" lang="ko-KR" altLang="en-US" sz="1020" b="0" i="0" u="none" strike="noStrike" kern="0" cap="none" spc="0" normalizeH="0" baseline="0" noProof="0" smtClean="0">
                  <a:ln>
                    <a:noFill/>
                  </a:ln>
                  <a:solidFill>
                    <a:prstClr val="black"/>
                  </a:solidFill>
                  <a:effectLst/>
                  <a:uLnTx/>
                  <a:uFillTx/>
                  <a:ea typeface="맑은 고딕"/>
                </a:rPr>
                <a:t>소비자 응용 프로그램에서는 이미 프로덕션에서 </a:t>
              </a:r>
              <a:r>
                <a:rPr kumimoji="0" lang="en-US" altLang="ko-KR" sz="1020" b="0" i="0" u="none" strike="noStrike" kern="0" cap="none" spc="0" normalizeH="0" baseline="0" noProof="0" dirty="0" err="1" smtClean="0">
                  <a:ln>
                    <a:noFill/>
                  </a:ln>
                  <a:solidFill>
                    <a:prstClr val="black"/>
                  </a:solidFill>
                  <a:effectLst/>
                  <a:uLnTx/>
                  <a:uFillTx/>
                  <a:ea typeface="맑은 고딕"/>
                </a:rPr>
                <a:t>DocumentDB</a:t>
              </a:r>
              <a:r>
                <a:rPr kumimoji="0" lang="ko-KR" altLang="en-US" sz="1020" b="0" i="0" u="none" strike="noStrike" kern="0" cap="none" spc="0" normalizeH="0" baseline="0" noProof="0" smtClean="0">
                  <a:ln>
                    <a:noFill/>
                  </a:ln>
                  <a:solidFill>
                    <a:prstClr val="black"/>
                  </a:solidFill>
                  <a:effectLst/>
                  <a:uLnTx/>
                  <a:uFillTx/>
                  <a:ea typeface="맑은 고딕"/>
                </a:rPr>
                <a:t>를 사용하여 수백만 명의 사용자를 지원합니다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nvGrpSpPr>
          <p:cNvPr id="43" name="그룹 3"/>
          <p:cNvGrpSpPr/>
          <p:nvPr/>
        </p:nvGrpSpPr>
        <p:grpSpPr>
          <a:xfrm>
            <a:off x="1271860" y="2084267"/>
            <a:ext cx="2951599" cy="278020"/>
            <a:chOff x="3106021" y="1920406"/>
            <a:chExt cx="3262566" cy="208766"/>
          </a:xfrm>
        </p:grpSpPr>
        <p:pic>
          <p:nvPicPr>
            <p:cNvPr id="4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직사각형 2"/>
            <p:cNvSpPr/>
            <p:nvPr/>
          </p:nvSpPr>
          <p:spPr>
            <a:xfrm>
              <a:off x="3823231" y="1939424"/>
              <a:ext cx="1594279" cy="189748"/>
            </a:xfrm>
            <a:prstGeom prst="rect">
              <a:avLst/>
            </a:prstGeom>
          </p:spPr>
          <p:txBody>
            <a:bodyPr wrap="none">
              <a:spAutoFit/>
            </a:bodyPr>
            <a:lstStyle/>
            <a:p>
              <a:pPr defTabSz="317342">
                <a:lnSpc>
                  <a:spcPct val="90000"/>
                </a:lnSpc>
                <a:spcBef>
                  <a:spcPts val="306"/>
                </a:spcBef>
                <a:spcAft>
                  <a:spcPts val="306"/>
                </a:spcAft>
                <a:buClr>
                  <a:srgbClr val="FD0000"/>
                </a:buClr>
              </a:pPr>
              <a:r>
                <a:rPr lang="en-US" altLang="ko-KR" sz="1122" b="1" dirty="0" err="1">
                  <a:solidFill>
                    <a:prstClr val="black"/>
                  </a:solidFill>
                  <a:ea typeface="맑은 고딕"/>
                </a:rPr>
                <a:t>DocumentDB</a:t>
              </a:r>
              <a:r>
                <a:rPr lang="en-US" altLang="ko-KR" sz="1122" b="1" dirty="0">
                  <a:solidFill>
                    <a:prstClr val="black"/>
                  </a:solidFill>
                  <a:ea typeface="맑은 고딕"/>
                </a:rPr>
                <a:t> </a:t>
              </a:r>
              <a:r>
                <a:rPr lang="ko-KR" altLang="en-US" sz="1122" b="1">
                  <a:solidFill>
                    <a:prstClr val="black"/>
                  </a:solidFill>
                  <a:ea typeface="맑은 고딕"/>
                </a:rPr>
                <a:t>구조</a:t>
              </a:r>
              <a:endParaRPr lang="en-US" altLang="ko-KR" sz="1224" b="1" u="sng" dirty="0">
                <a:solidFill>
                  <a:prstClr val="black"/>
                </a:solidFill>
                <a:ea typeface="맑은 고딕"/>
              </a:endParaRPr>
            </a:p>
          </p:txBody>
        </p:sp>
      </p:grpSp>
      <p:pic>
        <p:nvPicPr>
          <p:cNvPr id="46" name="Picture 45"/>
          <p:cNvPicPr>
            <a:picLocks noChangeAspect="1"/>
          </p:cNvPicPr>
          <p:nvPr/>
        </p:nvPicPr>
        <p:blipFill rotWithShape="1">
          <a:blip r:embed="rId4" cstate="print">
            <a:extLst>
              <a:ext uri="{28A0092B-C50C-407E-A947-70E740481C1C}">
                <a14:useLocalDpi xmlns:a14="http://schemas.microsoft.com/office/drawing/2010/main" val="0"/>
              </a:ext>
            </a:extLst>
          </a:blip>
          <a:srcRect l="3138" r="4266" b="4150"/>
          <a:stretch/>
        </p:blipFill>
        <p:spPr>
          <a:xfrm>
            <a:off x="1271859" y="2367295"/>
            <a:ext cx="2951599" cy="1770250"/>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4724" y="2258162"/>
            <a:ext cx="2640385" cy="1862213"/>
          </a:xfrm>
          <a:prstGeom prst="rect">
            <a:avLst/>
          </a:prstGeom>
        </p:spPr>
      </p:pic>
      <p:sp>
        <p:nvSpPr>
          <p:cNvPr id="48" name="직사각형 99"/>
          <p:cNvSpPr/>
          <p:nvPr/>
        </p:nvSpPr>
        <p:spPr>
          <a:xfrm>
            <a:off x="7793427" y="4223157"/>
            <a:ext cx="3257221" cy="478442"/>
          </a:xfrm>
          <a:prstGeom prst="rect">
            <a:avLst/>
          </a:prstGeom>
        </p:spPr>
        <p:txBody>
          <a:bodyPr wrap="square">
            <a:spAutoFit/>
          </a:bodyPr>
          <a:lstStyle/>
          <a:p>
            <a:r>
              <a:rPr lang="ko-KR" altLang="en-US" sz="1224" spc="-102" dirty="0">
                <a:solidFill>
                  <a:prstClr val="black"/>
                </a:solidFill>
                <a:ea typeface="맑은 고딕"/>
              </a:rPr>
              <a:t>역할 기반의 접근 통제 지원으로 </a:t>
            </a:r>
            <a:r>
              <a:rPr lang="ko-KR" altLang="en-US" sz="1224" spc="-102" dirty="0" err="1">
                <a:solidFill>
                  <a:prstClr val="black"/>
                </a:solidFill>
                <a:ea typeface="맑은 고딕"/>
              </a:rPr>
              <a:t>관리자별로</a:t>
            </a:r>
            <a:r>
              <a:rPr lang="ko-KR" altLang="en-US" sz="1224" spc="-102" dirty="0">
                <a:solidFill>
                  <a:prstClr val="black"/>
                </a:solidFill>
                <a:ea typeface="맑은 고딕"/>
              </a:rPr>
              <a:t> 관리 권한을 정의</a:t>
            </a:r>
            <a:endParaRPr lang="en-US" altLang="ko-KR" sz="1224" spc="-102" dirty="0">
              <a:solidFill>
                <a:prstClr val="black"/>
              </a:solidFill>
              <a:ea typeface="맑은 고딕"/>
            </a:endParaRPr>
          </a:p>
        </p:txBody>
      </p:sp>
      <p:pic>
        <p:nvPicPr>
          <p:cNvPr id="49" name="Picture 48"/>
          <p:cNvPicPr>
            <a:picLocks noChangeAspect="1"/>
          </p:cNvPicPr>
          <p:nvPr/>
        </p:nvPicPr>
        <p:blipFill>
          <a:blip r:embed="rId6"/>
          <a:stretch>
            <a:fillRect/>
          </a:stretch>
        </p:blipFill>
        <p:spPr>
          <a:xfrm>
            <a:off x="8029578" y="4694013"/>
            <a:ext cx="1525195" cy="1641770"/>
          </a:xfrm>
          <a:prstGeom prst="rect">
            <a:avLst/>
          </a:prstGeom>
        </p:spPr>
      </p:pic>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4774" y="4694013"/>
            <a:ext cx="1080336" cy="1641770"/>
          </a:xfrm>
          <a:prstGeom prst="rect">
            <a:avLst/>
          </a:prstGeom>
        </p:spPr>
      </p:pic>
      <p:sp>
        <p:nvSpPr>
          <p:cNvPr id="5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55369767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err="1" smtClean="0"/>
              <a:t>Redis</a:t>
            </a:r>
            <a:r>
              <a:rPr lang="en-US" altLang="ko-KR" dirty="0" smtClean="0"/>
              <a:t> Cache</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캐시는 분산된 메모리 내 확장 가능한 솔루션 제품군으로</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초고속으로 데이터에 액세스할 수 있어 확장성과 응답성이 뛰어난 응용 프로그램을 작성할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64" name="그룹 94"/>
          <p:cNvGrpSpPr/>
          <p:nvPr/>
        </p:nvGrpSpPr>
        <p:grpSpPr>
          <a:xfrm>
            <a:off x="1255454" y="1622187"/>
            <a:ext cx="9878196" cy="4988934"/>
            <a:chOff x="139995" y="899679"/>
            <a:chExt cx="9944474" cy="5425967"/>
          </a:xfrm>
        </p:grpSpPr>
        <p:sp>
          <p:nvSpPr>
            <p:cNvPr id="65"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캐시 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66" name="그룹 93"/>
            <p:cNvGrpSpPr/>
            <p:nvPr/>
          </p:nvGrpSpPr>
          <p:grpSpPr>
            <a:xfrm>
              <a:off x="3263353" y="899681"/>
              <a:ext cx="3362633" cy="5425965"/>
              <a:chOff x="3584066" y="914195"/>
              <a:chExt cx="3362633" cy="5425965"/>
            </a:xfrm>
          </p:grpSpPr>
          <p:sp>
            <p:nvSpPr>
              <p:cNvPr id="70" name="Rectangle 4"/>
              <p:cNvSpPr/>
              <p:nvPr/>
            </p:nvSpPr>
            <p:spPr bwMode="gray">
              <a:xfrm>
                <a:off x="3584066" y="922285"/>
                <a:ext cx="3362632"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71"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67" name="그룹 95"/>
            <p:cNvGrpSpPr/>
            <p:nvPr/>
          </p:nvGrpSpPr>
          <p:grpSpPr>
            <a:xfrm>
              <a:off x="6721836" y="899679"/>
              <a:ext cx="3362633" cy="5412310"/>
              <a:chOff x="3573634" y="943221"/>
              <a:chExt cx="3362633" cy="5412310"/>
            </a:xfrm>
          </p:grpSpPr>
          <p:sp>
            <p:nvSpPr>
              <p:cNvPr id="68"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69"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sp>
        <p:nvSpPr>
          <p:cNvPr id="72" name="Rectangle 23"/>
          <p:cNvSpPr/>
          <p:nvPr/>
        </p:nvSpPr>
        <p:spPr bwMode="gray">
          <a:xfrm>
            <a:off x="1255455" y="1917341"/>
            <a:ext cx="3018382" cy="4704141"/>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고성능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en-US" altLang="ko-KR" sz="1020" b="0" i="0" u="none" strike="noStrike" kern="0" cap="none" spc="0" normalizeH="0" baseline="0" noProof="0" dirty="0" err="1" smtClean="0">
                <a:ln>
                  <a:noFill/>
                </a:ln>
                <a:solidFill>
                  <a:prstClr val="black"/>
                </a:solidFill>
                <a:effectLst/>
                <a:uLnTx/>
                <a:uFillTx/>
                <a:ea typeface="맑은 고딕"/>
              </a:rPr>
              <a:t>Redis</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캐시는 </a:t>
            </a:r>
            <a:r>
              <a:rPr kumimoji="0" lang="en-US" altLang="ko-KR" sz="1020" b="0" i="0" u="none" strike="noStrike" kern="0" cap="none" spc="0" normalizeH="0" baseline="0" noProof="0" dirty="0" smtClean="0">
                <a:ln>
                  <a:noFill/>
                </a:ln>
                <a:solidFill>
                  <a:prstClr val="black"/>
                </a:solidFill>
                <a:effectLst/>
                <a:uLnTx/>
                <a:uFillTx/>
                <a:ea typeface="맑은 고딕"/>
              </a:rPr>
              <a:t>Microsoft</a:t>
            </a:r>
            <a:r>
              <a:rPr kumimoji="0" lang="ko-KR" altLang="en-US" sz="1020" b="0" i="0" u="none" strike="noStrike" kern="0" cap="none" spc="0" normalizeH="0" baseline="0" noProof="0" smtClean="0">
                <a:ln>
                  <a:noFill/>
                </a:ln>
                <a:solidFill>
                  <a:prstClr val="black"/>
                </a:solidFill>
                <a:effectLst/>
                <a:uLnTx/>
                <a:uFillTx/>
                <a:ea typeface="맑은 고딕"/>
              </a:rPr>
              <a:t>가 관리하는 안전한 전용 </a:t>
            </a:r>
            <a:r>
              <a:rPr kumimoji="0" lang="en-US" altLang="ko-KR" sz="1020" b="0" i="0" u="none" strike="noStrike" kern="0" cap="none" spc="0" normalizeH="0" baseline="0" noProof="0" dirty="0" err="1" smtClean="0">
                <a:ln>
                  <a:noFill/>
                </a:ln>
                <a:solidFill>
                  <a:prstClr val="black"/>
                </a:solidFill>
                <a:effectLst/>
                <a:uLnTx/>
                <a:uFillTx/>
                <a:ea typeface="맑은 고딕"/>
              </a:rPr>
              <a:t>Redis</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캐시 전용 시스템에 액세스하게 되며</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en-US" altLang="ko-KR" sz="1020" b="0" i="0" u="none" strike="noStrike" kern="0" cap="none" spc="0" normalizeH="0" baseline="0" noProof="0" dirty="0" err="1" smtClean="0">
                <a:ln>
                  <a:noFill/>
                </a:ln>
                <a:solidFill>
                  <a:prstClr val="black"/>
                </a:solidFill>
                <a:effectLst/>
                <a:uLnTx/>
                <a:uFillTx/>
                <a:ea typeface="맑은 고딕"/>
              </a:rPr>
              <a:t>Redis</a:t>
            </a:r>
            <a:r>
              <a:rPr kumimoji="0" lang="ko-KR" altLang="en-US" sz="1020" b="0" i="0" u="none" strike="noStrike" kern="0" cap="none" spc="0" normalizeH="0" baseline="0" noProof="0" smtClean="0">
                <a:ln>
                  <a:noFill/>
                </a:ln>
                <a:solidFill>
                  <a:prstClr val="black"/>
                </a:solidFill>
                <a:effectLst/>
                <a:uLnTx/>
                <a:uFillTx/>
                <a:ea typeface="맑은 고딕"/>
              </a:rPr>
              <a:t>의 풍부한 기능과 에코시스템 및 </a:t>
            </a:r>
            <a:r>
              <a:rPr kumimoji="0" lang="en-US" altLang="ko-KR" sz="1020" b="0" i="0" u="none" strike="noStrike" kern="0" cap="none" spc="0" normalizeH="0" baseline="0" noProof="0" dirty="0" smtClean="0">
                <a:ln>
                  <a:noFill/>
                </a:ln>
                <a:solidFill>
                  <a:prstClr val="black"/>
                </a:solidFill>
                <a:effectLst/>
                <a:uLnTx/>
                <a:uFillTx/>
                <a:ea typeface="맑은 고딕"/>
              </a:rPr>
              <a:t>Microsoft</a:t>
            </a:r>
            <a:r>
              <a:rPr kumimoji="0" lang="ko-KR" altLang="en-US" sz="1020" b="0" i="0" u="none" strike="noStrike" kern="0" cap="none" spc="0" normalizeH="0" baseline="0" noProof="0" smtClean="0">
                <a:ln>
                  <a:noFill/>
                </a:ln>
                <a:solidFill>
                  <a:prstClr val="black"/>
                </a:solidFill>
                <a:effectLst/>
                <a:uLnTx/>
                <a:uFillTx/>
                <a:ea typeface="맑은 고딕"/>
              </a:rPr>
              <a:t>의 안정적인 호스팅과 모니터링이라는 두 가지 장점을 모두 제공</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손쉬운 사용 및 관리</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캐시를 </a:t>
            </a:r>
            <a:r>
              <a:rPr kumimoji="0" lang="ko-KR" altLang="en-US" sz="1020" b="0" i="0" u="none" strike="noStrike" kern="0" cap="none" spc="0" normalizeH="0" baseline="0" noProof="0" dirty="0" err="1" smtClean="0">
                <a:ln>
                  <a:noFill/>
                </a:ln>
                <a:solidFill>
                  <a:prstClr val="black"/>
                </a:solidFill>
                <a:effectLst/>
                <a:uLnTx/>
                <a:uFillTx/>
                <a:ea typeface="맑은 고딕"/>
              </a:rPr>
              <a:t>프로비전하는</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것으로 서비스의 성능과 고 가용성을 확보 할 수 있으며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err="1" smtClean="0">
                <a:ln>
                  <a:noFill/>
                </a:ln>
                <a:solidFill>
                  <a:prstClr val="black"/>
                </a:solidFill>
                <a:effectLst/>
                <a:uLnTx/>
                <a:uFillTx/>
                <a:ea typeface="맑은 고딕"/>
              </a:rPr>
              <a:t>Redis</a:t>
            </a:r>
            <a:r>
              <a:rPr kumimoji="0" lang="ko-KR" altLang="en-US" sz="1020" b="0" i="0" u="none" strike="noStrike" kern="0" cap="none" spc="0" normalizeH="0" baseline="0" noProof="0" smtClean="0">
                <a:ln>
                  <a:noFill/>
                </a:ln>
                <a:solidFill>
                  <a:prstClr val="black"/>
                </a:solidFill>
                <a:effectLst/>
                <a:uLnTx/>
                <a:uFillTx/>
                <a:ea typeface="맑은 고딕"/>
              </a:rPr>
              <a:t>와 같이 응용 프로그램에서 캐시를 사용하기 위해 끝점을 호출 하는 것으로 강력한 성능의 응용 프로그램 개발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224" b="0" i="0" u="none" strike="noStrike" kern="0" cap="none" spc="0" normalizeH="0" baseline="0" noProof="0" dirty="0" smtClean="0">
              <a:ln>
                <a:noFill/>
              </a:ln>
              <a:solidFill>
                <a:prstClr val="black"/>
              </a:solidFill>
              <a:effectLst/>
              <a:uLnTx/>
              <a:uFillTx/>
              <a:ea typeface="맑은 고딕"/>
            </a:endParaRPr>
          </a:p>
        </p:txBody>
      </p:sp>
      <p:sp>
        <p:nvSpPr>
          <p:cNvPr id="73" name="직사각형 49"/>
          <p:cNvSpPr/>
          <p:nvPr/>
        </p:nvSpPr>
        <p:spPr>
          <a:xfrm>
            <a:off x="4375391" y="1924778"/>
            <a:ext cx="3293990" cy="4673785"/>
          </a:xfrm>
          <a:prstGeom prst="rect">
            <a:avLst/>
          </a:prstGeom>
        </p:spPr>
        <p:txBody>
          <a:bodyPr wrap="square">
            <a:no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캐시 기능</a:t>
            </a:r>
            <a:endParaRPr lang="en-US" altLang="ko-KR" sz="1224" dirty="0">
              <a:solidFill>
                <a:prstClr val="black"/>
              </a:solidFill>
              <a:ea typeface="맑은 고딕"/>
            </a:endParaRP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고급 키</a:t>
            </a:r>
            <a:r>
              <a:rPr lang="en-US" altLang="ko-KR" sz="1020" dirty="0">
                <a:solidFill>
                  <a:prstClr val="black"/>
                </a:solidFill>
                <a:ea typeface="맑은 고딕"/>
              </a:rPr>
              <a:t>-</a:t>
            </a:r>
            <a:r>
              <a:rPr lang="ko-KR" altLang="en-US" sz="1020">
                <a:solidFill>
                  <a:prstClr val="black"/>
                </a:solidFill>
                <a:ea typeface="맑은 고딕"/>
              </a:rPr>
              <a:t>값 </a:t>
            </a:r>
            <a:r>
              <a:rPr lang="en-US" altLang="ko-KR" sz="1020" dirty="0">
                <a:solidFill>
                  <a:prstClr val="black"/>
                </a:solidFill>
                <a:ea typeface="맑은 고딕"/>
              </a:rPr>
              <a:t>(Key-Value)</a:t>
            </a:r>
            <a:r>
              <a:rPr lang="ko-KR" altLang="en-US" sz="1020">
                <a:solidFill>
                  <a:prstClr val="black"/>
                </a:solidFill>
                <a:ea typeface="맑은 고딕"/>
              </a:rPr>
              <a:t>저장소로</a:t>
            </a:r>
            <a:r>
              <a:rPr lang="en-US" altLang="ko-KR" sz="1020" dirty="0">
                <a:solidFill>
                  <a:prstClr val="black"/>
                </a:solidFill>
                <a:ea typeface="맑은 고딕"/>
              </a:rPr>
              <a:t>, </a:t>
            </a:r>
            <a:r>
              <a:rPr lang="ko-KR" altLang="en-US" sz="1020">
                <a:solidFill>
                  <a:prstClr val="black"/>
                </a:solidFill>
                <a:ea typeface="맑은 고딕"/>
              </a:rPr>
              <a:t>키</a:t>
            </a:r>
            <a:r>
              <a:rPr lang="en-US" altLang="ko-KR" sz="1020" dirty="0">
                <a:solidFill>
                  <a:prstClr val="black"/>
                </a:solidFill>
                <a:ea typeface="맑은 고딕"/>
              </a:rPr>
              <a:t>(Key)</a:t>
            </a:r>
            <a:r>
              <a:rPr lang="ko-KR" altLang="en-US" sz="1020">
                <a:solidFill>
                  <a:prstClr val="black"/>
                </a:solidFill>
                <a:ea typeface="맑은 고딕"/>
              </a:rPr>
              <a:t>에는 문자열</a:t>
            </a:r>
            <a:r>
              <a:rPr lang="en-US" altLang="ko-KR" sz="1020" dirty="0">
                <a:solidFill>
                  <a:prstClr val="black"/>
                </a:solidFill>
                <a:ea typeface="맑은 고딕"/>
              </a:rPr>
              <a:t>, </a:t>
            </a:r>
            <a:r>
              <a:rPr lang="ko-KR" altLang="en-US" sz="1020">
                <a:solidFill>
                  <a:prstClr val="black"/>
                </a:solidFill>
                <a:ea typeface="맑은 고딕"/>
              </a:rPr>
              <a:t>해시</a:t>
            </a:r>
            <a:r>
              <a:rPr lang="en-US" altLang="ko-KR" sz="1020" dirty="0">
                <a:solidFill>
                  <a:prstClr val="black"/>
                </a:solidFill>
                <a:ea typeface="맑은 고딕"/>
              </a:rPr>
              <a:t>, </a:t>
            </a:r>
            <a:r>
              <a:rPr lang="ko-KR" altLang="en-US" sz="1020">
                <a:solidFill>
                  <a:prstClr val="black"/>
                </a:solidFill>
                <a:ea typeface="맑은 고딕"/>
              </a:rPr>
              <a:t>목록</a:t>
            </a:r>
            <a:r>
              <a:rPr lang="en-US" altLang="ko-KR" sz="1020" dirty="0">
                <a:solidFill>
                  <a:prstClr val="black"/>
                </a:solidFill>
                <a:ea typeface="맑은 고딕"/>
              </a:rPr>
              <a:t>, </a:t>
            </a:r>
            <a:r>
              <a:rPr lang="ko-KR" altLang="en-US" sz="1020">
                <a:solidFill>
                  <a:prstClr val="black"/>
                </a:solidFill>
                <a:ea typeface="맑은 고딕"/>
              </a:rPr>
              <a:t>집합 및 정렬된 집합과 같은 데이터가 포함되며</a:t>
            </a:r>
            <a:r>
              <a:rPr lang="en-US" altLang="ko-KR" sz="1020" dirty="0">
                <a:solidFill>
                  <a:prstClr val="black"/>
                </a:solidFill>
                <a:ea typeface="맑은 고딕"/>
              </a:rPr>
              <a:t>, </a:t>
            </a:r>
            <a:r>
              <a:rPr lang="en-US" altLang="ko-KR" sz="1020" dirty="0" err="1">
                <a:solidFill>
                  <a:prstClr val="black"/>
                </a:solidFill>
                <a:ea typeface="맑은 고딕"/>
              </a:rPr>
              <a:t>Redis</a:t>
            </a:r>
            <a:r>
              <a:rPr lang="ko-KR" altLang="en-US" sz="1020">
                <a:solidFill>
                  <a:prstClr val="black"/>
                </a:solidFill>
                <a:ea typeface="맑은 고딕"/>
              </a:rPr>
              <a:t>는 이러한 데이터 형식에 대한 일련의 원자성을 지원</a:t>
            </a:r>
            <a:endParaRPr lang="en-US" altLang="ko-KR" sz="1224"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캐시 생성</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별도의 하드웨어나 설치 작업 없이</a:t>
            </a:r>
            <a:r>
              <a:rPr lang="en-US" altLang="ko-KR" sz="1020" dirty="0">
                <a:solidFill>
                  <a:prstClr val="black"/>
                </a:solidFill>
                <a:ea typeface="맑은 고딕"/>
              </a:rPr>
              <a:t>, Azure </a:t>
            </a:r>
            <a:r>
              <a:rPr lang="ko-KR" altLang="en-US" sz="1020">
                <a:solidFill>
                  <a:prstClr val="black"/>
                </a:solidFill>
                <a:ea typeface="맑은 고딕"/>
              </a:rPr>
              <a:t>관리자 포털에서 캐시의 이름을 지정하고 서비스 계층</a:t>
            </a:r>
            <a:r>
              <a:rPr lang="en-US" altLang="ko-KR" sz="1020" dirty="0">
                <a:solidFill>
                  <a:prstClr val="black"/>
                </a:solidFill>
                <a:ea typeface="맑은 고딕"/>
              </a:rPr>
              <a:t>(Tier)</a:t>
            </a:r>
            <a:r>
              <a:rPr lang="ko-KR" altLang="en-US" sz="1020">
                <a:solidFill>
                  <a:prstClr val="black"/>
                </a:solidFill>
                <a:ea typeface="맑은 고딕"/>
              </a:rPr>
              <a:t>를</a:t>
            </a:r>
            <a:r>
              <a:rPr lang="en-US" altLang="ko-KR" sz="1020" dirty="0">
                <a:solidFill>
                  <a:prstClr val="black"/>
                </a:solidFill>
                <a:ea typeface="맑은 고딕"/>
              </a:rPr>
              <a:t> </a:t>
            </a:r>
            <a:r>
              <a:rPr lang="ko-KR" altLang="en-US" sz="1020">
                <a:solidFill>
                  <a:prstClr val="black"/>
                </a:solidFill>
                <a:ea typeface="맑은 고딕"/>
              </a:rPr>
              <a:t>선택</a:t>
            </a:r>
            <a:r>
              <a:rPr lang="en-US" altLang="ko-KR" sz="1020" dirty="0">
                <a:solidFill>
                  <a:prstClr val="black"/>
                </a:solidFill>
                <a:ea typeface="맑은 고딕"/>
              </a:rPr>
              <a:t>, </a:t>
            </a:r>
            <a:r>
              <a:rPr lang="ko-KR" altLang="en-US" sz="1020">
                <a:solidFill>
                  <a:prstClr val="black"/>
                </a:solidFill>
                <a:ea typeface="맑은 고딕"/>
              </a:rPr>
              <a:t>원하는 사이즈 </a:t>
            </a:r>
            <a:r>
              <a:rPr lang="en-US" altLang="ko-KR" sz="1020" dirty="0">
                <a:solidFill>
                  <a:prstClr val="black"/>
                </a:solidFill>
                <a:ea typeface="맑은 고딕"/>
              </a:rPr>
              <a:t>(</a:t>
            </a:r>
            <a:r>
              <a:rPr lang="ko-KR" altLang="en-US" sz="1020">
                <a:solidFill>
                  <a:prstClr val="black"/>
                </a:solidFill>
                <a:ea typeface="맑은 고딕"/>
              </a:rPr>
              <a:t>최소 </a:t>
            </a:r>
            <a:r>
              <a:rPr lang="en-US" altLang="ko-KR" sz="1020" dirty="0">
                <a:solidFill>
                  <a:prstClr val="black"/>
                </a:solidFill>
                <a:ea typeface="맑은 고딕"/>
              </a:rPr>
              <a:t>250MB</a:t>
            </a:r>
            <a:r>
              <a:rPr lang="ko-KR" altLang="en-US" sz="1020">
                <a:solidFill>
                  <a:prstClr val="black"/>
                </a:solidFill>
                <a:ea typeface="맑은 고딕"/>
              </a:rPr>
              <a:t>에서 최대 </a:t>
            </a:r>
            <a:r>
              <a:rPr lang="en-US" altLang="ko-KR" sz="1020" dirty="0">
                <a:solidFill>
                  <a:prstClr val="black"/>
                </a:solidFill>
                <a:ea typeface="맑은 고딕"/>
              </a:rPr>
              <a:t>53GB)</a:t>
            </a:r>
            <a:r>
              <a:rPr lang="ko-KR" altLang="en-US" sz="1020">
                <a:solidFill>
                  <a:prstClr val="black"/>
                </a:solidFill>
                <a:ea typeface="맑은 고딕"/>
              </a:rPr>
              <a:t>를</a:t>
            </a:r>
            <a:r>
              <a:rPr lang="en-US" altLang="ko-KR" sz="1020" dirty="0">
                <a:solidFill>
                  <a:prstClr val="black"/>
                </a:solidFill>
                <a:ea typeface="맑은 고딕"/>
              </a:rPr>
              <a:t> </a:t>
            </a:r>
            <a:r>
              <a:rPr lang="ko-KR" altLang="en-US" sz="1020">
                <a:solidFill>
                  <a:prstClr val="black"/>
                </a:solidFill>
                <a:ea typeface="맑은 고딕"/>
              </a:rPr>
              <a:t>선택 프로비저닝하여 서비스 생성</a:t>
            </a:r>
            <a:endParaRPr lang="en-US" altLang="ko-KR" sz="1020"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캐시 서비스 모니터링</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서비스 상태</a:t>
            </a:r>
            <a:r>
              <a:rPr lang="en-US" altLang="ko-KR" sz="1020" dirty="0">
                <a:solidFill>
                  <a:prstClr val="black"/>
                </a:solidFill>
                <a:ea typeface="맑은 고딕"/>
              </a:rPr>
              <a:t>, </a:t>
            </a:r>
            <a:r>
              <a:rPr lang="ko-KR" altLang="en-US" sz="1020">
                <a:solidFill>
                  <a:prstClr val="black"/>
                </a:solidFill>
                <a:ea typeface="맑은 고딕"/>
              </a:rPr>
              <a:t>사용률 및 서비스 속성을 모니터링 </a:t>
            </a:r>
            <a:r>
              <a:rPr lang="ko-KR" altLang="en-US" sz="1020" dirty="0">
                <a:solidFill>
                  <a:prstClr val="black"/>
                </a:solidFill>
                <a:ea typeface="맑은 고딕"/>
              </a:rPr>
              <a:t>하고 성능 카운터를 확인하여 </a:t>
            </a:r>
            <a:r>
              <a:rPr lang="ko-KR" altLang="en-US" sz="1020">
                <a:solidFill>
                  <a:prstClr val="black"/>
                </a:solidFill>
                <a:ea typeface="맑은 고딕"/>
              </a:rPr>
              <a:t>문제를 해결 할 수 있도록 대시보드 제공</a:t>
            </a:r>
            <a:endParaRPr lang="en-US" altLang="ko-KR" sz="1020"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다중 언어 지원</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en-US" altLang="ko-KR" sz="1224" dirty="0">
                <a:solidFill>
                  <a:prstClr val="black"/>
                </a:solidFill>
                <a:ea typeface="맑은 고딕"/>
              </a:rPr>
              <a:t>C, C#, C++,  JAVA, Node.js, Objective-C, Perl, PHP, Python, Ruby </a:t>
            </a:r>
            <a:r>
              <a:rPr lang="ko-KR" altLang="en-US" sz="1224">
                <a:solidFill>
                  <a:prstClr val="black"/>
                </a:solidFill>
                <a:ea typeface="맑은 고딕"/>
              </a:rPr>
              <a:t>등 언어를 지원</a:t>
            </a:r>
            <a:endParaRPr lang="en-US" altLang="ko-KR" sz="1224"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en-US" altLang="ko-KR" sz="1224" b="1" u="sng" dirty="0">
                <a:solidFill>
                  <a:prstClr val="black"/>
                </a:solidFill>
                <a:ea typeface="맑은 고딕"/>
              </a:rPr>
              <a:t>ASP.NET </a:t>
            </a:r>
            <a:r>
              <a:rPr lang="ko-KR" altLang="en-US" sz="1224" b="1" u="sng">
                <a:solidFill>
                  <a:prstClr val="black"/>
                </a:solidFill>
                <a:ea typeface="맑은 고딕"/>
              </a:rPr>
              <a:t>세션 상태 공급자 지원</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세션 상태 정보를 웹 서버의 메모리 또는 </a:t>
            </a:r>
            <a:r>
              <a:rPr lang="en-US" altLang="ko-KR" sz="1020" dirty="0">
                <a:solidFill>
                  <a:prstClr val="black"/>
                </a:solidFill>
                <a:ea typeface="맑은 고딕"/>
              </a:rPr>
              <a:t>SQL Server</a:t>
            </a:r>
            <a:r>
              <a:rPr lang="ko-KR" altLang="en-US" sz="1020">
                <a:solidFill>
                  <a:prstClr val="black"/>
                </a:solidFill>
                <a:ea typeface="맑은 고딕"/>
              </a:rPr>
              <a:t>와 같은 데이터베이스에 저장하는 형태가 아닌</a:t>
            </a:r>
            <a:r>
              <a:rPr lang="en-US" altLang="ko-KR" sz="1020" dirty="0">
                <a:solidFill>
                  <a:prstClr val="black"/>
                </a:solidFill>
                <a:ea typeface="맑은 고딕"/>
              </a:rPr>
              <a:t>, </a:t>
            </a:r>
            <a:r>
              <a:rPr lang="en-US" altLang="ko-KR" sz="1020" dirty="0" err="1">
                <a:solidFill>
                  <a:prstClr val="black"/>
                </a:solidFill>
                <a:ea typeface="맑은 고딕"/>
              </a:rPr>
              <a:t>Redis</a:t>
            </a:r>
            <a:r>
              <a:rPr lang="en-US" altLang="ko-KR" sz="1020" dirty="0">
                <a:solidFill>
                  <a:prstClr val="black"/>
                </a:solidFill>
                <a:ea typeface="맑은 고딕"/>
              </a:rPr>
              <a:t> Cache</a:t>
            </a:r>
            <a:r>
              <a:rPr lang="ko-KR" altLang="en-US" sz="1020">
                <a:solidFill>
                  <a:prstClr val="black"/>
                </a:solidFill>
                <a:ea typeface="맑은 고딕"/>
              </a:rPr>
              <a:t>가 제공하는 공간에 세션 상태를 저장하여 서비스의 안정성과 성능 향상에 기여</a:t>
            </a:r>
            <a:r>
              <a:rPr lang="en-US" altLang="ko-KR" sz="1020" dirty="0">
                <a:solidFill>
                  <a:prstClr val="black"/>
                </a:solidFill>
                <a:ea typeface="맑은 고딕"/>
              </a:rPr>
              <a:t>, </a:t>
            </a:r>
            <a:r>
              <a:rPr lang="ko-KR" altLang="en-US" sz="1020">
                <a:solidFill>
                  <a:prstClr val="black"/>
                </a:solidFill>
                <a:ea typeface="맑은 고딕"/>
              </a:rPr>
              <a:t>특히 </a:t>
            </a:r>
            <a:r>
              <a:rPr lang="en-US" altLang="ko-KR" sz="1020" dirty="0">
                <a:solidFill>
                  <a:prstClr val="black"/>
                </a:solidFill>
                <a:ea typeface="맑은 고딕"/>
              </a:rPr>
              <a:t>ASP.NET</a:t>
            </a:r>
            <a:r>
              <a:rPr lang="ko-KR" altLang="en-US" sz="1020">
                <a:solidFill>
                  <a:prstClr val="black"/>
                </a:solidFill>
                <a:ea typeface="맑은 고딕"/>
              </a:rPr>
              <a:t>에 쉽고 빠르게 적용할 수 있는 공급자</a:t>
            </a:r>
            <a:r>
              <a:rPr lang="en-US" altLang="ko-KR" sz="1020" dirty="0">
                <a:solidFill>
                  <a:prstClr val="black"/>
                </a:solidFill>
                <a:ea typeface="맑은 고딕"/>
              </a:rPr>
              <a:t>(Provider)</a:t>
            </a:r>
            <a:r>
              <a:rPr lang="ko-KR" altLang="en-US" sz="1020">
                <a:solidFill>
                  <a:prstClr val="black"/>
                </a:solidFill>
                <a:ea typeface="맑은 고딕"/>
              </a:rPr>
              <a:t>를 제공</a:t>
            </a:r>
            <a:endParaRPr lang="en-US" altLang="ko-KR" sz="1224" dirty="0">
              <a:solidFill>
                <a:prstClr val="black"/>
              </a:solidFill>
              <a:ea typeface="맑은 고딕"/>
            </a:endParaRPr>
          </a:p>
          <a:p>
            <a:pPr marL="181338" lvl="1" defTabSz="317342">
              <a:lnSpc>
                <a:spcPct val="90000"/>
              </a:lnSpc>
              <a:spcBef>
                <a:spcPts val="306"/>
              </a:spcBef>
              <a:spcAft>
                <a:spcPts val="306"/>
              </a:spcAft>
              <a:buClr>
                <a:srgbClr val="FD0000"/>
              </a:buClr>
            </a:pPr>
            <a:endParaRPr lang="en-US" altLang="ko-KR" sz="1224" dirty="0">
              <a:solidFill>
                <a:prstClr val="black"/>
              </a:solidFill>
              <a:ea typeface="맑은 고딕"/>
            </a:endParaRPr>
          </a:p>
        </p:txBody>
      </p:sp>
      <p:grpSp>
        <p:nvGrpSpPr>
          <p:cNvPr id="74" name="그룹 32"/>
          <p:cNvGrpSpPr/>
          <p:nvPr/>
        </p:nvGrpSpPr>
        <p:grpSpPr>
          <a:xfrm>
            <a:off x="7889615" y="2007522"/>
            <a:ext cx="3043498" cy="1626059"/>
            <a:chOff x="3245258" y="1920405"/>
            <a:chExt cx="2984092" cy="1594320"/>
          </a:xfrm>
        </p:grpSpPr>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직사각형 34"/>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77" name="직사각형 35"/>
            <p:cNvSpPr/>
            <p:nvPr/>
          </p:nvSpPr>
          <p:spPr>
            <a:xfrm>
              <a:off x="4101553" y="1939424"/>
              <a:ext cx="1274708"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smtClean="0">
                  <a:ln>
                    <a:noFill/>
                  </a:ln>
                  <a:solidFill>
                    <a:prstClr val="black"/>
                  </a:solidFill>
                  <a:effectLst/>
                  <a:uLnTx/>
                  <a:uFillTx/>
                  <a:ea typeface="맑은 고딕"/>
                </a:rPr>
                <a:t>세션 데이터 저장</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78" name="직사각형 36"/>
          <p:cNvSpPr/>
          <p:nvPr/>
        </p:nvSpPr>
        <p:spPr>
          <a:xfrm>
            <a:off x="7902154" y="3741548"/>
            <a:ext cx="3018423" cy="396696"/>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a:solidFill>
                  <a:prstClr val="black"/>
                </a:solidFill>
                <a:ea typeface="맑은 고딕"/>
              </a:rPr>
              <a:t>로그인 정보 및 장바구니와 같은 세션 정보를 저장하고 처리</a:t>
            </a:r>
            <a:endParaRPr lang="en-US" altLang="ko-KR" sz="1071" b="1" u="sng" dirty="0">
              <a:solidFill>
                <a:prstClr val="black"/>
              </a:solidFill>
              <a:ea typeface="맑은 고딕"/>
            </a:endParaRPr>
          </a:p>
        </p:txBody>
      </p:sp>
      <p:grpSp>
        <p:nvGrpSpPr>
          <p:cNvPr id="79" name="그룹 38"/>
          <p:cNvGrpSpPr/>
          <p:nvPr/>
        </p:nvGrpSpPr>
        <p:grpSpPr>
          <a:xfrm>
            <a:off x="7889615" y="4351761"/>
            <a:ext cx="3043498" cy="1626059"/>
            <a:chOff x="3245258" y="1920405"/>
            <a:chExt cx="2984092" cy="1594320"/>
          </a:xfrm>
        </p:grpSpPr>
        <p:pic>
          <p:nvPicPr>
            <p:cNvPr id="8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직사각형 40"/>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82" name="직사각형 50"/>
            <p:cNvSpPr/>
            <p:nvPr/>
          </p:nvSpPr>
          <p:spPr>
            <a:xfrm>
              <a:off x="4260576" y="1939424"/>
              <a:ext cx="1040670"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DB </a:t>
              </a:r>
              <a:r>
                <a:rPr kumimoji="0" lang="ko-KR" altLang="en-US" sz="1122" b="1" i="0" u="none" strike="noStrike" kern="0" cap="none" spc="0" normalizeH="0" baseline="0" noProof="0" smtClean="0">
                  <a:ln>
                    <a:noFill/>
                  </a:ln>
                  <a:solidFill>
                    <a:prstClr val="black"/>
                  </a:solidFill>
                  <a:effectLst/>
                  <a:uLnTx/>
                  <a:uFillTx/>
                  <a:ea typeface="맑은 고딕"/>
                </a:rPr>
                <a:t>부하 경감</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83" name="직사각형 51"/>
          <p:cNvSpPr/>
          <p:nvPr/>
        </p:nvSpPr>
        <p:spPr>
          <a:xfrm>
            <a:off x="7902154" y="6041246"/>
            <a:ext cx="3018423" cy="396696"/>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en-US" altLang="ko-KR" sz="1071" dirty="0">
                <a:solidFill>
                  <a:prstClr val="black"/>
                </a:solidFill>
                <a:ea typeface="맑은 고딕"/>
              </a:rPr>
              <a:t>DBMS</a:t>
            </a:r>
            <a:r>
              <a:rPr lang="ko-KR" altLang="en-US" sz="1071">
                <a:solidFill>
                  <a:prstClr val="black"/>
                </a:solidFill>
                <a:ea typeface="맑은 고딕"/>
              </a:rPr>
              <a:t>의 읽기</a:t>
            </a:r>
            <a:r>
              <a:rPr lang="en-US" altLang="ko-KR" sz="1071" dirty="0">
                <a:solidFill>
                  <a:prstClr val="black"/>
                </a:solidFill>
                <a:ea typeface="맑은 고딕"/>
              </a:rPr>
              <a:t> </a:t>
            </a:r>
            <a:r>
              <a:rPr lang="ko-KR" altLang="en-US" sz="1071">
                <a:solidFill>
                  <a:prstClr val="black"/>
                </a:solidFill>
                <a:ea typeface="맑은 고딕"/>
              </a:rPr>
              <a:t>부하를 줄이고</a:t>
            </a:r>
            <a:r>
              <a:rPr lang="en-US" altLang="ko-KR" sz="1071" dirty="0">
                <a:solidFill>
                  <a:prstClr val="black"/>
                </a:solidFill>
                <a:ea typeface="맑은 고딕"/>
              </a:rPr>
              <a:t>, </a:t>
            </a:r>
            <a:r>
              <a:rPr lang="ko-KR" altLang="en-US" sz="1071">
                <a:solidFill>
                  <a:prstClr val="black"/>
                </a:solidFill>
                <a:ea typeface="맑은 고딕"/>
              </a:rPr>
              <a:t>응용 프로그램의 응답속도를 획기적으로 향상 </a:t>
            </a:r>
            <a:endParaRPr lang="en-US" altLang="ko-KR" sz="918" b="1" u="sng" dirty="0">
              <a:solidFill>
                <a:prstClr val="black"/>
              </a:solidFill>
              <a:ea typeface="맑은 고딕"/>
            </a:endParaRPr>
          </a:p>
        </p:txBody>
      </p:sp>
      <p:pic>
        <p:nvPicPr>
          <p:cNvPr id="84" name="Picture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46982" y="3034187"/>
            <a:ext cx="268140" cy="24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74251" y="2719966"/>
            <a:ext cx="348349" cy="38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꺾인 연결선 2"/>
          <p:cNvCxnSpPr>
            <a:stCxn id="84" idx="3"/>
            <a:endCxn id="85" idx="1"/>
          </p:cNvCxnSpPr>
          <p:nvPr/>
        </p:nvCxnSpPr>
        <p:spPr>
          <a:xfrm flipV="1">
            <a:off x="9215122" y="2910176"/>
            <a:ext cx="359129" cy="246751"/>
          </a:xfrm>
          <a:prstGeom prst="bentConnector3">
            <a:avLst>
              <a:gd name="adj1" fmla="val 50000"/>
            </a:avLst>
          </a:prstGeom>
          <a:noFill/>
          <a:ln w="6350" cap="flat" cmpd="sng" algn="ctr">
            <a:solidFill>
              <a:srgbClr val="5B9BD5"/>
            </a:solidFill>
            <a:prstDash val="solid"/>
            <a:miter lim="800000"/>
            <a:headEnd type="triangle"/>
            <a:tailEnd type="triangle"/>
          </a:ln>
          <a:effectLst/>
        </p:spPr>
      </p:cxnSp>
      <p:cxnSp>
        <p:nvCxnSpPr>
          <p:cNvPr id="87" name="꺾인 연결선 55"/>
          <p:cNvCxnSpPr>
            <a:stCxn id="88" idx="3"/>
            <a:endCxn id="85" idx="1"/>
          </p:cNvCxnSpPr>
          <p:nvPr/>
        </p:nvCxnSpPr>
        <p:spPr>
          <a:xfrm>
            <a:off x="9215122" y="2663425"/>
            <a:ext cx="359129" cy="246751"/>
          </a:xfrm>
          <a:prstGeom prst="bentConnector3">
            <a:avLst>
              <a:gd name="adj1" fmla="val 50000"/>
            </a:avLst>
          </a:prstGeom>
          <a:noFill/>
          <a:ln w="6350" cap="flat" cmpd="sng" algn="ctr">
            <a:solidFill>
              <a:srgbClr val="5B9BD5"/>
            </a:solidFill>
            <a:prstDash val="solid"/>
            <a:miter lim="800000"/>
            <a:headEnd type="triangle"/>
            <a:tailEnd type="triangle"/>
          </a:ln>
          <a:effectLst/>
        </p:spPr>
      </p:cxnSp>
      <p:pic>
        <p:nvPicPr>
          <p:cNvPr id="88" name="Picture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46982" y="2540684"/>
            <a:ext cx="268140" cy="24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269348" y="5257029"/>
            <a:ext cx="385948" cy="40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 name="그룹 26"/>
          <p:cNvGrpSpPr/>
          <p:nvPr/>
        </p:nvGrpSpPr>
        <p:grpSpPr>
          <a:xfrm>
            <a:off x="8081710" y="2663956"/>
            <a:ext cx="694687" cy="607261"/>
            <a:chOff x="6780100" y="2611959"/>
            <a:chExt cx="681128" cy="595408"/>
          </a:xfrm>
        </p:grpSpPr>
        <p:pic>
          <p:nvPicPr>
            <p:cNvPr id="91"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09515" y="2611959"/>
              <a:ext cx="314442" cy="32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80100" y="2990511"/>
              <a:ext cx="681128" cy="21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 name="그림 29"/>
          <p:cNvPicPr>
            <a:picLocks noChangeAspect="1"/>
          </p:cNvPicPr>
          <p:nvPr/>
        </p:nvPicPr>
        <p:blipFill>
          <a:blip r:embed="rId9"/>
          <a:stretch>
            <a:fillRect/>
          </a:stretch>
        </p:blipFill>
        <p:spPr>
          <a:xfrm>
            <a:off x="10144514" y="2577090"/>
            <a:ext cx="482971" cy="394130"/>
          </a:xfrm>
          <a:prstGeom prst="rect">
            <a:avLst/>
          </a:prstGeom>
        </p:spPr>
      </p:pic>
      <p:pic>
        <p:nvPicPr>
          <p:cNvPr id="94" name="그림 74"/>
          <p:cNvPicPr>
            <a:picLocks noChangeAspect="1"/>
          </p:cNvPicPr>
          <p:nvPr/>
        </p:nvPicPr>
        <p:blipFill>
          <a:blip r:embed="rId9"/>
          <a:stretch>
            <a:fillRect/>
          </a:stretch>
        </p:blipFill>
        <p:spPr>
          <a:xfrm>
            <a:off x="10063891" y="2520548"/>
            <a:ext cx="482971" cy="394130"/>
          </a:xfrm>
          <a:prstGeom prst="rect">
            <a:avLst/>
          </a:prstGeom>
          <a:ln>
            <a:solidFill>
              <a:sysClr val="window" lastClr="FFFFFF"/>
            </a:solidFill>
          </a:ln>
        </p:spPr>
      </p:pic>
      <p:pic>
        <p:nvPicPr>
          <p:cNvPr id="95" name="그림 75"/>
          <p:cNvPicPr>
            <a:picLocks noChangeAspect="1"/>
          </p:cNvPicPr>
          <p:nvPr/>
        </p:nvPicPr>
        <p:blipFill>
          <a:blip r:embed="rId9"/>
          <a:stretch>
            <a:fillRect/>
          </a:stretch>
        </p:blipFill>
        <p:spPr>
          <a:xfrm>
            <a:off x="9973669" y="2466359"/>
            <a:ext cx="482971" cy="394130"/>
          </a:xfrm>
          <a:prstGeom prst="rect">
            <a:avLst/>
          </a:prstGeom>
          <a:ln>
            <a:solidFill>
              <a:sysClr val="window" lastClr="FFFFFF"/>
            </a:solidFill>
          </a:ln>
        </p:spPr>
      </p:pic>
      <p:sp>
        <p:nvSpPr>
          <p:cNvPr id="96" name="직사각형 76"/>
          <p:cNvSpPr/>
          <p:nvPr/>
        </p:nvSpPr>
        <p:spPr>
          <a:xfrm>
            <a:off x="8081849" y="3329188"/>
            <a:ext cx="648928" cy="245434"/>
          </a:xfrm>
          <a:prstGeom prst="rect">
            <a:avLst/>
          </a:prstGeom>
        </p:spPr>
        <p:txBody>
          <a:bodyPr wrap="square" anchor="ctr">
            <a:spAutoFit/>
          </a:bodyPr>
          <a:lstStyle/>
          <a:p>
            <a:pPr algn="ctr" defTabSz="317342">
              <a:lnSpc>
                <a:spcPct val="90000"/>
              </a:lnSpc>
              <a:spcBef>
                <a:spcPts val="306"/>
              </a:spcBef>
              <a:spcAft>
                <a:spcPts val="306"/>
              </a:spcAft>
              <a:buClr>
                <a:srgbClr val="FD0000"/>
              </a:buClr>
            </a:pPr>
            <a:r>
              <a:rPr lang="ko-KR" altLang="en-US" sz="1071" dirty="0">
                <a:solidFill>
                  <a:prstClr val="black"/>
                </a:solidFill>
                <a:ea typeface="맑은 고딕"/>
              </a:rPr>
              <a:t>사용자</a:t>
            </a:r>
            <a:endParaRPr lang="en-US" altLang="ko-KR" sz="1071" dirty="0">
              <a:solidFill>
                <a:prstClr val="black"/>
              </a:solidFill>
              <a:ea typeface="맑은 고딕"/>
            </a:endParaRPr>
          </a:p>
        </p:txBody>
      </p:sp>
      <p:sp>
        <p:nvSpPr>
          <p:cNvPr id="97" name="직사각형 77"/>
          <p:cNvSpPr/>
          <p:nvPr/>
        </p:nvSpPr>
        <p:spPr>
          <a:xfrm>
            <a:off x="8814610" y="3329188"/>
            <a:ext cx="648928" cy="245434"/>
          </a:xfrm>
          <a:prstGeom prst="rect">
            <a:avLst/>
          </a:prstGeom>
        </p:spPr>
        <p:txBody>
          <a:bodyPr wrap="square" anchor="ctr">
            <a:spAutoFit/>
          </a:bodyPr>
          <a:lstStyle/>
          <a:p>
            <a:pPr algn="ctr" defTabSz="317342">
              <a:lnSpc>
                <a:spcPct val="90000"/>
              </a:lnSpc>
              <a:spcBef>
                <a:spcPts val="306"/>
              </a:spcBef>
              <a:spcAft>
                <a:spcPts val="306"/>
              </a:spcAft>
              <a:buClr>
                <a:srgbClr val="FD0000"/>
              </a:buClr>
            </a:pPr>
            <a:r>
              <a:rPr lang="ko-KR" altLang="en-US" sz="1071">
                <a:solidFill>
                  <a:prstClr val="black"/>
                </a:solidFill>
                <a:ea typeface="맑은 고딕"/>
              </a:rPr>
              <a:t>웹 서버</a:t>
            </a:r>
            <a:endParaRPr lang="en-US" altLang="ko-KR" sz="1071" dirty="0">
              <a:solidFill>
                <a:prstClr val="black"/>
              </a:solidFill>
              <a:ea typeface="맑은 고딕"/>
            </a:endParaRPr>
          </a:p>
        </p:txBody>
      </p:sp>
      <p:sp>
        <p:nvSpPr>
          <p:cNvPr id="98" name="직사각형 78"/>
          <p:cNvSpPr/>
          <p:nvPr/>
        </p:nvSpPr>
        <p:spPr>
          <a:xfrm>
            <a:off x="9495586" y="3329188"/>
            <a:ext cx="648928" cy="245434"/>
          </a:xfrm>
          <a:prstGeom prst="rect">
            <a:avLst/>
          </a:prstGeom>
        </p:spPr>
        <p:txBody>
          <a:bodyPr wrap="square" anchor="ctr">
            <a:spAutoFit/>
          </a:bodyPr>
          <a:lstStyle/>
          <a:p>
            <a:pPr algn="ctr" defTabSz="317342">
              <a:lnSpc>
                <a:spcPct val="90000"/>
              </a:lnSpc>
              <a:spcBef>
                <a:spcPts val="306"/>
              </a:spcBef>
              <a:spcAft>
                <a:spcPts val="306"/>
              </a:spcAft>
              <a:buClr>
                <a:srgbClr val="FD0000"/>
              </a:buClr>
            </a:pPr>
            <a:r>
              <a:rPr lang="ko-KR" altLang="en-US" sz="1071" dirty="0">
                <a:solidFill>
                  <a:prstClr val="black"/>
                </a:solidFill>
                <a:ea typeface="맑은 고딕"/>
              </a:rPr>
              <a:t>캐시</a:t>
            </a:r>
            <a:endParaRPr lang="en-US" altLang="ko-KR" sz="1071" dirty="0">
              <a:solidFill>
                <a:prstClr val="black"/>
              </a:solidFill>
              <a:ea typeface="맑은 고딕"/>
            </a:endParaRPr>
          </a:p>
        </p:txBody>
      </p:sp>
      <p:sp>
        <p:nvSpPr>
          <p:cNvPr id="99" name="직사각형 79"/>
          <p:cNvSpPr/>
          <p:nvPr/>
        </p:nvSpPr>
        <p:spPr>
          <a:xfrm>
            <a:off x="9849867" y="2617801"/>
            <a:ext cx="863724" cy="223853"/>
          </a:xfrm>
          <a:prstGeom prst="rect">
            <a:avLst/>
          </a:prstGeom>
        </p:spPr>
        <p:txBody>
          <a:bodyPr wrap="square">
            <a:spAutoFit/>
          </a:bodyPr>
          <a:lstStyle/>
          <a:p>
            <a:pPr algn="ctr" defTabSz="317342">
              <a:lnSpc>
                <a:spcPct val="90000"/>
              </a:lnSpc>
              <a:spcBef>
                <a:spcPts val="306"/>
              </a:spcBef>
              <a:spcAft>
                <a:spcPts val="306"/>
              </a:spcAft>
              <a:buClr>
                <a:srgbClr val="FD0000"/>
              </a:buClr>
            </a:pPr>
            <a:r>
              <a:rPr lang="ko-KR" altLang="en-US" sz="918" i="1" dirty="0">
                <a:solidFill>
                  <a:prstClr val="black"/>
                </a:solidFill>
                <a:ea typeface="맑은 고딕"/>
              </a:rPr>
              <a:t>세션 데이터</a:t>
            </a:r>
            <a:endParaRPr lang="en-US" altLang="ko-KR" sz="918" i="1" dirty="0">
              <a:solidFill>
                <a:prstClr val="black"/>
              </a:solidFill>
              <a:ea typeface="맑은 고딕"/>
            </a:endParaRPr>
          </a:p>
        </p:txBody>
      </p:sp>
      <p:pic>
        <p:nvPicPr>
          <p:cNvPr id="100" name="Picture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46982" y="5285580"/>
            <a:ext cx="268140" cy="24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74251" y="4971358"/>
            <a:ext cx="348349" cy="38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꺾인 연결선 99"/>
          <p:cNvCxnSpPr>
            <a:stCxn id="100" idx="3"/>
            <a:endCxn id="101" idx="1"/>
          </p:cNvCxnSpPr>
          <p:nvPr/>
        </p:nvCxnSpPr>
        <p:spPr>
          <a:xfrm flipV="1">
            <a:off x="9215122" y="5161569"/>
            <a:ext cx="359129" cy="246751"/>
          </a:xfrm>
          <a:prstGeom prst="bentConnector3">
            <a:avLst>
              <a:gd name="adj1" fmla="val 50000"/>
            </a:avLst>
          </a:prstGeom>
          <a:noFill/>
          <a:ln w="6350" cap="flat" cmpd="sng" algn="ctr">
            <a:solidFill>
              <a:srgbClr val="5B9BD5"/>
            </a:solidFill>
            <a:prstDash val="solid"/>
            <a:miter lim="800000"/>
            <a:headEnd type="triangle"/>
            <a:tailEnd type="triangle"/>
          </a:ln>
          <a:effectLst/>
        </p:spPr>
      </p:cxnSp>
      <p:cxnSp>
        <p:nvCxnSpPr>
          <p:cNvPr id="103" name="꺾인 연결선 100"/>
          <p:cNvCxnSpPr>
            <a:stCxn id="104" idx="3"/>
            <a:endCxn id="101" idx="1"/>
          </p:cNvCxnSpPr>
          <p:nvPr/>
        </p:nvCxnSpPr>
        <p:spPr>
          <a:xfrm>
            <a:off x="9215122" y="4914818"/>
            <a:ext cx="359129" cy="246751"/>
          </a:xfrm>
          <a:prstGeom prst="bentConnector3">
            <a:avLst>
              <a:gd name="adj1" fmla="val 50000"/>
            </a:avLst>
          </a:prstGeom>
          <a:noFill/>
          <a:ln w="6350" cap="flat" cmpd="sng" algn="ctr">
            <a:solidFill>
              <a:srgbClr val="5B9BD5"/>
            </a:solidFill>
            <a:prstDash val="solid"/>
            <a:miter lim="800000"/>
            <a:headEnd type="triangle"/>
            <a:tailEnd type="triangle"/>
          </a:ln>
          <a:effectLst/>
        </p:spPr>
      </p:cxnSp>
      <p:pic>
        <p:nvPicPr>
          <p:cNvPr id="104" name="Picture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46982" y="4792077"/>
            <a:ext cx="268140" cy="24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그룹 102"/>
          <p:cNvGrpSpPr/>
          <p:nvPr/>
        </p:nvGrpSpPr>
        <p:grpSpPr>
          <a:xfrm>
            <a:off x="8081710" y="4915348"/>
            <a:ext cx="694687" cy="607261"/>
            <a:chOff x="6780100" y="2611959"/>
            <a:chExt cx="681128" cy="595408"/>
          </a:xfrm>
        </p:grpSpPr>
        <p:pic>
          <p:nvPicPr>
            <p:cNvPr id="106"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09515" y="2611959"/>
              <a:ext cx="314442" cy="32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80100" y="2990511"/>
              <a:ext cx="681128" cy="21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8" name="직사각형 105"/>
          <p:cNvSpPr/>
          <p:nvPr/>
        </p:nvSpPr>
        <p:spPr>
          <a:xfrm>
            <a:off x="8081849" y="5580580"/>
            <a:ext cx="648928" cy="245434"/>
          </a:xfrm>
          <a:prstGeom prst="rect">
            <a:avLst/>
          </a:prstGeom>
        </p:spPr>
        <p:txBody>
          <a:bodyPr wrap="square" anchor="ctr">
            <a:spAutoFit/>
          </a:bodyPr>
          <a:lstStyle/>
          <a:p>
            <a:pPr algn="ctr" defTabSz="317342">
              <a:lnSpc>
                <a:spcPct val="90000"/>
              </a:lnSpc>
              <a:spcBef>
                <a:spcPts val="306"/>
              </a:spcBef>
              <a:spcAft>
                <a:spcPts val="306"/>
              </a:spcAft>
              <a:buClr>
                <a:srgbClr val="FD0000"/>
              </a:buClr>
            </a:pPr>
            <a:r>
              <a:rPr lang="ko-KR" altLang="en-US" sz="1071" dirty="0">
                <a:solidFill>
                  <a:prstClr val="black"/>
                </a:solidFill>
                <a:ea typeface="맑은 고딕"/>
              </a:rPr>
              <a:t>사용자</a:t>
            </a:r>
            <a:endParaRPr lang="en-US" altLang="ko-KR" sz="1071" dirty="0">
              <a:solidFill>
                <a:prstClr val="black"/>
              </a:solidFill>
              <a:ea typeface="맑은 고딕"/>
            </a:endParaRPr>
          </a:p>
        </p:txBody>
      </p:sp>
      <p:sp>
        <p:nvSpPr>
          <p:cNvPr id="109" name="직사각형 106"/>
          <p:cNvSpPr/>
          <p:nvPr/>
        </p:nvSpPr>
        <p:spPr>
          <a:xfrm>
            <a:off x="8814610" y="5580580"/>
            <a:ext cx="648928" cy="245434"/>
          </a:xfrm>
          <a:prstGeom prst="rect">
            <a:avLst/>
          </a:prstGeom>
        </p:spPr>
        <p:txBody>
          <a:bodyPr wrap="square" anchor="ctr">
            <a:spAutoFit/>
          </a:bodyPr>
          <a:lstStyle/>
          <a:p>
            <a:pPr algn="ctr" defTabSz="317342">
              <a:lnSpc>
                <a:spcPct val="90000"/>
              </a:lnSpc>
              <a:spcBef>
                <a:spcPts val="306"/>
              </a:spcBef>
              <a:spcAft>
                <a:spcPts val="306"/>
              </a:spcAft>
              <a:buClr>
                <a:srgbClr val="FD0000"/>
              </a:buClr>
            </a:pPr>
            <a:r>
              <a:rPr lang="ko-KR" altLang="en-US" sz="1071">
                <a:solidFill>
                  <a:prstClr val="black"/>
                </a:solidFill>
                <a:ea typeface="맑은 고딕"/>
              </a:rPr>
              <a:t>웹 서버</a:t>
            </a:r>
            <a:endParaRPr lang="en-US" altLang="ko-KR" sz="1071" dirty="0">
              <a:solidFill>
                <a:prstClr val="black"/>
              </a:solidFill>
              <a:ea typeface="맑은 고딕"/>
            </a:endParaRPr>
          </a:p>
        </p:txBody>
      </p:sp>
      <p:pic>
        <p:nvPicPr>
          <p:cNvPr id="110" name="그림 110"/>
          <p:cNvPicPr>
            <a:picLocks noChangeAspect="1"/>
          </p:cNvPicPr>
          <p:nvPr/>
        </p:nvPicPr>
        <p:blipFill>
          <a:blip r:embed="rId9"/>
          <a:stretch>
            <a:fillRect/>
          </a:stretch>
        </p:blipFill>
        <p:spPr>
          <a:xfrm>
            <a:off x="10144514" y="4802701"/>
            <a:ext cx="482971" cy="394130"/>
          </a:xfrm>
          <a:prstGeom prst="rect">
            <a:avLst/>
          </a:prstGeom>
        </p:spPr>
      </p:pic>
      <p:pic>
        <p:nvPicPr>
          <p:cNvPr id="111" name="그림 111"/>
          <p:cNvPicPr>
            <a:picLocks noChangeAspect="1"/>
          </p:cNvPicPr>
          <p:nvPr/>
        </p:nvPicPr>
        <p:blipFill>
          <a:blip r:embed="rId9"/>
          <a:stretch>
            <a:fillRect/>
          </a:stretch>
        </p:blipFill>
        <p:spPr>
          <a:xfrm>
            <a:off x="10063891" y="4746160"/>
            <a:ext cx="482971" cy="394130"/>
          </a:xfrm>
          <a:prstGeom prst="rect">
            <a:avLst/>
          </a:prstGeom>
          <a:ln>
            <a:solidFill>
              <a:sysClr val="window" lastClr="FFFFFF"/>
            </a:solidFill>
          </a:ln>
        </p:spPr>
      </p:pic>
      <p:pic>
        <p:nvPicPr>
          <p:cNvPr id="112" name="그림 113"/>
          <p:cNvPicPr>
            <a:picLocks noChangeAspect="1"/>
          </p:cNvPicPr>
          <p:nvPr/>
        </p:nvPicPr>
        <p:blipFill>
          <a:blip r:embed="rId9"/>
          <a:stretch>
            <a:fillRect/>
          </a:stretch>
        </p:blipFill>
        <p:spPr>
          <a:xfrm>
            <a:off x="9973669" y="4691971"/>
            <a:ext cx="482971" cy="394130"/>
          </a:xfrm>
          <a:prstGeom prst="rect">
            <a:avLst/>
          </a:prstGeom>
          <a:ln>
            <a:solidFill>
              <a:sysClr val="window" lastClr="FFFFFF"/>
            </a:solidFill>
          </a:ln>
        </p:spPr>
      </p:pic>
      <p:sp>
        <p:nvSpPr>
          <p:cNvPr id="113" name="직사각형 114"/>
          <p:cNvSpPr/>
          <p:nvPr/>
        </p:nvSpPr>
        <p:spPr>
          <a:xfrm>
            <a:off x="9849867" y="4843412"/>
            <a:ext cx="863724" cy="223853"/>
          </a:xfrm>
          <a:prstGeom prst="rect">
            <a:avLst/>
          </a:prstGeom>
        </p:spPr>
        <p:txBody>
          <a:bodyPr wrap="square">
            <a:spAutoFit/>
          </a:bodyPr>
          <a:lstStyle/>
          <a:p>
            <a:pPr algn="ctr" defTabSz="317342">
              <a:lnSpc>
                <a:spcPct val="90000"/>
              </a:lnSpc>
              <a:spcBef>
                <a:spcPts val="306"/>
              </a:spcBef>
              <a:spcAft>
                <a:spcPts val="306"/>
              </a:spcAft>
              <a:buClr>
                <a:srgbClr val="FD0000"/>
              </a:buClr>
            </a:pPr>
            <a:r>
              <a:rPr lang="ko-KR" altLang="en-US" sz="918" i="1">
                <a:solidFill>
                  <a:prstClr val="black"/>
                </a:solidFill>
                <a:ea typeface="맑은 고딕"/>
              </a:rPr>
              <a:t>데이터 캐시</a:t>
            </a:r>
            <a:endParaRPr lang="en-US" altLang="ko-KR" sz="918" i="1" dirty="0">
              <a:solidFill>
                <a:prstClr val="black"/>
              </a:solidFill>
              <a:ea typeface="맑은 고딕"/>
            </a:endParaRPr>
          </a:p>
        </p:txBody>
      </p:sp>
      <p:sp>
        <p:nvSpPr>
          <p:cNvPr id="114" name="직사각형 127"/>
          <p:cNvSpPr/>
          <p:nvPr/>
        </p:nvSpPr>
        <p:spPr>
          <a:xfrm>
            <a:off x="9495586" y="5579707"/>
            <a:ext cx="648928" cy="245434"/>
          </a:xfrm>
          <a:prstGeom prst="rect">
            <a:avLst/>
          </a:prstGeom>
        </p:spPr>
        <p:txBody>
          <a:bodyPr wrap="square" anchor="ctr">
            <a:spAutoFit/>
          </a:bodyPr>
          <a:lstStyle/>
          <a:p>
            <a:pPr algn="ctr" defTabSz="317342">
              <a:lnSpc>
                <a:spcPct val="90000"/>
              </a:lnSpc>
              <a:spcBef>
                <a:spcPts val="306"/>
              </a:spcBef>
              <a:spcAft>
                <a:spcPts val="306"/>
              </a:spcAft>
              <a:buClr>
                <a:srgbClr val="FD0000"/>
              </a:buClr>
            </a:pPr>
            <a:r>
              <a:rPr lang="ko-KR" altLang="en-US" sz="1071" dirty="0">
                <a:solidFill>
                  <a:prstClr val="black"/>
                </a:solidFill>
                <a:ea typeface="맑은 고딕"/>
              </a:rPr>
              <a:t>캐시</a:t>
            </a:r>
            <a:endParaRPr lang="en-US" altLang="ko-KR" sz="1071" dirty="0">
              <a:solidFill>
                <a:prstClr val="black"/>
              </a:solidFill>
              <a:ea typeface="맑은 고딕"/>
            </a:endParaRPr>
          </a:p>
        </p:txBody>
      </p:sp>
      <p:sp>
        <p:nvSpPr>
          <p:cNvPr id="115" name="직사각형 128"/>
          <p:cNvSpPr/>
          <p:nvPr/>
        </p:nvSpPr>
        <p:spPr>
          <a:xfrm>
            <a:off x="10132176" y="5579707"/>
            <a:ext cx="648928" cy="245434"/>
          </a:xfrm>
          <a:prstGeom prst="rect">
            <a:avLst/>
          </a:prstGeom>
        </p:spPr>
        <p:txBody>
          <a:bodyPr wrap="square" anchor="ctr">
            <a:spAutoFit/>
          </a:bodyPr>
          <a:lstStyle/>
          <a:p>
            <a:pPr algn="ctr" defTabSz="317342">
              <a:lnSpc>
                <a:spcPct val="90000"/>
              </a:lnSpc>
              <a:spcBef>
                <a:spcPts val="306"/>
              </a:spcBef>
              <a:spcAft>
                <a:spcPts val="306"/>
              </a:spcAft>
              <a:buClr>
                <a:srgbClr val="FD0000"/>
              </a:buClr>
            </a:pPr>
            <a:r>
              <a:rPr lang="en-US" altLang="ko-KR" sz="1071" dirty="0">
                <a:solidFill>
                  <a:prstClr val="black"/>
                </a:solidFill>
                <a:ea typeface="맑은 고딕"/>
              </a:rPr>
              <a:t>DB</a:t>
            </a:r>
          </a:p>
        </p:txBody>
      </p:sp>
      <p:cxnSp>
        <p:nvCxnSpPr>
          <p:cNvPr id="116" name="꺾인 연결선 129"/>
          <p:cNvCxnSpPr>
            <a:stCxn id="89" idx="1"/>
            <a:endCxn id="101" idx="2"/>
          </p:cNvCxnSpPr>
          <p:nvPr/>
        </p:nvCxnSpPr>
        <p:spPr>
          <a:xfrm rot="10800000">
            <a:off x="9748425" y="5351778"/>
            <a:ext cx="520922" cy="108730"/>
          </a:xfrm>
          <a:prstGeom prst="bentConnector2">
            <a:avLst/>
          </a:prstGeom>
          <a:noFill/>
          <a:ln w="6350" cap="flat" cmpd="sng" algn="ctr">
            <a:solidFill>
              <a:srgbClr val="5B9BD5"/>
            </a:solidFill>
            <a:prstDash val="solid"/>
            <a:miter lim="800000"/>
            <a:headEnd type="triangle"/>
            <a:tailEnd type="triangle"/>
          </a:ln>
          <a:effectLst/>
        </p:spPr>
      </p:cxnSp>
      <p:grpSp>
        <p:nvGrpSpPr>
          <p:cNvPr id="117" name="그룹 3"/>
          <p:cNvGrpSpPr/>
          <p:nvPr/>
        </p:nvGrpSpPr>
        <p:grpSpPr>
          <a:xfrm>
            <a:off x="1320645" y="2084266"/>
            <a:ext cx="2866766" cy="2123201"/>
            <a:chOff x="90956" y="2043583"/>
            <a:chExt cx="2950781" cy="2081759"/>
          </a:xfrm>
        </p:grpSpPr>
        <p:pic>
          <p:nvPicPr>
            <p:cNvPr id="118" name="그림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241" y="2405990"/>
              <a:ext cx="2725970" cy="1719352"/>
            </a:xfrm>
            <a:prstGeom prst="rect">
              <a:avLst/>
            </a:prstGeom>
          </p:spPr>
        </p:pic>
        <p:grpSp>
          <p:nvGrpSpPr>
            <p:cNvPr id="119" name="그룹 3"/>
            <p:cNvGrpSpPr/>
            <p:nvPr/>
          </p:nvGrpSpPr>
          <p:grpSpPr>
            <a:xfrm>
              <a:off x="90956" y="2043583"/>
              <a:ext cx="2950781" cy="2081759"/>
              <a:chOff x="3245258" y="1920405"/>
              <a:chExt cx="2984092" cy="1594320"/>
            </a:xfrm>
          </p:grpSpPr>
          <p:pic>
            <p:nvPicPr>
              <p:cNvPr id="12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122" name="직사각형 2"/>
              <p:cNvSpPr/>
              <p:nvPr/>
            </p:nvSpPr>
            <p:spPr>
              <a:xfrm>
                <a:off x="4023047" y="1939424"/>
                <a:ext cx="1506456" cy="189748"/>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smtClean="0">
                    <a:ln>
                      <a:noFill/>
                    </a:ln>
                    <a:solidFill>
                      <a:prstClr val="black"/>
                    </a:solidFill>
                    <a:effectLst/>
                    <a:uLnTx/>
                    <a:uFillTx/>
                    <a:ea typeface="맑은 고딕"/>
                  </a:rPr>
                  <a:t>캐시 서비스 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grpSp>
      <p:sp>
        <p:nvSpPr>
          <p:cNvPr id="123"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159990621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err="1" smtClean="0"/>
              <a:t>StoreSimple</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err="1">
                <a:solidFill>
                  <a:srgbClr val="0076C6"/>
                </a:solidFill>
                <a:latin typeface="맑은 고딕" panose="020B0503020000020004" pitchFamily="50" charset="-127"/>
                <a:ea typeface="맑은 고딕" panose="020B0503020000020004" pitchFamily="50" charset="-127"/>
              </a:rPr>
              <a:t>StorSimple</a:t>
            </a:r>
            <a:r>
              <a:rPr lang="ko-KR" altLang="en-US" sz="1836" spc="-104">
                <a:solidFill>
                  <a:srgbClr val="0076C6"/>
                </a:solidFill>
                <a:latin typeface="맑은 고딕" panose="020B0503020000020004" pitchFamily="50" charset="-127"/>
                <a:ea typeface="맑은 고딕" panose="020B0503020000020004" pitchFamily="50" charset="-127"/>
              </a:rPr>
              <a:t>은 </a:t>
            </a:r>
            <a:r>
              <a:rPr lang="en-US" altLang="ko-KR" sz="1836" spc="-104" dirty="0" smtClean="0">
                <a:solidFill>
                  <a:srgbClr val="0076C6"/>
                </a:solidFill>
                <a:latin typeface="맑은 고딕" panose="020B0503020000020004" pitchFamily="50" charset="-127"/>
                <a:ea typeface="맑은 고딕" panose="020B0503020000020004" pitchFamily="50" charset="-127"/>
              </a:rPr>
              <a:t>Hybrid </a:t>
            </a:r>
            <a:r>
              <a:rPr lang="ko-KR" altLang="en-US" sz="1836" spc="-104" smtClean="0">
                <a:solidFill>
                  <a:srgbClr val="0076C6"/>
                </a:solidFill>
                <a:latin typeface="맑은 고딕" panose="020B0503020000020004" pitchFamily="50" charset="-127"/>
                <a:ea typeface="맑은 고딕" panose="020B0503020000020004" pitchFamily="50" charset="-127"/>
              </a:rPr>
              <a:t>저장소 </a:t>
            </a:r>
            <a:r>
              <a:rPr lang="ko-KR" altLang="en-US" sz="1836" spc="-104">
                <a:solidFill>
                  <a:srgbClr val="0076C6"/>
                </a:solidFill>
                <a:latin typeface="맑은 고딕" panose="020B0503020000020004" pitchFamily="50" charset="-127"/>
                <a:ea typeface="맑은 고딕" panose="020B0503020000020004" pitchFamily="50" charset="-127"/>
              </a:rPr>
              <a:t>어플라이언스로 저장되는 데이터 보호 및 재해 복구를 위한 통합 솔루션을 제공합니다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증가하는 데이터에 따라 늘어나는 저장소 관리 비용을 최소화하고</a:t>
            </a:r>
            <a:r>
              <a:rPr lang="en-US" altLang="ko-KR" sz="1836" spc="-104" dirty="0">
                <a:solidFill>
                  <a:srgbClr val="0076C6"/>
                </a:solidFill>
                <a:latin typeface="맑은 고딕" panose="020B0503020000020004" pitchFamily="50" charset="-127"/>
                <a:ea typeface="맑은 고딕" panose="020B0503020000020004" pitchFamily="50" charset="-127"/>
              </a:rPr>
              <a:t>, Cloud </a:t>
            </a:r>
            <a:r>
              <a:rPr lang="ko-KR" altLang="en-US" sz="1836" spc="-104">
                <a:solidFill>
                  <a:srgbClr val="0076C6"/>
                </a:solidFill>
                <a:latin typeface="맑은 고딕" panose="020B0503020000020004" pitchFamily="50" charset="-127"/>
                <a:ea typeface="맑은 고딕" panose="020B0503020000020004" pitchFamily="50" charset="-127"/>
              </a:rPr>
              <a:t>저장소 경제의 이점을 활용 합니다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31" name="그룹 38"/>
          <p:cNvGrpSpPr/>
          <p:nvPr/>
        </p:nvGrpSpPr>
        <p:grpSpPr>
          <a:xfrm>
            <a:off x="1255454" y="1622187"/>
            <a:ext cx="9878196" cy="4999296"/>
            <a:chOff x="139995" y="899679"/>
            <a:chExt cx="9944474" cy="5437237"/>
          </a:xfrm>
        </p:grpSpPr>
        <p:sp>
          <p:nvSpPr>
            <p:cNvPr id="32" name="Rectangle 23"/>
            <p:cNvSpPr/>
            <p:nvPr/>
          </p:nvSpPr>
          <p:spPr bwMode="gray">
            <a:xfrm>
              <a:off x="139996" y="1220689"/>
              <a:ext cx="3038634" cy="511622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하이브리드</a:t>
              </a:r>
              <a:r>
                <a:rPr kumimoji="0" lang="ko-KR" altLang="en-US" sz="1224" b="1" i="0" u="sng" strike="noStrike" kern="0" cap="none" spc="0" normalizeH="0" baseline="0" noProof="0" dirty="0" smtClean="0">
                  <a:ln>
                    <a:noFill/>
                  </a:ln>
                  <a:solidFill>
                    <a:prstClr val="black"/>
                  </a:solidFill>
                  <a:effectLst/>
                  <a:uLnTx/>
                  <a:uFillTx/>
                  <a:ea typeface="맑은 고딕"/>
                </a:rPr>
                <a:t> 스토리지</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고객의 데이터센터에 </a:t>
              </a:r>
              <a:r>
                <a:rPr kumimoji="0" lang="en-US" altLang="ko-KR" sz="1020" b="0" i="0" u="none" strike="noStrike" kern="0" cap="none" spc="0" normalizeH="0" baseline="0" noProof="0" dirty="0" err="1" smtClean="0">
                  <a:ln>
                    <a:noFill/>
                  </a:ln>
                  <a:solidFill>
                    <a:prstClr val="black"/>
                  </a:solidFill>
                  <a:effectLst/>
                  <a:uLnTx/>
                  <a:uFillTx/>
                  <a:ea typeface="맑은 고딕"/>
                </a:rPr>
                <a:t>StorSimple</a:t>
              </a:r>
              <a:r>
                <a:rPr kumimoji="0" lang="ko-KR" altLang="en-US" sz="1020" b="0" i="0" u="none" strike="noStrike" kern="0" cap="none" spc="0" normalizeH="0" baseline="0" noProof="0" smtClean="0">
                  <a:ln>
                    <a:noFill/>
                  </a:ln>
                  <a:solidFill>
                    <a:prstClr val="black"/>
                  </a:solidFill>
                  <a:effectLst/>
                  <a:uLnTx/>
                  <a:uFillTx/>
                  <a:ea typeface="맑은 고딕"/>
                </a:rPr>
                <a:t>을 구성</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데이터 저장을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프레미스에서 수행하면 데이터가 자동으로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저장소화 연계되어 탄력적으로 저장공간이 확보 됨</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데이터 저장에서 백업까지 한 번에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StorSimple</a:t>
              </a:r>
              <a:r>
                <a:rPr kumimoji="0" lang="ko-KR" altLang="en-US" sz="1020" b="0" i="0" u="none" strike="noStrike" kern="0" cap="none" spc="0" normalizeH="0" baseline="0" noProof="0" smtClean="0">
                  <a:ln>
                    <a:noFill/>
                  </a:ln>
                  <a:solidFill>
                    <a:prstClr val="black"/>
                  </a:solidFill>
                  <a:effectLst/>
                  <a:uLnTx/>
                  <a:uFillTx/>
                  <a:ea typeface="맑은 고딕"/>
                </a:rPr>
                <a:t>에 저장된 데이터는 중복 제거 및 압축 그리고 암호화되어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저정소에 저장 백업 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유사이 데이터를 </a:t>
              </a:r>
              <a:r>
                <a:rPr kumimoji="0" lang="en-US" altLang="ko-KR" sz="1020" b="0" i="0" u="none" strike="noStrike" kern="0" cap="none" spc="0" normalizeH="0" baseline="0" noProof="0" dirty="0" err="1" smtClean="0">
                  <a:ln>
                    <a:noFill/>
                  </a:ln>
                  <a:solidFill>
                    <a:prstClr val="black"/>
                  </a:solidFill>
                  <a:effectLst/>
                  <a:uLnTx/>
                  <a:uFillTx/>
                  <a:ea typeface="맑은 고딕"/>
                </a:rPr>
                <a:t>StorSimple</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또는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상에 가상의 </a:t>
              </a:r>
              <a:r>
                <a:rPr kumimoji="0" lang="en-US" altLang="ko-KR" sz="1020" b="0" i="0" u="none" strike="noStrike" kern="0" cap="none" spc="0" normalizeH="0" baseline="0" noProof="0" dirty="0" err="1" smtClean="0">
                  <a:ln>
                    <a:noFill/>
                  </a:ln>
                  <a:solidFill>
                    <a:prstClr val="black"/>
                  </a:solidFill>
                  <a:effectLst/>
                  <a:uLnTx/>
                  <a:uFillTx/>
                  <a:ea typeface="맑은 고딕"/>
                </a:rPr>
                <a:t>StorSimple</a:t>
              </a:r>
              <a:r>
                <a:rPr kumimoji="0" lang="ko-KR" altLang="en-US" sz="1020" b="0" i="0" u="none" strike="noStrike" kern="0" cap="none" spc="0" normalizeH="0" baseline="0" noProof="0" smtClean="0">
                  <a:ln>
                    <a:noFill/>
                  </a:ln>
                  <a:solidFill>
                    <a:prstClr val="black"/>
                  </a:solidFill>
                  <a:effectLst/>
                  <a:uLnTx/>
                  <a:uFillTx/>
                  <a:ea typeface="맑은 고딕"/>
                </a:rPr>
                <a:t>로 복구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33"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err="1" smtClean="0">
                  <a:ln>
                    <a:noFill/>
                  </a:ln>
                  <a:solidFill>
                    <a:prstClr val="white"/>
                  </a:solidFill>
                  <a:effectLst/>
                  <a:uLnTx/>
                  <a:uFillTx/>
                  <a:latin typeface="맑은 고딕"/>
                  <a:ea typeface="맑은 고딕"/>
                </a:rPr>
                <a:t>Storsimple</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4" name="그룹 46"/>
            <p:cNvGrpSpPr/>
            <p:nvPr/>
          </p:nvGrpSpPr>
          <p:grpSpPr>
            <a:xfrm>
              <a:off x="3263353" y="899681"/>
              <a:ext cx="3362633" cy="5425965"/>
              <a:chOff x="3584066" y="914195"/>
              <a:chExt cx="3362633" cy="5425965"/>
            </a:xfrm>
          </p:grpSpPr>
          <p:sp>
            <p:nvSpPr>
              <p:cNvPr id="38" name="Rectangle 4"/>
              <p:cNvSpPr/>
              <p:nvPr/>
            </p:nvSpPr>
            <p:spPr bwMode="gray">
              <a:xfrm>
                <a:off x="3584066" y="922285"/>
                <a:ext cx="3362632"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9"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35" name="그룹 47"/>
            <p:cNvGrpSpPr/>
            <p:nvPr/>
          </p:nvGrpSpPr>
          <p:grpSpPr>
            <a:xfrm>
              <a:off x="6721836" y="899679"/>
              <a:ext cx="3362633" cy="5412310"/>
              <a:chOff x="3573634" y="943221"/>
              <a:chExt cx="3362633" cy="5412310"/>
            </a:xfrm>
          </p:grpSpPr>
          <p:sp>
            <p:nvSpPr>
              <p:cNvPr id="36"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7"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sp>
        <p:nvSpPr>
          <p:cNvPr id="41" name="직사각형 28"/>
          <p:cNvSpPr/>
          <p:nvPr/>
        </p:nvSpPr>
        <p:spPr>
          <a:xfrm>
            <a:off x="4369050" y="1917341"/>
            <a:ext cx="3329166" cy="4681221"/>
          </a:xfrm>
          <a:prstGeom prst="rect">
            <a:avLst/>
          </a:prstGeom>
        </p:spPr>
        <p:txBody>
          <a:bodyPr wrap="square" anchor="t">
            <a:no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탄력적인 온</a:t>
            </a:r>
            <a:r>
              <a:rPr lang="en-US" altLang="ko-KR" sz="1224" b="1" u="sng" dirty="0">
                <a:solidFill>
                  <a:prstClr val="black"/>
                </a:solidFill>
                <a:ea typeface="맑은 고딕"/>
              </a:rPr>
              <a:t>-</a:t>
            </a:r>
            <a:r>
              <a:rPr lang="ko-KR" altLang="en-US" sz="1224" b="1" u="sng">
                <a:solidFill>
                  <a:prstClr val="black"/>
                </a:solidFill>
                <a:ea typeface="맑은 고딕"/>
              </a:rPr>
              <a:t>프레미스 저장소 제공</a:t>
            </a:r>
            <a:endParaRPr lang="en-US" altLang="ko-KR" sz="1224" dirty="0">
              <a:solidFill>
                <a:prstClr val="black"/>
              </a:solidFill>
              <a:ea typeface="맑은 고딕"/>
            </a:endParaRP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온</a:t>
            </a:r>
            <a:r>
              <a:rPr lang="en-US" altLang="ko-KR" sz="1020" dirty="0">
                <a:solidFill>
                  <a:prstClr val="black"/>
                </a:solidFill>
                <a:ea typeface="맑은 고딕"/>
              </a:rPr>
              <a:t>-</a:t>
            </a:r>
            <a:r>
              <a:rPr lang="ko-KR" altLang="en-US" sz="1020">
                <a:solidFill>
                  <a:prstClr val="black"/>
                </a:solidFill>
                <a:ea typeface="맑은 고딕"/>
              </a:rPr>
              <a:t>프레미스에 설치된 </a:t>
            </a:r>
            <a:r>
              <a:rPr lang="en-US" altLang="ko-KR" sz="1020" dirty="0" err="1">
                <a:solidFill>
                  <a:prstClr val="black"/>
                </a:solidFill>
                <a:ea typeface="맑은 고딕"/>
              </a:rPr>
              <a:t>StorSimple</a:t>
            </a:r>
            <a:r>
              <a:rPr lang="ko-KR" altLang="en-US" sz="1020">
                <a:solidFill>
                  <a:prstClr val="black"/>
                </a:solidFill>
                <a:ea typeface="맑은 고딕"/>
              </a:rPr>
              <a:t>은 물리적 저장소로서 </a:t>
            </a:r>
            <a:r>
              <a:rPr lang="en-US" altLang="ko-KR" sz="1020" dirty="0">
                <a:solidFill>
                  <a:prstClr val="black"/>
                </a:solidFill>
                <a:ea typeface="맑은 고딕"/>
              </a:rPr>
              <a:t>SSD</a:t>
            </a:r>
            <a:r>
              <a:rPr lang="ko-KR" altLang="en-US" sz="1020">
                <a:solidFill>
                  <a:prstClr val="black"/>
                </a:solidFill>
                <a:ea typeface="맑은 고딕"/>
              </a:rPr>
              <a:t>와 </a:t>
            </a:r>
            <a:r>
              <a:rPr lang="en-US" altLang="ko-KR" sz="1020" dirty="0">
                <a:solidFill>
                  <a:prstClr val="black"/>
                </a:solidFill>
                <a:ea typeface="맑은 고딕"/>
              </a:rPr>
              <a:t>SAS</a:t>
            </a:r>
            <a:r>
              <a:rPr lang="ko-KR" altLang="en-US" sz="1020">
                <a:solidFill>
                  <a:prstClr val="black"/>
                </a:solidFill>
                <a:ea typeface="맑은 고딕"/>
              </a:rPr>
              <a:t>에 자동으로 티어링 되어 데이터 축적되는 만큼 저장되며 오래된 데이터는 </a:t>
            </a:r>
            <a:r>
              <a:rPr lang="en-US" altLang="ko-KR" sz="1020" dirty="0">
                <a:solidFill>
                  <a:prstClr val="black"/>
                </a:solidFill>
                <a:ea typeface="맑은 고딕"/>
              </a:rPr>
              <a:t>Azure Blob</a:t>
            </a:r>
            <a:r>
              <a:rPr lang="ko-KR" altLang="en-US" sz="1020">
                <a:solidFill>
                  <a:prstClr val="black"/>
                </a:solidFill>
                <a:ea typeface="맑은 고딕"/>
              </a:rPr>
              <a:t>에 저장</a:t>
            </a:r>
            <a:r>
              <a:rPr lang="en-US" altLang="ko-KR" sz="1020" dirty="0">
                <a:solidFill>
                  <a:prstClr val="black"/>
                </a:solidFill>
                <a:ea typeface="맑은 고딕"/>
              </a:rPr>
              <a:t>, </a:t>
            </a:r>
            <a:r>
              <a:rPr lang="ko-KR" altLang="en-US" sz="1020">
                <a:solidFill>
                  <a:prstClr val="black"/>
                </a:solidFill>
                <a:ea typeface="맑은 고딕"/>
              </a:rPr>
              <a:t>온</a:t>
            </a:r>
            <a:r>
              <a:rPr lang="en-US" altLang="ko-KR" sz="1020" dirty="0">
                <a:solidFill>
                  <a:prstClr val="black"/>
                </a:solidFill>
                <a:ea typeface="맑은 고딕"/>
              </a:rPr>
              <a:t>-</a:t>
            </a:r>
            <a:r>
              <a:rPr lang="ko-KR" altLang="en-US" sz="1020">
                <a:solidFill>
                  <a:prstClr val="black"/>
                </a:solidFill>
                <a:ea typeface="맑은 고딕"/>
              </a:rPr>
              <a:t>프레미스 데이터 센터에 탄력적인 저장공간을 제공 </a:t>
            </a:r>
            <a:endParaRPr lang="en-US" altLang="ko-KR" sz="1224"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데이터 중복제거 및 압축</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en-US" altLang="ko-KR" sz="1020" dirty="0" err="1">
                <a:solidFill>
                  <a:prstClr val="black"/>
                </a:solidFill>
                <a:ea typeface="맑은 고딕"/>
              </a:rPr>
              <a:t>StorSimple</a:t>
            </a:r>
            <a:r>
              <a:rPr lang="ko-KR" altLang="en-US" sz="1020">
                <a:solidFill>
                  <a:prstClr val="black"/>
                </a:solidFill>
                <a:ea typeface="맑은 고딕"/>
              </a:rPr>
              <a:t>에 저장되는 데이터는 모두 중복 제거되어 저장되며</a:t>
            </a:r>
            <a:r>
              <a:rPr lang="en-US" altLang="ko-KR" sz="1020" dirty="0">
                <a:solidFill>
                  <a:prstClr val="black"/>
                </a:solidFill>
                <a:ea typeface="맑은 고딕"/>
              </a:rPr>
              <a:t>, </a:t>
            </a:r>
            <a:r>
              <a:rPr lang="ko-KR" altLang="en-US" sz="1020">
                <a:solidFill>
                  <a:prstClr val="black"/>
                </a:solidFill>
                <a:ea typeface="맑은 고딕"/>
              </a:rPr>
              <a:t>데이터의 저장 블록과 형태를 </a:t>
            </a:r>
            <a:r>
              <a:rPr lang="en-US" altLang="ko-KR" sz="1020" dirty="0" err="1">
                <a:solidFill>
                  <a:prstClr val="black"/>
                </a:solidFill>
                <a:ea typeface="맑은 고딕"/>
              </a:rPr>
              <a:t>StorSimple</a:t>
            </a:r>
            <a:r>
              <a:rPr lang="ko-KR" altLang="en-US" sz="1020">
                <a:solidFill>
                  <a:prstClr val="black"/>
                </a:solidFill>
                <a:ea typeface="맑은 고딕"/>
              </a:rPr>
              <a:t>이 관리하여 신속한 데이터 중복 제거가 가능</a:t>
            </a:r>
            <a:r>
              <a:rPr lang="en-US" altLang="ko-KR" sz="1020" dirty="0">
                <a:solidFill>
                  <a:prstClr val="black"/>
                </a:solidFill>
                <a:ea typeface="맑은 고딕"/>
              </a:rPr>
              <a:t>, </a:t>
            </a:r>
            <a:r>
              <a:rPr lang="ko-KR" altLang="en-US" sz="1020">
                <a:solidFill>
                  <a:prstClr val="black"/>
                </a:solidFill>
                <a:ea typeface="맑은 고딕"/>
              </a:rPr>
              <a:t>중복 제거된 데이터는 </a:t>
            </a:r>
            <a:r>
              <a:rPr lang="en-US" altLang="ko-KR" sz="1020" dirty="0">
                <a:solidFill>
                  <a:prstClr val="black"/>
                </a:solidFill>
                <a:ea typeface="맑은 고딕"/>
              </a:rPr>
              <a:t>SAS</a:t>
            </a:r>
            <a:r>
              <a:rPr lang="ko-KR" altLang="en-US" sz="1020">
                <a:solidFill>
                  <a:prstClr val="black"/>
                </a:solidFill>
                <a:ea typeface="맑은 고딕"/>
              </a:rPr>
              <a:t>와 </a:t>
            </a:r>
            <a:r>
              <a:rPr lang="en-US" altLang="ko-KR" sz="1020" dirty="0">
                <a:solidFill>
                  <a:prstClr val="black"/>
                </a:solidFill>
                <a:ea typeface="맑은 고딕"/>
              </a:rPr>
              <a:t>Azure Blob</a:t>
            </a:r>
            <a:r>
              <a:rPr lang="ko-KR" altLang="en-US" sz="1020">
                <a:solidFill>
                  <a:prstClr val="black"/>
                </a:solidFill>
                <a:ea typeface="맑은 고딕"/>
              </a:rPr>
              <a:t>에 저장되기 전 반드시 압축되어 실제 물리적으로 차지하는 공간을 데이터에 따라 최대 </a:t>
            </a:r>
            <a:r>
              <a:rPr lang="en-US" altLang="ko-KR" sz="1020" dirty="0">
                <a:solidFill>
                  <a:prstClr val="black"/>
                </a:solidFill>
                <a:ea typeface="맑은 고딕"/>
              </a:rPr>
              <a:t>80% </a:t>
            </a:r>
            <a:r>
              <a:rPr lang="ko-KR" altLang="en-US" sz="1020">
                <a:solidFill>
                  <a:prstClr val="black"/>
                </a:solidFill>
                <a:ea typeface="맑은 고딕"/>
              </a:rPr>
              <a:t>수준까지 절약 할 수 있음</a:t>
            </a:r>
            <a:endParaRPr lang="en-US" altLang="ko-KR" sz="1224" b="1" u="sng"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데이터 복구</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en-US" altLang="ko-KR" sz="1020" dirty="0">
                <a:solidFill>
                  <a:prstClr val="black"/>
                </a:solidFill>
                <a:ea typeface="맑은 고딕"/>
              </a:rPr>
              <a:t>Azure</a:t>
            </a:r>
            <a:r>
              <a:rPr lang="ko-KR" altLang="en-US" sz="1020">
                <a:solidFill>
                  <a:prstClr val="black"/>
                </a:solidFill>
                <a:ea typeface="맑은 고딕"/>
              </a:rPr>
              <a:t>에 저장된 데이터는 주기적으로 백업이 이루어지며</a:t>
            </a:r>
            <a:r>
              <a:rPr lang="en-US" altLang="ko-KR" sz="1020" dirty="0">
                <a:solidFill>
                  <a:prstClr val="black"/>
                </a:solidFill>
                <a:ea typeface="맑은 고딕"/>
              </a:rPr>
              <a:t>, </a:t>
            </a:r>
            <a:r>
              <a:rPr lang="ko-KR" altLang="en-US" sz="1020">
                <a:solidFill>
                  <a:prstClr val="black"/>
                </a:solidFill>
                <a:ea typeface="맑은 고딕"/>
              </a:rPr>
              <a:t>유사시 관리자의 판단에 따라 스냅샷이 구성된 시점으로 데이터를 복구 할 수 있음</a:t>
            </a:r>
            <a:endParaRPr lang="en-US" altLang="ko-KR" sz="1224"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가상의 </a:t>
            </a:r>
            <a:r>
              <a:rPr lang="en-US" altLang="ko-KR" sz="1224" b="1" u="sng" dirty="0" err="1">
                <a:solidFill>
                  <a:prstClr val="black"/>
                </a:solidFill>
                <a:ea typeface="맑은 고딕"/>
              </a:rPr>
              <a:t>StorSimple</a:t>
            </a:r>
            <a:r>
              <a:rPr lang="en-US" altLang="ko-KR" sz="1224" b="1" u="sng" dirty="0">
                <a:solidFill>
                  <a:prstClr val="black"/>
                </a:solidFill>
                <a:ea typeface="맑은 고딕"/>
              </a:rPr>
              <a:t> </a:t>
            </a:r>
            <a:r>
              <a:rPr lang="ko-KR" altLang="en-US" sz="1224" b="1" u="sng">
                <a:solidFill>
                  <a:prstClr val="black"/>
                </a:solidFill>
                <a:ea typeface="맑은 고딕"/>
              </a:rPr>
              <a:t>제공</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온</a:t>
            </a:r>
            <a:r>
              <a:rPr lang="en-US" altLang="ko-KR" sz="1020" dirty="0">
                <a:solidFill>
                  <a:prstClr val="black"/>
                </a:solidFill>
                <a:ea typeface="맑은 고딕"/>
              </a:rPr>
              <a:t>-</a:t>
            </a:r>
            <a:r>
              <a:rPr lang="ko-KR" altLang="en-US" sz="1020">
                <a:solidFill>
                  <a:prstClr val="black"/>
                </a:solidFill>
                <a:ea typeface="맑은 고딕"/>
              </a:rPr>
              <a:t>프레미스에서 저장된 데이터는 자연스럽게 </a:t>
            </a:r>
            <a:r>
              <a:rPr lang="en-US" altLang="ko-KR" sz="1020" dirty="0">
                <a:solidFill>
                  <a:prstClr val="black"/>
                </a:solidFill>
                <a:ea typeface="맑은 고딕"/>
              </a:rPr>
              <a:t>Azure Blob</a:t>
            </a:r>
            <a:r>
              <a:rPr lang="ko-KR" altLang="en-US" sz="1020">
                <a:solidFill>
                  <a:prstClr val="black"/>
                </a:solidFill>
                <a:ea typeface="맑은 고딕"/>
              </a:rPr>
              <a:t>에 백업되고</a:t>
            </a:r>
            <a:r>
              <a:rPr lang="en-US" altLang="ko-KR" sz="1020" dirty="0">
                <a:solidFill>
                  <a:prstClr val="black"/>
                </a:solidFill>
                <a:ea typeface="맑은 고딕"/>
              </a:rPr>
              <a:t>, Blob</a:t>
            </a:r>
            <a:r>
              <a:rPr lang="ko-KR" altLang="en-US" sz="1020">
                <a:solidFill>
                  <a:prstClr val="black"/>
                </a:solidFill>
                <a:ea typeface="맑은 고딕"/>
              </a:rPr>
              <a:t>에 백업된 데이터를 </a:t>
            </a:r>
            <a:r>
              <a:rPr lang="en-US" altLang="ko-KR" sz="1020" dirty="0">
                <a:solidFill>
                  <a:prstClr val="black"/>
                </a:solidFill>
                <a:ea typeface="맑은 고딕"/>
              </a:rPr>
              <a:t>Cloud</a:t>
            </a:r>
            <a:r>
              <a:rPr lang="ko-KR" altLang="en-US" sz="1020">
                <a:solidFill>
                  <a:prstClr val="black"/>
                </a:solidFill>
                <a:ea typeface="맑은 고딕"/>
              </a:rPr>
              <a:t>상에 가상의 </a:t>
            </a:r>
            <a:r>
              <a:rPr lang="en-US" altLang="ko-KR" sz="1020" dirty="0" err="1">
                <a:solidFill>
                  <a:prstClr val="black"/>
                </a:solidFill>
                <a:ea typeface="맑은 고딕"/>
              </a:rPr>
              <a:t>StorSimple</a:t>
            </a:r>
            <a:r>
              <a:rPr lang="en-US" altLang="ko-KR" sz="1020" dirty="0">
                <a:solidFill>
                  <a:prstClr val="black"/>
                </a:solidFill>
                <a:ea typeface="맑은 고딕"/>
              </a:rPr>
              <a:t> </a:t>
            </a:r>
            <a:r>
              <a:rPr lang="ko-KR" altLang="en-US" sz="1020">
                <a:solidFill>
                  <a:prstClr val="black"/>
                </a:solidFill>
                <a:ea typeface="맑은 고딕"/>
              </a:rPr>
              <a:t>머신을 생성한뒤 백업된 데이터를 복구할 수 있는 기능을 제공</a:t>
            </a:r>
            <a:endParaRPr lang="en-US" altLang="ko-KR" sz="1224" dirty="0">
              <a:solidFill>
                <a:prstClr val="black"/>
              </a:solidFill>
              <a:ea typeface="맑은 고딕"/>
            </a:endParaRPr>
          </a:p>
        </p:txBody>
      </p:sp>
      <p:pic>
        <p:nvPicPr>
          <p:cNvPr id="42" name="그림 1"/>
          <p:cNvPicPr>
            <a:picLocks noChangeAspect="1"/>
          </p:cNvPicPr>
          <p:nvPr/>
        </p:nvPicPr>
        <p:blipFill>
          <a:blip r:embed="rId3"/>
          <a:stretch>
            <a:fillRect/>
          </a:stretch>
        </p:blipFill>
        <p:spPr>
          <a:xfrm>
            <a:off x="1642081" y="2487751"/>
            <a:ext cx="2164973" cy="2183433"/>
          </a:xfrm>
          <a:prstGeom prst="rect">
            <a:avLst/>
          </a:prstGeom>
        </p:spPr>
      </p:pic>
      <p:grpSp>
        <p:nvGrpSpPr>
          <p:cNvPr id="43" name="그룹 159"/>
          <p:cNvGrpSpPr/>
          <p:nvPr/>
        </p:nvGrpSpPr>
        <p:grpSpPr>
          <a:xfrm>
            <a:off x="7889615" y="2007522"/>
            <a:ext cx="3043498" cy="1626059"/>
            <a:chOff x="3245258" y="1920405"/>
            <a:chExt cx="2984092" cy="1594320"/>
          </a:xfrm>
        </p:grpSpPr>
        <p:pic>
          <p:nvPicPr>
            <p:cNvPr id="4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직사각형 16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6" name="직사각형 162"/>
            <p:cNvSpPr/>
            <p:nvPr/>
          </p:nvSpPr>
          <p:spPr>
            <a:xfrm>
              <a:off x="4260576" y="1939424"/>
              <a:ext cx="946093"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데이터 저장</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47" name="직사각형 163"/>
          <p:cNvSpPr/>
          <p:nvPr/>
        </p:nvSpPr>
        <p:spPr>
          <a:xfrm>
            <a:off x="7902154" y="3741547"/>
            <a:ext cx="3018423" cy="547959"/>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a:solidFill>
                  <a:prstClr val="black"/>
                </a:solidFill>
                <a:ea typeface="맑은 고딕"/>
              </a:rPr>
              <a:t>온</a:t>
            </a:r>
            <a:r>
              <a:rPr lang="en-US" altLang="ko-KR" sz="1071" dirty="0">
                <a:solidFill>
                  <a:prstClr val="black"/>
                </a:solidFill>
                <a:ea typeface="맑은 고딕"/>
              </a:rPr>
              <a:t>-</a:t>
            </a:r>
            <a:r>
              <a:rPr lang="ko-KR" altLang="en-US" sz="1071">
                <a:solidFill>
                  <a:prstClr val="black"/>
                </a:solidFill>
                <a:ea typeface="맑은 고딕"/>
              </a:rPr>
              <a:t>프레미스에서 데이터가 </a:t>
            </a:r>
            <a:r>
              <a:rPr lang="en-US" altLang="ko-KR" sz="1071" dirty="0" err="1">
                <a:solidFill>
                  <a:prstClr val="black"/>
                </a:solidFill>
                <a:ea typeface="맑은 고딕"/>
              </a:rPr>
              <a:t>Storsimple</a:t>
            </a:r>
            <a:r>
              <a:rPr lang="ko-KR" altLang="en-US" sz="1071">
                <a:solidFill>
                  <a:prstClr val="black"/>
                </a:solidFill>
                <a:ea typeface="맑은 고딕"/>
              </a:rPr>
              <a:t>에 저장되며 자동으로 압축</a:t>
            </a:r>
            <a:r>
              <a:rPr lang="en-US" altLang="ko-KR" sz="1071" dirty="0">
                <a:solidFill>
                  <a:prstClr val="black"/>
                </a:solidFill>
                <a:ea typeface="맑은 고딕"/>
              </a:rPr>
              <a:t>, </a:t>
            </a:r>
            <a:r>
              <a:rPr lang="ko-KR" altLang="en-US" sz="1071">
                <a:solidFill>
                  <a:prstClr val="black"/>
                </a:solidFill>
                <a:ea typeface="맑은 고딕"/>
              </a:rPr>
              <a:t>중복제거</a:t>
            </a:r>
            <a:r>
              <a:rPr lang="en-US" altLang="ko-KR" sz="1071" dirty="0">
                <a:solidFill>
                  <a:prstClr val="black"/>
                </a:solidFill>
                <a:ea typeface="맑은 고딕"/>
              </a:rPr>
              <a:t>, </a:t>
            </a:r>
            <a:r>
              <a:rPr lang="ko-KR" altLang="en-US" sz="1071">
                <a:solidFill>
                  <a:prstClr val="black"/>
                </a:solidFill>
                <a:ea typeface="맑은 고딕"/>
              </a:rPr>
              <a:t>암호화가 진행되고 </a:t>
            </a:r>
            <a:r>
              <a:rPr lang="en-US" altLang="ko-KR" sz="1071" dirty="0">
                <a:solidFill>
                  <a:prstClr val="black"/>
                </a:solidFill>
                <a:ea typeface="맑은 고딕"/>
              </a:rPr>
              <a:t>Cloud</a:t>
            </a:r>
            <a:r>
              <a:rPr lang="ko-KR" altLang="en-US" sz="1071">
                <a:solidFill>
                  <a:prstClr val="black"/>
                </a:solidFill>
                <a:ea typeface="맑은 고딕"/>
              </a:rPr>
              <a:t> 저장소와 연동</a:t>
            </a:r>
            <a:endParaRPr lang="en-US" altLang="ko-KR" sz="1071" b="1" u="sng" dirty="0">
              <a:solidFill>
                <a:prstClr val="black"/>
              </a:solidFill>
              <a:ea typeface="맑은 고딕"/>
            </a:endParaRPr>
          </a:p>
        </p:txBody>
      </p:sp>
      <p:pic>
        <p:nvPicPr>
          <p:cNvPr id="48" name="그림 164"/>
          <p:cNvPicPr>
            <a:picLocks noChangeAspect="1"/>
          </p:cNvPicPr>
          <p:nvPr/>
        </p:nvPicPr>
        <p:blipFill>
          <a:blip r:embed="rId5"/>
          <a:stretch>
            <a:fillRect/>
          </a:stretch>
        </p:blipFill>
        <p:spPr>
          <a:xfrm>
            <a:off x="8000998" y="2371586"/>
            <a:ext cx="2820734" cy="1225048"/>
          </a:xfrm>
          <a:prstGeom prst="rect">
            <a:avLst/>
          </a:prstGeom>
        </p:spPr>
      </p:pic>
      <p:grpSp>
        <p:nvGrpSpPr>
          <p:cNvPr id="49" name="그룹 165"/>
          <p:cNvGrpSpPr/>
          <p:nvPr/>
        </p:nvGrpSpPr>
        <p:grpSpPr>
          <a:xfrm>
            <a:off x="7889615" y="4351761"/>
            <a:ext cx="3043498" cy="1626059"/>
            <a:chOff x="3245258" y="1920405"/>
            <a:chExt cx="2984092" cy="1594320"/>
          </a:xfrm>
        </p:grpSpPr>
        <p:pic>
          <p:nvPicPr>
            <p:cNvPr id="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직사각형 167"/>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52" name="직사각형 168"/>
            <p:cNvSpPr/>
            <p:nvPr/>
          </p:nvSpPr>
          <p:spPr>
            <a:xfrm>
              <a:off x="4260576" y="1939424"/>
              <a:ext cx="801823"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smtClean="0">
                  <a:ln>
                    <a:noFill/>
                  </a:ln>
                  <a:solidFill>
                    <a:prstClr val="black"/>
                  </a:solidFill>
                  <a:effectLst/>
                  <a:uLnTx/>
                  <a:uFillTx/>
                  <a:ea typeface="맑은 고딕"/>
                </a:rPr>
                <a:t>재해 복구</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53" name="직사각형 169"/>
          <p:cNvSpPr/>
          <p:nvPr/>
        </p:nvSpPr>
        <p:spPr>
          <a:xfrm>
            <a:off x="7902154" y="6041246"/>
            <a:ext cx="3018423" cy="547959"/>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en-US" altLang="ko-KR" sz="1071" dirty="0" err="1">
                <a:solidFill>
                  <a:prstClr val="black"/>
                </a:solidFill>
                <a:ea typeface="맑은 고딕"/>
              </a:rPr>
              <a:t>StorSimple</a:t>
            </a:r>
            <a:r>
              <a:rPr lang="ko-KR" altLang="en-US" sz="1071">
                <a:solidFill>
                  <a:prstClr val="black"/>
                </a:solidFill>
                <a:ea typeface="맑은 고딕"/>
              </a:rPr>
              <a:t>을 통해 백업된 데이터는 유사시</a:t>
            </a:r>
            <a:r>
              <a:rPr lang="en-US" altLang="ko-KR" sz="1071" dirty="0">
                <a:solidFill>
                  <a:prstClr val="black"/>
                </a:solidFill>
                <a:ea typeface="맑은 고딕"/>
              </a:rPr>
              <a:t> </a:t>
            </a:r>
            <a:r>
              <a:rPr lang="ko-KR" altLang="en-US" sz="1071">
                <a:solidFill>
                  <a:prstClr val="black"/>
                </a:solidFill>
                <a:ea typeface="맑은 고딕"/>
              </a:rPr>
              <a:t>다른 물리적인 </a:t>
            </a:r>
            <a:r>
              <a:rPr lang="en-US" altLang="ko-KR" sz="1071" dirty="0" err="1">
                <a:solidFill>
                  <a:prstClr val="black"/>
                </a:solidFill>
                <a:ea typeface="맑은 고딕"/>
              </a:rPr>
              <a:t>StorSimple</a:t>
            </a:r>
            <a:r>
              <a:rPr lang="en-US" altLang="ko-KR" sz="1071" dirty="0">
                <a:solidFill>
                  <a:prstClr val="black"/>
                </a:solidFill>
                <a:ea typeface="맑은 고딕"/>
              </a:rPr>
              <a:t> </a:t>
            </a:r>
            <a:r>
              <a:rPr lang="ko-KR" altLang="en-US" sz="1071">
                <a:solidFill>
                  <a:prstClr val="black"/>
                </a:solidFill>
                <a:ea typeface="맑은 고딕"/>
              </a:rPr>
              <a:t>또는 </a:t>
            </a:r>
            <a:r>
              <a:rPr lang="en-US" altLang="ko-KR" sz="1071" dirty="0">
                <a:solidFill>
                  <a:prstClr val="black"/>
                </a:solidFill>
                <a:ea typeface="맑은 고딕"/>
              </a:rPr>
              <a:t>Azure</a:t>
            </a:r>
            <a:r>
              <a:rPr lang="ko-KR" altLang="en-US" sz="1071">
                <a:solidFill>
                  <a:prstClr val="black"/>
                </a:solidFill>
                <a:ea typeface="맑은 고딕"/>
              </a:rPr>
              <a:t>상의 가상의 </a:t>
            </a:r>
            <a:r>
              <a:rPr lang="en-US" altLang="ko-KR" sz="1071" dirty="0" err="1">
                <a:solidFill>
                  <a:prstClr val="black"/>
                </a:solidFill>
                <a:ea typeface="맑은 고딕"/>
              </a:rPr>
              <a:t>StorSimple</a:t>
            </a:r>
            <a:r>
              <a:rPr lang="en-US" altLang="ko-KR" sz="1071" dirty="0">
                <a:solidFill>
                  <a:prstClr val="black"/>
                </a:solidFill>
                <a:ea typeface="맑은 고딕"/>
              </a:rPr>
              <a:t> </a:t>
            </a:r>
            <a:r>
              <a:rPr lang="ko-KR" altLang="en-US" sz="1071">
                <a:solidFill>
                  <a:prstClr val="black"/>
                </a:solidFill>
                <a:ea typeface="맑은 고딕"/>
              </a:rPr>
              <a:t>머신을 통해 복구 가능</a:t>
            </a:r>
            <a:endParaRPr lang="en-US" altLang="ko-KR" sz="918" b="1" u="sng" dirty="0">
              <a:solidFill>
                <a:prstClr val="black"/>
              </a:solidFill>
              <a:ea typeface="맑은 고딕"/>
            </a:endParaRPr>
          </a:p>
        </p:txBody>
      </p:sp>
      <p:pic>
        <p:nvPicPr>
          <p:cNvPr id="54" name="그림 170"/>
          <p:cNvPicPr>
            <a:picLocks noChangeAspect="1"/>
          </p:cNvPicPr>
          <p:nvPr/>
        </p:nvPicPr>
        <p:blipFill>
          <a:blip r:embed="rId6"/>
          <a:stretch>
            <a:fillRect/>
          </a:stretch>
        </p:blipFill>
        <p:spPr>
          <a:xfrm>
            <a:off x="8087332" y="4671184"/>
            <a:ext cx="2648066" cy="1281611"/>
          </a:xfrm>
          <a:prstGeom prst="rect">
            <a:avLst/>
          </a:prstGeom>
        </p:spPr>
      </p:pic>
      <p:grpSp>
        <p:nvGrpSpPr>
          <p:cNvPr id="55" name="그룹 3"/>
          <p:cNvGrpSpPr/>
          <p:nvPr/>
        </p:nvGrpSpPr>
        <p:grpSpPr>
          <a:xfrm>
            <a:off x="1259403" y="2084265"/>
            <a:ext cx="3009523" cy="2666182"/>
            <a:chOff x="3245258" y="1920405"/>
            <a:chExt cx="2984092" cy="2002046"/>
          </a:xfrm>
        </p:grpSpPr>
        <p:pic>
          <p:nvPicPr>
            <p:cNvPr id="5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직사각형 1"/>
            <p:cNvSpPr/>
            <p:nvPr/>
          </p:nvSpPr>
          <p:spPr>
            <a:xfrm>
              <a:off x="3264310" y="2178935"/>
              <a:ext cx="2949677" cy="1743516"/>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58" name="직사각형 2"/>
            <p:cNvSpPr/>
            <p:nvPr/>
          </p:nvSpPr>
          <p:spPr>
            <a:xfrm>
              <a:off x="4096909" y="1939424"/>
              <a:ext cx="1272887" cy="189748"/>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err="1" smtClean="0">
                  <a:ln>
                    <a:noFill/>
                  </a:ln>
                  <a:solidFill>
                    <a:prstClr val="black"/>
                  </a:solidFill>
                  <a:effectLst/>
                  <a:uLnTx/>
                  <a:uFillTx/>
                  <a:ea typeface="맑은 고딕"/>
                </a:rPr>
                <a:t>StorSimple</a:t>
              </a:r>
              <a:r>
                <a:rPr kumimoji="0" lang="en-US" altLang="ko-KR" sz="1122" b="1" i="0" u="none" strike="noStrike" kern="0" cap="none" spc="0" normalizeH="0" baseline="0" noProof="0" dirty="0" smtClean="0">
                  <a:ln>
                    <a:noFill/>
                  </a:ln>
                  <a:solidFill>
                    <a:prstClr val="black"/>
                  </a:solidFill>
                  <a:effectLst/>
                  <a:uLnTx/>
                  <a:uFillTx/>
                  <a:ea typeface="맑은 고딕"/>
                </a:rPr>
                <a:t> </a:t>
              </a:r>
              <a:r>
                <a:rPr kumimoji="0" lang="ko-KR" altLang="en-US" sz="1122" b="1" i="0" u="none" strike="noStrike" kern="0" cap="none" spc="0" normalizeH="0" baseline="0" noProof="0" smtClean="0">
                  <a:ln>
                    <a:noFill/>
                  </a:ln>
                  <a:solidFill>
                    <a:prstClr val="black"/>
                  </a:solidFill>
                  <a:effectLst/>
                  <a:uLnTx/>
                  <a:uFillTx/>
                  <a:ea typeface="맑은 고딕"/>
                </a:rPr>
                <a:t>구성</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59"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364918972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Backup</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관리가 어렵고 손실과 에러가 잦은 테이프 백업에서 인프라 투자가 필요 없는 </a:t>
            </a:r>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백업을 사용할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모든 백업 내용은 고객의 키로 암호화 되어 정보 유출의 문제가 없습니다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29" name="그룹 101"/>
          <p:cNvGrpSpPr/>
          <p:nvPr/>
        </p:nvGrpSpPr>
        <p:grpSpPr>
          <a:xfrm>
            <a:off x="1225507" y="1622187"/>
            <a:ext cx="9944156" cy="4988939"/>
            <a:chOff x="57722" y="900458"/>
            <a:chExt cx="9750058" cy="5585111"/>
          </a:xfrm>
        </p:grpSpPr>
        <p:grpSp>
          <p:nvGrpSpPr>
            <p:cNvPr id="30" name="그룹 94"/>
            <p:cNvGrpSpPr/>
            <p:nvPr/>
          </p:nvGrpSpPr>
          <p:grpSpPr>
            <a:xfrm>
              <a:off x="62400" y="900458"/>
              <a:ext cx="9745380" cy="5585111"/>
              <a:chOff x="114651" y="899679"/>
              <a:chExt cx="10006074" cy="5425967"/>
            </a:xfrm>
          </p:grpSpPr>
          <p:sp>
            <p:nvSpPr>
              <p:cNvPr id="32" name="Rectangle 4"/>
              <p:cNvSpPr/>
              <p:nvPr/>
            </p:nvSpPr>
            <p:spPr bwMode="gray">
              <a:xfrm>
                <a:off x="114651" y="915028"/>
                <a:ext cx="3038634" cy="540336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33"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백업 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4" name="그룹 93"/>
              <p:cNvGrpSpPr/>
              <p:nvPr/>
            </p:nvGrpSpPr>
            <p:grpSpPr>
              <a:xfrm>
                <a:off x="3263353" y="899681"/>
                <a:ext cx="3362633" cy="5425965"/>
                <a:chOff x="3584066" y="914195"/>
                <a:chExt cx="3362633" cy="5425965"/>
              </a:xfrm>
            </p:grpSpPr>
            <p:sp>
              <p:nvSpPr>
                <p:cNvPr id="41"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42" name="그룹 8"/>
                <p:cNvGrpSpPr/>
                <p:nvPr/>
              </p:nvGrpSpPr>
              <p:grpSpPr>
                <a:xfrm>
                  <a:off x="3584066" y="914195"/>
                  <a:ext cx="3362633" cy="5318339"/>
                  <a:chOff x="3584066" y="914195"/>
                  <a:chExt cx="3362633" cy="5318339"/>
                </a:xfrm>
              </p:grpSpPr>
              <p:sp>
                <p:nvSpPr>
                  <p:cNvPr id="43"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44" name="직사각형 7"/>
                  <p:cNvSpPr/>
                  <p:nvPr/>
                </p:nvSpPr>
                <p:spPr>
                  <a:xfrm>
                    <a:off x="3601579" y="1333282"/>
                    <a:ext cx="3316091" cy="4899252"/>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주요 시스템 보호</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백업은 </a:t>
                    </a:r>
                    <a:r>
                      <a:rPr kumimoji="0" lang="en-US" altLang="ko-KR" sz="1020" b="0" i="0" u="none" strike="noStrike" kern="0" cap="none" spc="0" normalizeH="0" baseline="0" noProof="0" dirty="0" smtClean="0">
                        <a:ln>
                          <a:noFill/>
                        </a:ln>
                        <a:solidFill>
                          <a:prstClr val="black"/>
                        </a:solidFill>
                        <a:effectLst/>
                        <a:uLnTx/>
                        <a:uFillTx/>
                        <a:ea typeface="맑은 고딕"/>
                      </a:rPr>
                      <a:t>Windows Server Backup</a:t>
                    </a:r>
                    <a:r>
                      <a:rPr kumimoji="0" lang="ko-KR" altLang="en-US" sz="1020" b="0" i="0" u="none" strike="noStrike" kern="0" cap="none" spc="0" normalizeH="0" baseline="0" noProof="0" smtClean="0">
                        <a:ln>
                          <a:noFill/>
                        </a:ln>
                        <a:solidFill>
                          <a:prstClr val="black"/>
                        </a:solidFill>
                        <a:effectLst/>
                        <a:uLnTx/>
                        <a:uFillTx/>
                        <a:ea typeface="맑은 고딕"/>
                      </a:rPr>
                      <a:t>과 </a:t>
                    </a:r>
                    <a:r>
                      <a:rPr kumimoji="0" lang="en-US" altLang="ko-KR" sz="1020" b="0" i="0" u="none" strike="noStrike" kern="0" cap="none" spc="0" normalizeH="0" baseline="0" noProof="0" dirty="0" smtClean="0">
                        <a:ln>
                          <a:noFill/>
                        </a:ln>
                        <a:solidFill>
                          <a:prstClr val="black"/>
                        </a:solidFill>
                        <a:effectLst/>
                        <a:uLnTx/>
                        <a:uFillTx/>
                        <a:ea typeface="맑은 고딕"/>
                      </a:rPr>
                      <a:t>System Center Datacenter Protection Manager</a:t>
                    </a:r>
                    <a:r>
                      <a:rPr kumimoji="0" lang="ko-KR" altLang="en-US" sz="1020" b="0" i="0" u="none" strike="noStrike" kern="0" cap="none" spc="0" normalizeH="0" baseline="0" noProof="0" smtClean="0">
                        <a:ln>
                          <a:noFill/>
                        </a:ln>
                        <a:solidFill>
                          <a:prstClr val="black"/>
                        </a:solidFill>
                        <a:effectLst/>
                        <a:uLnTx/>
                        <a:uFillTx/>
                        <a:ea typeface="맑은 고딕"/>
                      </a:rPr>
                      <a:t>와 연동되어 </a:t>
                    </a:r>
                    <a:r>
                      <a:rPr kumimoji="0" lang="en-US" altLang="ko-KR" sz="1020" b="0" i="0" u="none" strike="noStrike" kern="0" cap="none" spc="0" normalizeH="0" baseline="0" noProof="0" dirty="0" smtClean="0">
                        <a:ln>
                          <a:noFill/>
                        </a:ln>
                        <a:solidFill>
                          <a:prstClr val="black"/>
                        </a:solidFill>
                        <a:effectLst/>
                        <a:uLnTx/>
                        <a:uFillTx/>
                        <a:ea typeface="맑은 고딕"/>
                      </a:rPr>
                      <a:t>Windows Server</a:t>
                    </a:r>
                    <a:r>
                      <a:rPr kumimoji="0" lang="ko-KR" altLang="en-US" sz="1020" b="0" i="0" u="none" strike="noStrike" kern="0" cap="none" spc="0" normalizeH="0" baseline="0" noProof="0" smtClean="0">
                        <a:ln>
                          <a:noFill/>
                        </a:ln>
                        <a:solidFill>
                          <a:prstClr val="black"/>
                        </a:solidFill>
                        <a:effectLst/>
                        <a:uLnTx/>
                        <a:uFillTx/>
                        <a:ea typeface="맑은 고딕"/>
                      </a:rPr>
                      <a:t>상의 파일 시스템 백업</a:t>
                    </a:r>
                    <a:r>
                      <a:rPr kumimoji="0" lang="en-US" altLang="ko-KR" sz="1020" b="0" i="0" u="none" strike="noStrike" kern="0" cap="none" spc="0" normalizeH="0" baseline="0" noProof="0" dirty="0" smtClean="0">
                        <a:ln>
                          <a:noFill/>
                        </a:ln>
                        <a:solidFill>
                          <a:prstClr val="black"/>
                        </a:solidFill>
                        <a:effectLst/>
                        <a:uLnTx/>
                        <a:uFillTx/>
                        <a:ea typeface="맑은 고딕"/>
                      </a:rPr>
                      <a:t>, MS-SQL </a:t>
                    </a:r>
                    <a:r>
                      <a:rPr kumimoji="0" lang="ko-KR" altLang="en-US" sz="1020" b="0" i="0" u="none" strike="noStrike" kern="0" cap="none" spc="0" normalizeH="0" baseline="0" noProof="0" smtClean="0">
                        <a:ln>
                          <a:noFill/>
                        </a:ln>
                        <a:solidFill>
                          <a:prstClr val="black"/>
                        </a:solidFill>
                        <a:effectLst/>
                        <a:uLnTx/>
                        <a:uFillTx/>
                        <a:ea typeface="맑은 고딕"/>
                      </a:rPr>
                      <a:t>서버의 데이터베이스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백업</a:t>
                    </a:r>
                    <a:r>
                      <a:rPr kumimoji="0" lang="en-US" altLang="ko-KR" sz="1020" b="0" i="0" u="none" strike="noStrike" kern="0" cap="none" spc="0" normalizeH="0" baseline="0" noProof="0" dirty="0" smtClean="0">
                        <a:ln>
                          <a:noFill/>
                        </a:ln>
                        <a:solidFill>
                          <a:prstClr val="black"/>
                        </a:solidFill>
                        <a:effectLst/>
                        <a:uLnTx/>
                        <a:uFillTx/>
                        <a:ea typeface="맑은 고딕"/>
                      </a:rPr>
                      <a:t>, Hyper-V </a:t>
                    </a:r>
                    <a:r>
                      <a:rPr kumimoji="0" lang="ko-KR" altLang="en-US" sz="1020" b="0" i="0" u="none" strike="noStrike" kern="0" cap="none" spc="0" normalizeH="0" baseline="0" noProof="0" smtClean="0">
                        <a:ln>
                          <a:noFill/>
                        </a:ln>
                        <a:solidFill>
                          <a:prstClr val="black"/>
                        </a:solidFill>
                        <a:effectLst/>
                        <a:uLnTx/>
                        <a:uFillTx/>
                        <a:ea typeface="맑은 고딕"/>
                      </a:rPr>
                      <a:t>상의 </a:t>
                    </a:r>
                    <a:r>
                      <a:rPr kumimoji="0" lang="en-US" altLang="ko-KR" sz="1020" b="0" i="0" u="none" strike="noStrike" kern="0" cap="none" spc="0" normalizeH="0" baseline="0" noProof="0" dirty="0" smtClean="0">
                        <a:ln>
                          <a:noFill/>
                        </a:ln>
                        <a:solidFill>
                          <a:prstClr val="black"/>
                        </a:solidFill>
                        <a:effectLst/>
                        <a:uLnTx/>
                        <a:uFillTx/>
                        <a:ea typeface="맑은 고딕"/>
                      </a:rPr>
                      <a:t>Windows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Linux VM</a:t>
                    </a:r>
                    <a:r>
                      <a:rPr kumimoji="0" lang="ko-KR" altLang="en-US" sz="1020" b="0" i="0" u="none" strike="noStrike" kern="0" cap="none" spc="0" normalizeH="0" baseline="0" noProof="0" smtClean="0">
                        <a:ln>
                          <a:noFill/>
                        </a:ln>
                        <a:solidFill>
                          <a:prstClr val="black"/>
                        </a:solidFill>
                        <a:effectLst/>
                        <a:uLnTx/>
                        <a:uFillTx/>
                        <a:ea typeface="맑은 고딕"/>
                      </a:rPr>
                      <a:t>을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저장소로 백업하고 다시 복구할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효율성 및 유연성</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지속적인 </a:t>
                    </a:r>
                    <a:r>
                      <a:rPr kumimoji="0" lang="ko-KR" altLang="en-US" sz="1020" b="0" i="0" u="none" strike="noStrike" kern="0" cap="none" spc="0" normalizeH="0" baseline="0" noProof="0" dirty="0" err="1" smtClean="0">
                        <a:ln>
                          <a:noFill/>
                        </a:ln>
                        <a:solidFill>
                          <a:prstClr val="black"/>
                        </a:solidFill>
                        <a:effectLst/>
                        <a:uLnTx/>
                        <a:uFillTx/>
                        <a:ea typeface="맑은 고딕"/>
                      </a:rPr>
                      <a:t>증분</a:t>
                    </a:r>
                    <a:r>
                      <a:rPr kumimoji="0" lang="ko-KR" altLang="en-US" sz="1020" b="0" i="0" u="none" strike="noStrike" kern="0" cap="none" spc="0" normalizeH="0" baseline="0" noProof="0" dirty="0" smtClean="0">
                        <a:ln>
                          <a:noFill/>
                        </a:ln>
                        <a:solidFill>
                          <a:prstClr val="black"/>
                        </a:solidFill>
                        <a:effectLst/>
                        <a:uLnTx/>
                        <a:uFillTx/>
                        <a:ea typeface="맑은 고딕"/>
                      </a:rPr>
                      <a:t> 백업에서는 파일에서 변경된 사항만 전송합니다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이렇게 하면 저장소를 효율적으로 사용하고 대역폭 사용을 줄일 수 있으며 여러 버전에 대해 지정 시간 복구가 가능합니다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구성 가능한 데이터 보존 정책</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데이터 압축 및 데이터 전송 제한에 유연성을 더하고 효율성을 향상시킬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스케쥴링</a:t>
                    </a:r>
                    <a:r>
                      <a:rPr kumimoji="0" lang="ko-KR" altLang="en-US" sz="1224" b="1" i="0" u="sng" strike="noStrike" kern="0" cap="none" spc="0" normalizeH="0" baseline="0" noProof="0" dirty="0" smtClean="0">
                        <a:ln>
                          <a:noFill/>
                        </a:ln>
                        <a:solidFill>
                          <a:prstClr val="black"/>
                        </a:solidFill>
                        <a:effectLst/>
                        <a:uLnTx/>
                        <a:uFillTx/>
                        <a:ea typeface="맑은 고딕"/>
                      </a:rPr>
                      <a:t> 및 </a:t>
                    </a:r>
                    <a:r>
                      <a:rPr kumimoji="0" lang="ko-KR" altLang="en-US" sz="1224" b="1" i="0" u="sng" strike="noStrike" kern="0" cap="none" spc="0" normalizeH="0" baseline="0" noProof="0" dirty="0" err="1" smtClean="0">
                        <a:ln>
                          <a:noFill/>
                        </a:ln>
                        <a:solidFill>
                          <a:prstClr val="black"/>
                        </a:solidFill>
                        <a:effectLst/>
                        <a:uLnTx/>
                        <a:uFillTx/>
                        <a:ea typeface="맑은 고딕"/>
                      </a:rPr>
                      <a:t>스크립팅</a:t>
                    </a:r>
                    <a:r>
                      <a:rPr kumimoji="0" lang="ko-KR" altLang="en-US" sz="1224" b="1" i="0" u="sng" strike="noStrike" kern="0" cap="none" spc="0" normalizeH="0" baseline="0" noProof="0" dirty="0" smtClean="0">
                        <a:ln>
                          <a:noFill/>
                        </a:ln>
                        <a:solidFill>
                          <a:prstClr val="black"/>
                        </a:solidFill>
                        <a:effectLst/>
                        <a:uLnTx/>
                        <a:uFillTx/>
                        <a:ea typeface="맑은 고딕"/>
                      </a:rPr>
                      <a:t>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백업은 </a:t>
                    </a:r>
                    <a:r>
                      <a:rPr kumimoji="0" lang="en-US" altLang="ko-KR" sz="1020" b="0" i="0" u="none" strike="noStrike" kern="0" cap="none" spc="0" normalizeH="0" baseline="0" noProof="0" dirty="0" smtClean="0">
                        <a:ln>
                          <a:noFill/>
                        </a:ln>
                        <a:solidFill>
                          <a:prstClr val="black"/>
                        </a:solidFill>
                        <a:effectLst/>
                        <a:uLnTx/>
                        <a:uFillTx/>
                        <a:ea typeface="맑은 고딕"/>
                      </a:rPr>
                      <a:t>Windows Server Backup</a:t>
                    </a:r>
                    <a:r>
                      <a:rPr kumimoji="0" lang="ko-KR" altLang="en-US" sz="1020" b="0" i="0" u="none" strike="noStrike" kern="0" cap="none" spc="0" normalizeH="0" baseline="0" noProof="0" smtClean="0">
                        <a:ln>
                          <a:noFill/>
                        </a:ln>
                        <a:solidFill>
                          <a:prstClr val="black"/>
                        </a:solidFill>
                        <a:effectLst/>
                        <a:uLnTx/>
                        <a:uFillTx/>
                        <a:ea typeface="맑은 고딕"/>
                      </a:rPr>
                      <a:t>과 </a:t>
                    </a:r>
                    <a:r>
                      <a:rPr kumimoji="0" lang="en-US" altLang="ko-KR" sz="1020" b="0" i="0" u="none" strike="noStrike" kern="0" cap="none" spc="0" normalizeH="0" baseline="0" noProof="0" dirty="0" smtClean="0">
                        <a:ln>
                          <a:noFill/>
                        </a:ln>
                        <a:solidFill>
                          <a:prstClr val="black"/>
                        </a:solidFill>
                        <a:effectLst/>
                        <a:uLnTx/>
                        <a:uFillTx/>
                        <a:ea typeface="맑은 고딕"/>
                      </a:rPr>
                      <a:t>System Center DPM</a:t>
                    </a:r>
                    <a:r>
                      <a:rPr kumimoji="0" lang="ko-KR" altLang="en-US" sz="1020" b="0" i="0" u="none" strike="noStrike" kern="0" cap="none" spc="0" normalizeH="0" baseline="0" noProof="0" smtClean="0">
                        <a:ln>
                          <a:noFill/>
                        </a:ln>
                        <a:solidFill>
                          <a:prstClr val="black"/>
                        </a:solidFill>
                        <a:effectLst/>
                        <a:uLnTx/>
                        <a:uFillTx/>
                        <a:ea typeface="맑은 고딕"/>
                      </a:rPr>
                      <a:t>과 연동되므로 해당 백업의 스케쥴링 기능을 그대로 사용할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Azure </a:t>
                    </a:r>
                    <a:r>
                      <a:rPr kumimoji="0" lang="ko-KR" altLang="en-US" sz="1020" b="0" i="0" u="none" strike="noStrike" kern="0" cap="none" spc="0" normalizeH="0" baseline="0" noProof="0" smtClean="0">
                        <a:ln>
                          <a:noFill/>
                        </a:ln>
                        <a:solidFill>
                          <a:prstClr val="black"/>
                        </a:solidFill>
                        <a:effectLst/>
                        <a:uLnTx/>
                        <a:uFillTx/>
                        <a:ea typeface="맑은 고딕"/>
                      </a:rPr>
                      <a:t>백업은 </a:t>
                    </a:r>
                    <a:r>
                      <a:rPr kumimoji="0" lang="en-US" altLang="ko-KR" sz="1020" b="0" i="0" u="none" strike="noStrike" kern="0" cap="none" spc="0" normalizeH="0" baseline="0" noProof="0" dirty="0" err="1" smtClean="0">
                        <a:ln>
                          <a:noFill/>
                        </a:ln>
                        <a:solidFill>
                          <a:prstClr val="black"/>
                        </a:solidFill>
                        <a:effectLst/>
                        <a:uLnTx/>
                        <a:uFillTx/>
                        <a:ea typeface="맑은 고딕"/>
                      </a:rPr>
                      <a:t>Powershell</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명령어를 제공하여 백업 관련 작업을 스크립트로 처리하여 자동화 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Hyper-V </a:t>
                    </a:r>
                    <a:r>
                      <a:rPr kumimoji="0" lang="ko-KR" altLang="en-US" sz="1224" b="1" i="0" u="sng" strike="noStrike" kern="0" cap="none" spc="0" normalizeH="0" baseline="0" noProof="0" smtClean="0">
                        <a:ln>
                          <a:noFill/>
                        </a:ln>
                        <a:solidFill>
                          <a:prstClr val="black"/>
                        </a:solidFill>
                        <a:effectLst/>
                        <a:uLnTx/>
                        <a:uFillTx/>
                        <a:ea typeface="맑은 고딕"/>
                      </a:rPr>
                      <a:t>가상컴퓨터의 </a:t>
                    </a:r>
                    <a:r>
                      <a:rPr kumimoji="0" lang="en-US" altLang="ko-KR" sz="1224" b="1" i="0" u="sng" strike="noStrike" kern="0" cap="none" spc="0" normalizeH="0" baseline="0" noProof="0" dirty="0" smtClean="0">
                        <a:ln>
                          <a:noFill/>
                        </a:ln>
                        <a:solidFill>
                          <a:prstClr val="black"/>
                        </a:solidFill>
                        <a:effectLst/>
                        <a:uLnTx/>
                        <a:uFillTx/>
                        <a:ea typeface="맑은 고딕"/>
                      </a:rPr>
                      <a:t>Azure </a:t>
                    </a:r>
                    <a:r>
                      <a:rPr kumimoji="0" lang="ko-KR" altLang="en-US" sz="1224" b="1" i="0" u="sng" strike="noStrike" kern="0" cap="none" spc="0" normalizeH="0" baseline="0" noProof="0" smtClean="0">
                        <a:ln>
                          <a:noFill/>
                        </a:ln>
                        <a:solidFill>
                          <a:prstClr val="black"/>
                        </a:solidFill>
                        <a:effectLst/>
                        <a:uLnTx/>
                        <a:uFillTx/>
                        <a:ea typeface="맑은 고딕"/>
                      </a:rPr>
                      <a:t>백업</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Hyper-V</a:t>
                    </a:r>
                    <a:r>
                      <a:rPr kumimoji="0" lang="ko-KR" altLang="en-US" sz="1020" b="0" i="0" u="none" strike="noStrike" kern="0" cap="none" spc="0" normalizeH="0" baseline="0" noProof="0" smtClean="0">
                        <a:ln>
                          <a:noFill/>
                        </a:ln>
                        <a:solidFill>
                          <a:prstClr val="black"/>
                        </a:solidFill>
                        <a:effectLst/>
                        <a:uLnTx/>
                        <a:uFillTx/>
                        <a:ea typeface="맑은 고딕"/>
                      </a:rPr>
                      <a:t>상의 가상컴퓨터는 가상컴퓨터내에 백업에이전트를 설치할 필요가 없습니다</a:t>
                    </a:r>
                    <a:r>
                      <a:rPr kumimoji="0" lang="en-US" altLang="ko-KR" sz="1020" b="0" i="0" u="none" strike="noStrike" kern="0" cap="none" spc="0" normalizeH="0" baseline="0" noProof="0" dirty="0" smtClean="0">
                        <a:ln>
                          <a:noFill/>
                        </a:ln>
                        <a:solidFill>
                          <a:prstClr val="black"/>
                        </a:solidFill>
                        <a:effectLst/>
                        <a:uLnTx/>
                        <a:uFillTx/>
                        <a:ea typeface="맑은 고딕"/>
                      </a:rPr>
                      <a:t>. Windows Server</a:t>
                    </a:r>
                    <a:r>
                      <a:rPr kumimoji="0" lang="ko-KR" altLang="en-US" sz="1020" b="0" i="0" u="none" strike="noStrike" kern="0" cap="none" spc="0" normalizeH="0" baseline="0" noProof="0" smtClean="0">
                        <a:ln>
                          <a:noFill/>
                        </a:ln>
                        <a:solidFill>
                          <a:prstClr val="black"/>
                        </a:solidFill>
                        <a:effectLst/>
                        <a:uLnTx/>
                        <a:uFillTx/>
                        <a:ea typeface="맑은 고딕"/>
                      </a:rPr>
                      <a:t>는 </a:t>
                    </a:r>
                    <a:r>
                      <a:rPr kumimoji="0" lang="en-US" altLang="ko-KR" sz="1020" b="0" i="0" u="none" strike="noStrike" kern="0" cap="none" spc="0" normalizeH="0" baseline="0" noProof="0" dirty="0" smtClean="0">
                        <a:ln>
                          <a:noFill/>
                        </a:ln>
                        <a:solidFill>
                          <a:prstClr val="black"/>
                        </a:solidFill>
                        <a:effectLst/>
                        <a:uLnTx/>
                        <a:uFillTx/>
                        <a:ea typeface="맑은 고딕"/>
                      </a:rPr>
                      <a:t>VSS</a:t>
                    </a:r>
                    <a:r>
                      <a:rPr kumimoji="0" lang="ko-KR" altLang="en-US" sz="1020" b="0" i="0" u="none" strike="noStrike" kern="0" cap="none" spc="0" normalizeH="0" baseline="0" noProof="0" smtClean="0">
                        <a:ln>
                          <a:noFill/>
                        </a:ln>
                        <a:solidFill>
                          <a:prstClr val="black"/>
                        </a:solidFill>
                        <a:effectLst/>
                        <a:uLnTx/>
                        <a:uFillTx/>
                        <a:ea typeface="맑은 고딕"/>
                      </a:rPr>
                      <a:t>를 지원하고 </a:t>
                    </a:r>
                    <a:r>
                      <a:rPr kumimoji="0" lang="en-US" altLang="ko-KR" sz="1020" b="0" i="0" u="none" strike="noStrike" kern="0" cap="none" spc="0" normalizeH="0" baseline="0" noProof="0" dirty="0" smtClean="0">
                        <a:ln>
                          <a:noFill/>
                        </a:ln>
                        <a:solidFill>
                          <a:prstClr val="black"/>
                        </a:solidFill>
                        <a:effectLst/>
                        <a:uLnTx/>
                        <a:uFillTx/>
                        <a:ea typeface="맑은 고딕"/>
                      </a:rPr>
                      <a:t>Linux</a:t>
                    </a:r>
                    <a:r>
                      <a:rPr kumimoji="0" lang="ko-KR" altLang="en-US" sz="1020" b="0" i="0" u="none" strike="noStrike" kern="0" cap="none" spc="0" normalizeH="0" baseline="0" noProof="0" smtClean="0">
                        <a:ln>
                          <a:noFill/>
                        </a:ln>
                        <a:solidFill>
                          <a:prstClr val="black"/>
                        </a:solidFill>
                        <a:effectLst/>
                        <a:uLnTx/>
                        <a:uFillTx/>
                        <a:ea typeface="맑은 고딕"/>
                      </a:rPr>
                      <a:t>의 경우는 </a:t>
                    </a:r>
                    <a:r>
                      <a:rPr kumimoji="0" lang="en-US" altLang="ko-KR" sz="1020" b="0" i="0" u="none" strike="noStrike" kern="0" cap="none" spc="0" normalizeH="0" baseline="0" noProof="0" dirty="0" smtClean="0">
                        <a:ln>
                          <a:noFill/>
                        </a:ln>
                        <a:solidFill>
                          <a:prstClr val="black"/>
                        </a:solidFill>
                        <a:effectLst/>
                        <a:uLnTx/>
                        <a:uFillTx/>
                        <a:ea typeface="맑은 고딕"/>
                      </a:rPr>
                      <a:t>File System</a:t>
                    </a:r>
                    <a:r>
                      <a:rPr kumimoji="0" lang="ko-KR" altLang="en-US" sz="1020" b="0" i="0" u="none" strike="noStrike" kern="0" cap="none" spc="0" normalizeH="0" baseline="0" noProof="0" smtClean="0">
                        <a:ln>
                          <a:noFill/>
                        </a:ln>
                        <a:solidFill>
                          <a:prstClr val="black"/>
                        </a:solidFill>
                        <a:effectLst/>
                        <a:uLnTx/>
                        <a:uFillTx/>
                        <a:ea typeface="맑은 고딕"/>
                      </a:rPr>
                      <a:t>상의 무결성을 지원합니다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grpSp>
            <p:nvGrpSpPr>
              <p:cNvPr id="35" name="그룹 95"/>
              <p:cNvGrpSpPr/>
              <p:nvPr/>
            </p:nvGrpSpPr>
            <p:grpSpPr>
              <a:xfrm>
                <a:off x="6721836" y="899679"/>
                <a:ext cx="3398889" cy="5412310"/>
                <a:chOff x="3573634" y="943221"/>
                <a:chExt cx="3398889" cy="5412310"/>
              </a:xfrm>
            </p:grpSpPr>
            <p:sp>
              <p:nvSpPr>
                <p:cNvPr id="36"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7" name="그룹 97"/>
                <p:cNvGrpSpPr/>
                <p:nvPr/>
              </p:nvGrpSpPr>
              <p:grpSpPr>
                <a:xfrm>
                  <a:off x="3573634" y="943223"/>
                  <a:ext cx="3398889" cy="2023254"/>
                  <a:chOff x="3573634" y="943223"/>
                  <a:chExt cx="3398889" cy="2023254"/>
                </a:xfrm>
              </p:grpSpPr>
              <p:sp>
                <p:nvSpPr>
                  <p:cNvPr id="38"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9" name="직사각형 99"/>
                  <p:cNvSpPr/>
                  <p:nvPr/>
                </p:nvSpPr>
                <p:spPr>
                  <a:xfrm>
                    <a:off x="3627403" y="1706817"/>
                    <a:ext cx="3345120" cy="1259660"/>
                  </a:xfrm>
                  <a:prstGeom prst="rect">
                    <a:avLst/>
                  </a:prstGeom>
                </p:spPr>
                <p:txBody>
                  <a:bodyPr wrap="squar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224" b="0" i="0" u="none" strike="noStrike" kern="0" cap="none" spc="0" normalizeH="0" baseline="0" noProof="0" dirty="0" smtClean="0">
                        <a:ln>
                          <a:noFill/>
                        </a:ln>
                        <a:solidFill>
                          <a:prstClr val="black"/>
                        </a:solidFill>
                        <a:effectLst/>
                        <a:uLnTx/>
                        <a:uFillTx/>
                        <a:ea typeface="맑은 고딕"/>
                      </a:rPr>
                      <a:t>분산되어 있는 </a:t>
                    </a:r>
                    <a:r>
                      <a:rPr kumimoji="0" lang="en-US" altLang="ko-KR" sz="1224" b="0" i="0" u="none" strike="noStrike" kern="0" cap="none" spc="0" normalizeH="0" baseline="0" noProof="0" dirty="0" smtClean="0">
                        <a:ln>
                          <a:noFill/>
                        </a:ln>
                        <a:solidFill>
                          <a:prstClr val="black"/>
                        </a:solidFill>
                        <a:effectLst/>
                        <a:uLnTx/>
                        <a:uFillTx/>
                        <a:ea typeface="맑은 고딕"/>
                      </a:rPr>
                      <a:t>POS(Point of Sale) </a:t>
                    </a:r>
                    <a:r>
                      <a:rPr kumimoji="0" lang="ko-KR" altLang="en-US" sz="1224" b="0" i="0" u="none" strike="noStrike" kern="0" cap="none" spc="0" normalizeH="0" baseline="0" noProof="0" smtClean="0">
                        <a:ln>
                          <a:noFill/>
                        </a:ln>
                        <a:solidFill>
                          <a:prstClr val="black"/>
                        </a:solidFill>
                        <a:effectLst/>
                        <a:uLnTx/>
                        <a:uFillTx/>
                        <a:ea typeface="맑은 고딕"/>
                      </a:rPr>
                      <a:t>위치에 대해 기존의 고가용성 서버는 비용적으로 해답이 될 수 없었습니다</a:t>
                    </a:r>
                    <a:r>
                      <a:rPr kumimoji="0" lang="en-US" altLang="ko-KR" sz="1224" b="0" i="0" u="none" strike="noStrike" kern="0" cap="none" spc="0" normalizeH="0" baseline="0" noProof="0" dirty="0" smtClean="0">
                        <a:ln>
                          <a:noFill/>
                        </a:ln>
                        <a:solidFill>
                          <a:prstClr val="black"/>
                        </a:solidFill>
                        <a:effectLst/>
                        <a:uLnTx/>
                        <a:uFillTx/>
                        <a:ea typeface="맑은 고딕"/>
                      </a:rPr>
                      <a:t>. Azure </a:t>
                    </a:r>
                    <a:r>
                      <a:rPr kumimoji="0" lang="en-US" altLang="ko-KR" sz="1224" b="0" i="0" u="none" strike="noStrike" kern="0" cap="none" spc="0" normalizeH="0" baseline="0" noProof="0" dirty="0" err="1" smtClean="0">
                        <a:ln>
                          <a:noFill/>
                        </a:ln>
                        <a:solidFill>
                          <a:prstClr val="black"/>
                        </a:solidFill>
                        <a:effectLst/>
                        <a:uLnTx/>
                        <a:uFillTx/>
                        <a:ea typeface="맑은 고딕"/>
                      </a:rPr>
                      <a:t>IaaS</a:t>
                    </a:r>
                    <a:r>
                      <a:rPr kumimoji="0" lang="en-US" altLang="ko-KR" sz="1224" b="0" i="0" u="none" strike="noStrike" kern="0" cap="none" spc="0" normalizeH="0" baseline="0" noProof="0" dirty="0" smtClean="0">
                        <a:ln>
                          <a:noFill/>
                        </a:ln>
                        <a:solidFill>
                          <a:prstClr val="black"/>
                        </a:solidFill>
                        <a:effectLst/>
                        <a:uLnTx/>
                        <a:uFillTx/>
                        <a:ea typeface="맑은 고딕"/>
                      </a:rPr>
                      <a:t> SQL Server</a:t>
                    </a:r>
                    <a:r>
                      <a:rPr kumimoji="0" lang="ko-KR" altLang="en-US" sz="1224" b="0" i="0" u="none" strike="noStrike" kern="0" cap="none" spc="0" normalizeH="0" baseline="0" noProof="0" smtClean="0">
                        <a:ln>
                          <a:noFill/>
                        </a:ln>
                        <a:solidFill>
                          <a:prstClr val="black"/>
                        </a:solidFill>
                        <a:effectLst/>
                        <a:uLnTx/>
                        <a:uFillTx/>
                        <a:ea typeface="맑은 고딕"/>
                      </a:rPr>
                      <a:t>와 </a:t>
                    </a:r>
                    <a:r>
                      <a:rPr kumimoji="0" lang="en-US" altLang="ko-KR" sz="1224" b="0" i="0" u="none" strike="noStrike" kern="0" cap="none" spc="0" normalizeH="0" baseline="0" noProof="0" dirty="0" smtClean="0">
                        <a:ln>
                          <a:noFill/>
                        </a:ln>
                        <a:solidFill>
                          <a:prstClr val="black"/>
                        </a:solidFill>
                        <a:effectLst/>
                        <a:uLnTx/>
                        <a:uFillTx/>
                        <a:ea typeface="맑은 고딕"/>
                      </a:rPr>
                      <a:t>Azure</a:t>
                    </a:r>
                    <a:r>
                      <a:rPr kumimoji="0" lang="ko-KR" altLang="en-US" sz="1224" b="0" i="0" u="none" strike="noStrike" kern="0" cap="none" spc="0" normalizeH="0" baseline="0" noProof="0" smtClean="0">
                        <a:ln>
                          <a:noFill/>
                        </a:ln>
                        <a:solidFill>
                          <a:prstClr val="black"/>
                        </a:solidFill>
                        <a:effectLst/>
                        <a:uLnTx/>
                        <a:uFillTx/>
                        <a:ea typeface="맑은 고딕"/>
                      </a:rPr>
                      <a:t>로 백업 기능을 통해 이제 이 목표를 쉽게 달성할 수 있습니다</a:t>
                    </a:r>
                    <a:r>
                      <a:rPr kumimoji="0" lang="en-US" altLang="ko-KR" sz="1224" b="0" i="0" u="none" strike="noStrike" kern="0" cap="none" spc="0" normalizeH="0" baseline="0" noProof="0" dirty="0" smtClean="0">
                        <a:ln>
                          <a:noFill/>
                        </a:ln>
                        <a:solidFill>
                          <a:prstClr val="black"/>
                        </a:solidFill>
                        <a:effectLst/>
                        <a:uLnTx/>
                        <a:uFillTx/>
                        <a:ea typeface="맑은 고딕"/>
                      </a:rPr>
                      <a:t>.“</a:t>
                    </a:r>
                  </a:p>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Vesa</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err="1" smtClean="0">
                        <a:ln>
                          <a:noFill/>
                        </a:ln>
                        <a:solidFill>
                          <a:prstClr val="black"/>
                        </a:solidFill>
                        <a:effectLst/>
                        <a:uLnTx/>
                        <a:uFillTx/>
                        <a:ea typeface="맑은 고딕"/>
                      </a:rPr>
                      <a:t>Tikkanen</a:t>
                    </a:r>
                    <a:r>
                      <a:rPr kumimoji="0" lang="en-US" altLang="ko-KR" sz="1020" b="0" i="0" u="none" strike="noStrike" kern="0" cap="none" spc="0" normalizeH="0" baseline="0" noProof="0" dirty="0" smtClean="0">
                        <a:ln>
                          <a:noFill/>
                        </a:ln>
                        <a:solidFill>
                          <a:prstClr val="black"/>
                        </a:solidFill>
                        <a:effectLst/>
                        <a:uLnTx/>
                        <a:uFillTx/>
                        <a:ea typeface="맑은 고딕"/>
                      </a:rPr>
                      <a:t>, Chief Technology Architect, </a:t>
                    </a:r>
                    <a:r>
                      <a:rPr kumimoji="0" lang="en-US" altLang="ko-KR" sz="1020" b="0" i="0" u="none" strike="noStrike" kern="0" cap="none" spc="0" normalizeH="0" baseline="0" noProof="0" dirty="0" err="1" smtClean="0">
                        <a:ln>
                          <a:noFill/>
                        </a:ln>
                        <a:solidFill>
                          <a:prstClr val="black"/>
                        </a:solidFill>
                        <a:effectLst/>
                        <a:uLnTx/>
                        <a:uFillTx/>
                        <a:ea typeface="맑은 고딕"/>
                      </a:rPr>
                      <a:t>Solteq</a:t>
                    </a:r>
                    <a:r>
                      <a:rPr kumimoji="0" lang="en-US" altLang="ko-KR" sz="1020" b="0" i="0" u="none" strike="noStrike" kern="0" cap="none" spc="0" normalizeH="0" baseline="0" noProof="0" dirty="0" smtClean="0">
                        <a:ln>
                          <a:noFill/>
                        </a:ln>
                        <a:solidFill>
                          <a:prstClr val="black"/>
                        </a:solidFill>
                        <a:effectLst/>
                        <a:uLnTx/>
                        <a:uFillTx/>
                        <a:ea typeface="맑은 고딕"/>
                      </a:rPr>
                      <a:t> PLC</a:t>
                    </a:r>
                    <a:endParaRPr kumimoji="0" lang="en-US" altLang="ko-KR" sz="1020" b="1" i="0" u="sng" strike="noStrike" kern="0" cap="none" spc="0" normalizeH="0" baseline="0" noProof="0" dirty="0" smtClean="0">
                      <a:ln>
                        <a:noFill/>
                      </a:ln>
                      <a:solidFill>
                        <a:prstClr val="black"/>
                      </a:solidFill>
                      <a:effectLst/>
                      <a:uLnTx/>
                      <a:uFillTx/>
                      <a:ea typeface="맑은 고딕"/>
                    </a:endParaRPr>
                  </a:p>
                </p:txBody>
              </p:sp>
            </p:grpSp>
          </p:grpSp>
        </p:grpSp>
        <p:sp>
          <p:nvSpPr>
            <p:cNvPr id="31" name="직사각형 100"/>
            <p:cNvSpPr/>
            <p:nvPr/>
          </p:nvSpPr>
          <p:spPr>
            <a:xfrm>
              <a:off x="57722" y="4533862"/>
              <a:ext cx="2938469" cy="1515843"/>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안정적인 오프사이트 데이터 보호</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백업은 전송 전에 암호화되고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에 암호화되어 저장됩니다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키는 담당자만 가지고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이러한 오프사이트 백업은 데이터 센터에서 먼 곳에 보관되며 믿을 수 있는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저장소로 보호되므로 현장 백업 미디어를 관리하고 오프사이트로 백업을 이동하는 번거로움을 피할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nvGrpSpPr>
          <p:cNvPr id="45" name="그룹 3"/>
          <p:cNvGrpSpPr/>
          <p:nvPr/>
        </p:nvGrpSpPr>
        <p:grpSpPr>
          <a:xfrm>
            <a:off x="1271859" y="2009989"/>
            <a:ext cx="2951598" cy="278020"/>
            <a:chOff x="3106021" y="1920406"/>
            <a:chExt cx="3262566" cy="208766"/>
          </a:xfrm>
        </p:grpSpPr>
        <p:pic>
          <p:nvPicPr>
            <p:cNvPr id="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직사각형 2"/>
            <p:cNvSpPr/>
            <p:nvPr/>
          </p:nvSpPr>
          <p:spPr>
            <a:xfrm>
              <a:off x="3941825" y="1939424"/>
              <a:ext cx="1599700" cy="189748"/>
            </a:xfrm>
            <a:prstGeom prst="rect">
              <a:avLst/>
            </a:prstGeom>
          </p:spPr>
          <p:txBody>
            <a:bodyPr wrap="none">
              <a:spAutoFit/>
            </a:bodyPr>
            <a:lstStyle/>
            <a:p>
              <a:pPr defTabSz="317342">
                <a:lnSpc>
                  <a:spcPct val="90000"/>
                </a:lnSpc>
                <a:spcBef>
                  <a:spcPts val="306"/>
                </a:spcBef>
                <a:spcAft>
                  <a:spcPts val="306"/>
                </a:spcAft>
                <a:buClr>
                  <a:srgbClr val="FD0000"/>
                </a:buClr>
              </a:pPr>
              <a:r>
                <a:rPr lang="ko-KR" altLang="en-US" sz="1122" b="1" dirty="0">
                  <a:solidFill>
                    <a:prstClr val="black"/>
                  </a:solidFill>
                  <a:ea typeface="맑은 고딕"/>
                </a:rPr>
                <a:t>백업 서비스 구성도</a:t>
              </a:r>
              <a:endParaRPr lang="en-US" altLang="ko-KR" sz="1224" b="1" u="sng" dirty="0">
                <a:solidFill>
                  <a:prstClr val="black"/>
                </a:solidFill>
                <a:ea typeface="맑은 고딕"/>
              </a:endParaRPr>
            </a:p>
          </p:txBody>
        </p:sp>
      </p:grpSp>
      <p:sp>
        <p:nvSpPr>
          <p:cNvPr id="48" name="직사각형 99"/>
          <p:cNvSpPr/>
          <p:nvPr/>
        </p:nvSpPr>
        <p:spPr>
          <a:xfrm>
            <a:off x="7829441" y="4025955"/>
            <a:ext cx="3162130" cy="1354168"/>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224" dirty="0">
                <a:solidFill>
                  <a:prstClr val="black"/>
                </a:solidFill>
                <a:ea typeface="맑은 고딕"/>
              </a:rPr>
              <a:t>"</a:t>
            </a:r>
            <a:r>
              <a:rPr lang="ko-KR" altLang="en-US" sz="1224">
                <a:solidFill>
                  <a:prstClr val="black"/>
                </a:solidFill>
                <a:ea typeface="맑은 고딕"/>
              </a:rPr>
              <a:t>점점 더 폭발적으로 늘어나는 데이터에 대처하는 데 도움이 되고 비용면에서 효율성이 높은 새로운 기술을 찾아야 했습니다</a:t>
            </a:r>
            <a:r>
              <a:rPr lang="en-US" altLang="ko-KR" sz="1224" dirty="0">
                <a:solidFill>
                  <a:prstClr val="black"/>
                </a:solidFill>
                <a:ea typeface="맑은 고딕"/>
              </a:rPr>
              <a:t>. Azure</a:t>
            </a:r>
            <a:r>
              <a:rPr lang="ko-KR" altLang="en-US" sz="1224">
                <a:solidFill>
                  <a:prstClr val="black"/>
                </a:solidFill>
                <a:ea typeface="맑은 고딕"/>
              </a:rPr>
              <a:t>의 </a:t>
            </a:r>
            <a:r>
              <a:rPr lang="en-US" altLang="ko-KR" sz="1224" dirty="0">
                <a:solidFill>
                  <a:prstClr val="black"/>
                </a:solidFill>
                <a:ea typeface="맑은 고딕"/>
              </a:rPr>
              <a:t>Cloud</a:t>
            </a:r>
            <a:r>
              <a:rPr lang="ko-KR" altLang="en-US" sz="1224">
                <a:solidFill>
                  <a:prstClr val="black"/>
                </a:solidFill>
                <a:ea typeface="맑은 고딕"/>
              </a:rPr>
              <a:t> 백업이 비용 효율적인 데이터 보호 방안이 될 수 있었습니다</a:t>
            </a:r>
            <a:r>
              <a:rPr lang="en-US" altLang="ko-KR" sz="1224" dirty="0">
                <a:solidFill>
                  <a:prstClr val="black"/>
                </a:solidFill>
                <a:ea typeface="맑은 고딕"/>
              </a:rPr>
              <a:t>.“</a:t>
            </a:r>
          </a:p>
          <a:p>
            <a:pPr defTabSz="317342">
              <a:lnSpc>
                <a:spcPct val="90000"/>
              </a:lnSpc>
              <a:spcBef>
                <a:spcPts val="306"/>
              </a:spcBef>
              <a:spcAft>
                <a:spcPts val="306"/>
              </a:spcAft>
              <a:buClr>
                <a:srgbClr val="FD0000"/>
              </a:buClr>
            </a:pPr>
            <a:r>
              <a:rPr lang="en-US" altLang="ko-KR" sz="1020" dirty="0">
                <a:solidFill>
                  <a:prstClr val="black"/>
                </a:solidFill>
                <a:ea typeface="맑은 고딕"/>
              </a:rPr>
              <a:t>Cynthia Weaver AVP, Walbridge IT</a:t>
            </a:r>
          </a:p>
        </p:txBody>
      </p:sp>
      <p:sp>
        <p:nvSpPr>
          <p:cNvPr id="49" name="직사각형 99"/>
          <p:cNvSpPr/>
          <p:nvPr/>
        </p:nvSpPr>
        <p:spPr>
          <a:xfrm>
            <a:off x="7829441" y="5724851"/>
            <a:ext cx="3265927" cy="785805"/>
          </a:xfrm>
          <a:prstGeom prst="rect">
            <a:avLst/>
          </a:prstGeom>
        </p:spPr>
        <p:txBody>
          <a:bodyPr wrap="square">
            <a:spAutoFit/>
          </a:bodyPr>
          <a:lstStyle/>
          <a:p>
            <a:pPr defTabSz="317342">
              <a:lnSpc>
                <a:spcPct val="90000"/>
              </a:lnSpc>
              <a:spcBef>
                <a:spcPts val="306"/>
              </a:spcBef>
              <a:spcAft>
                <a:spcPts val="306"/>
              </a:spcAft>
              <a:buClr>
                <a:srgbClr val="FD0000"/>
              </a:buClr>
            </a:pPr>
            <a:r>
              <a:rPr lang="ko-KR" altLang="en-US" sz="1224" dirty="0" err="1">
                <a:solidFill>
                  <a:prstClr val="black"/>
                </a:solidFill>
                <a:ea typeface="맑은 고딕"/>
              </a:rPr>
              <a:t>스타트업</a:t>
            </a:r>
            <a:r>
              <a:rPr lang="ko-KR" altLang="en-US" sz="1224" dirty="0">
                <a:solidFill>
                  <a:prstClr val="black"/>
                </a:solidFill>
                <a:ea typeface="맑은 고딕"/>
              </a:rPr>
              <a:t> 기업으로 백업인프라를 갖추는 대신 </a:t>
            </a:r>
            <a:r>
              <a:rPr lang="en-US" altLang="ko-KR" sz="1224" dirty="0">
                <a:solidFill>
                  <a:prstClr val="black"/>
                </a:solidFill>
                <a:ea typeface="맑은 고딕"/>
              </a:rPr>
              <a:t>Azure </a:t>
            </a:r>
            <a:r>
              <a:rPr lang="ko-KR" altLang="en-US" sz="1224">
                <a:solidFill>
                  <a:prstClr val="black"/>
                </a:solidFill>
                <a:ea typeface="맑은 고딕"/>
              </a:rPr>
              <a:t>백업으로 고객 데이터를 백업하고 자동화 하여 백업과 관련된 비용을 최소화하였습니다</a:t>
            </a:r>
            <a:r>
              <a:rPr lang="en-US" altLang="ko-KR" sz="1224" dirty="0">
                <a:solidFill>
                  <a:prstClr val="black"/>
                </a:solidFill>
                <a:ea typeface="맑은 고딕"/>
              </a:rPr>
              <a:t>.</a:t>
            </a:r>
            <a:endParaRPr lang="en-US" altLang="ko-KR" sz="918" b="1" u="sng" dirty="0">
              <a:solidFill>
                <a:prstClr val="black"/>
              </a:solidFill>
              <a:ea typeface="맑은 고딕"/>
            </a:endParaRPr>
          </a:p>
        </p:txBody>
      </p:sp>
      <p:pic>
        <p:nvPicPr>
          <p:cNvPr id="50" name="Picture 49"/>
          <p:cNvPicPr>
            <a:picLocks noChangeAspect="1"/>
          </p:cNvPicPr>
          <p:nvPr/>
        </p:nvPicPr>
        <p:blipFill>
          <a:blip r:embed="rId4"/>
          <a:stretch>
            <a:fillRect/>
          </a:stretch>
        </p:blipFill>
        <p:spPr>
          <a:xfrm>
            <a:off x="1483301" y="2324279"/>
            <a:ext cx="2562687" cy="2323927"/>
          </a:xfrm>
          <a:prstGeom prst="rect">
            <a:avLst/>
          </a:prstGeom>
        </p:spPr>
      </p:pic>
      <p:sp>
        <p:nvSpPr>
          <p:cNvPr id="51" name="직사각형 1"/>
          <p:cNvSpPr/>
          <p:nvPr/>
        </p:nvSpPr>
        <p:spPr>
          <a:xfrm>
            <a:off x="1278617" y="2276612"/>
            <a:ext cx="2937300" cy="2363341"/>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2265" y="2070031"/>
            <a:ext cx="1033575" cy="240621"/>
          </a:xfrm>
          <a:prstGeom prst="rect">
            <a:avLst/>
          </a:prstGeom>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266" y="3646439"/>
            <a:ext cx="1264663" cy="368118"/>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0606" y="5356907"/>
            <a:ext cx="1748631" cy="388585"/>
          </a:xfrm>
          <a:prstGeom prst="rect">
            <a:avLst/>
          </a:prstGeom>
        </p:spPr>
      </p:pic>
      <p:sp>
        <p:nvSpPr>
          <p:cNvPr id="55"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379118088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Site Recovery</a:t>
            </a:r>
            <a:endParaRPr lang="ko-KR" altLang="en-US"/>
          </a:p>
        </p:txBody>
      </p:sp>
      <p:sp>
        <p:nvSpPr>
          <p:cNvPr id="40" name="Title 11"/>
          <p:cNvSpPr txBox="1">
            <a:spLocks/>
          </p:cNvSpPr>
          <p:nvPr/>
        </p:nvSpPr>
        <p:spPr>
          <a:xfrm>
            <a:off x="309917" y="958459"/>
            <a:ext cx="11928119"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고객의 </a:t>
            </a:r>
            <a:r>
              <a:rPr lang="en-US" altLang="ko-KR" sz="1836" spc="-104" dirty="0">
                <a:solidFill>
                  <a:srgbClr val="0076C6"/>
                </a:solidFill>
                <a:latin typeface="맑은 고딕" panose="020B0503020000020004" pitchFamily="50" charset="-127"/>
                <a:ea typeface="맑은 고딕" panose="020B0503020000020004" pitchFamily="50" charset="-127"/>
              </a:rPr>
              <a:t>Private Cloud </a:t>
            </a:r>
            <a:r>
              <a:rPr lang="ko-KR" altLang="en-US" sz="1836" spc="-104">
                <a:solidFill>
                  <a:srgbClr val="0076C6"/>
                </a:solidFill>
                <a:latin typeface="맑은 고딕" panose="020B0503020000020004" pitchFamily="50" charset="-127"/>
                <a:ea typeface="맑은 고딕" panose="020B0503020000020004" pitchFamily="50" charset="-127"/>
              </a:rPr>
              <a:t>복제 및 복구를 조정하여 중요한 시스템을 </a:t>
            </a:r>
            <a:r>
              <a:rPr lang="en-US" altLang="ko-KR" sz="1836" spc="-104" dirty="0">
                <a:solidFill>
                  <a:srgbClr val="0076C6"/>
                </a:solidFill>
                <a:latin typeface="맑은 고딕" panose="020B0503020000020004" pitchFamily="50" charset="-127"/>
                <a:ea typeface="맑은 고딕" panose="020B0503020000020004" pitchFamily="50" charset="-127"/>
              </a:rPr>
              <a:t>Azure</a:t>
            </a:r>
            <a:r>
              <a:rPr lang="ko-KR" altLang="en-US" sz="1836" spc="-104">
                <a:solidFill>
                  <a:srgbClr val="0076C6"/>
                </a:solidFill>
                <a:latin typeface="맑은 고딕" panose="020B0503020000020004" pitchFamily="50" charset="-127"/>
                <a:ea typeface="맑은 고딕" panose="020B0503020000020004" pitchFamily="50" charset="-127"/>
              </a:rPr>
              <a:t>로 보호할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en-US" altLang="ko-KR" sz="1836" spc="-104" dirty="0" smtClean="0">
                <a:solidFill>
                  <a:srgbClr val="0076C6"/>
                </a:solidFill>
                <a:latin typeface="맑은 고딕" panose="020B0503020000020004" pitchFamily="50" charset="-127"/>
                <a:ea typeface="맑은 고딕" panose="020B0503020000020004" pitchFamily="50" charset="-127"/>
              </a:rPr>
              <a:t> </a:t>
            </a:r>
            <a:r>
              <a:rPr lang="ko-KR" altLang="en-US" sz="1836" spc="-104" smtClean="0">
                <a:solidFill>
                  <a:srgbClr val="0076C6"/>
                </a:solidFill>
                <a:latin typeface="맑은 고딕" panose="020B0503020000020004" pitchFamily="50" charset="-127"/>
                <a:ea typeface="맑은 고딕" panose="020B0503020000020004" pitchFamily="50" charset="-127"/>
              </a:rPr>
              <a:t>또한 </a:t>
            </a:r>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데이터센터를 재해 복구 데이터센터로 사용할 수 있으며</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재난</a:t>
            </a:r>
            <a:r>
              <a:rPr lang="en-US" altLang="ko-KR" sz="1836" spc="-104" dirty="0">
                <a:solidFill>
                  <a:srgbClr val="0076C6"/>
                </a:solidFill>
                <a:latin typeface="맑은 고딕" panose="020B0503020000020004" pitchFamily="50" charset="-127"/>
                <a:ea typeface="맑은 고딕" panose="020B0503020000020004" pitchFamily="50" charset="-127"/>
              </a:rPr>
              <a:t>/</a:t>
            </a:r>
            <a:r>
              <a:rPr lang="ko-KR" altLang="en-US" sz="1836" spc="-104">
                <a:solidFill>
                  <a:srgbClr val="0076C6"/>
                </a:solidFill>
                <a:latin typeface="맑은 고딕" panose="020B0503020000020004" pitchFamily="50" charset="-127"/>
                <a:ea typeface="맑은 고딕" panose="020B0503020000020004" pitchFamily="50" charset="-127"/>
              </a:rPr>
              <a:t>재해를 대비하기 위한 비용과 복잡성을 낮출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34" name="그룹 24"/>
          <p:cNvGrpSpPr/>
          <p:nvPr/>
        </p:nvGrpSpPr>
        <p:grpSpPr>
          <a:xfrm>
            <a:off x="1255454" y="1622187"/>
            <a:ext cx="9878196" cy="4999295"/>
            <a:chOff x="87084" y="900458"/>
            <a:chExt cx="9685385" cy="5596711"/>
          </a:xfrm>
        </p:grpSpPr>
        <p:grpSp>
          <p:nvGrpSpPr>
            <p:cNvPr id="35" name="그룹 25"/>
            <p:cNvGrpSpPr/>
            <p:nvPr/>
          </p:nvGrpSpPr>
          <p:grpSpPr>
            <a:xfrm>
              <a:off x="87084" y="900458"/>
              <a:ext cx="9685385" cy="5596711"/>
              <a:chOff x="139995" y="899679"/>
              <a:chExt cx="9944474" cy="5437237"/>
            </a:xfrm>
          </p:grpSpPr>
          <p:sp>
            <p:nvSpPr>
              <p:cNvPr id="37" name="Rectangle 23"/>
              <p:cNvSpPr/>
              <p:nvPr/>
            </p:nvSpPr>
            <p:spPr bwMode="gray">
              <a:xfrm>
                <a:off x="139996" y="1247126"/>
                <a:ext cx="3038634" cy="508979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오케스트레이션된</a:t>
                </a:r>
                <a:r>
                  <a:rPr kumimoji="0" lang="ko-KR" altLang="en-US" sz="1224" b="1" i="0" u="sng" strike="noStrike" kern="0" cap="none" spc="0" normalizeH="0" baseline="0" noProof="0" dirty="0" smtClean="0">
                    <a:ln>
                      <a:noFill/>
                    </a:ln>
                    <a:solidFill>
                      <a:prstClr val="black"/>
                    </a:solidFill>
                    <a:effectLst/>
                    <a:uLnTx/>
                    <a:uFillTx/>
                    <a:ea typeface="맑은 고딕"/>
                  </a:rPr>
                  <a:t> 복구</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고객의 주 데이터 센터 재난 재해 시에  고객의 보조 데이터 센터로 순차적인 시스템 및 서비스 복구 자동화를 지원</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복잡한 다중 계층 작업에 대해서도 오케스트레이션된 방식으로 신속한 서비스 복구를 가능하게 함</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Azure</a:t>
                </a:r>
                <a:r>
                  <a:rPr kumimoji="0" lang="ko-KR" altLang="en-US" sz="1224" b="1" i="0" u="sng" strike="noStrike" kern="0" cap="none" spc="0" normalizeH="0" baseline="0" noProof="0" smtClean="0">
                    <a:ln>
                      <a:noFill/>
                    </a:ln>
                    <a:solidFill>
                      <a:prstClr val="black"/>
                    </a:solidFill>
                    <a:effectLst/>
                    <a:uLnTx/>
                    <a:uFillTx/>
                    <a:ea typeface="맑은 고딕"/>
                  </a:rPr>
                  <a:t>로 복제 및 복구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고객의 데이터 센터에서 운영중인 시스템을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로 복제하여 시스템을 보호하고</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유사시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를 통해 재해 복구를 할 수 있어</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경재적인 비용으로 매우 단순하게 재해에 대비 할 수 있음</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38"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사이트 복구 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9" name="그룹 32"/>
              <p:cNvGrpSpPr/>
              <p:nvPr/>
            </p:nvGrpSpPr>
            <p:grpSpPr>
              <a:xfrm>
                <a:off x="3263353" y="899681"/>
                <a:ext cx="3362633" cy="5425965"/>
                <a:chOff x="3584066" y="914195"/>
                <a:chExt cx="3362633" cy="5425965"/>
              </a:xfrm>
            </p:grpSpPr>
            <p:sp>
              <p:nvSpPr>
                <p:cNvPr id="44"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45" name="그룹 39"/>
                <p:cNvGrpSpPr/>
                <p:nvPr/>
              </p:nvGrpSpPr>
              <p:grpSpPr>
                <a:xfrm>
                  <a:off x="3584066" y="914195"/>
                  <a:ext cx="3362633" cy="5412307"/>
                  <a:chOff x="3584066" y="914195"/>
                  <a:chExt cx="3362633" cy="5412307"/>
                </a:xfrm>
              </p:grpSpPr>
              <p:sp>
                <p:nvSpPr>
                  <p:cNvPr id="46"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47" name="직사각형 50"/>
                  <p:cNvSpPr/>
                  <p:nvPr/>
                </p:nvSpPr>
                <p:spPr>
                  <a:xfrm>
                    <a:off x="3595195" y="1235203"/>
                    <a:ext cx="3351504" cy="5091299"/>
                  </a:xfrm>
                  <a:prstGeom prst="rect">
                    <a:avLst/>
                  </a:prstGeom>
                </p:spPr>
                <p:txBody>
                  <a:bodyPr wrap="square" anchor="t">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On-premise</a:t>
                    </a:r>
                    <a:r>
                      <a:rPr kumimoji="0" lang="ko-KR" altLang="en-US" sz="1224" b="1" i="0" u="sng" strike="noStrike" kern="0" cap="none" spc="0" normalizeH="0" baseline="0" noProof="0" smtClean="0">
                        <a:ln>
                          <a:noFill/>
                        </a:ln>
                        <a:solidFill>
                          <a:prstClr val="black"/>
                        </a:solidFill>
                        <a:effectLst/>
                        <a:uLnTx/>
                        <a:uFillTx/>
                        <a:ea typeface="맑은 고딕"/>
                      </a:rPr>
                      <a:t>와 </a:t>
                    </a:r>
                    <a:r>
                      <a:rPr kumimoji="0" lang="en-US" altLang="ko-KR" sz="1224" b="1" i="0" u="sng" strike="noStrike" kern="0" cap="none" spc="0" normalizeH="0" baseline="0" noProof="0" dirty="0" smtClean="0">
                        <a:ln>
                          <a:noFill/>
                        </a:ln>
                        <a:solidFill>
                          <a:prstClr val="black"/>
                        </a:solidFill>
                        <a:effectLst/>
                        <a:uLnTx/>
                        <a:uFillTx/>
                        <a:ea typeface="맑은 고딕"/>
                      </a:rPr>
                      <a:t>Azure </a:t>
                    </a:r>
                    <a:r>
                      <a:rPr kumimoji="0" lang="ko-KR" altLang="en-US" sz="1224" b="1" i="0" u="sng" strike="noStrike" kern="0" cap="none" spc="0" normalizeH="0" baseline="0" noProof="0" smtClean="0">
                        <a:ln>
                          <a:noFill/>
                        </a:ln>
                        <a:solidFill>
                          <a:prstClr val="black"/>
                        </a:solidFill>
                        <a:effectLst/>
                        <a:uLnTx/>
                        <a:uFillTx/>
                        <a:ea typeface="맑은 고딕"/>
                      </a:rPr>
                      <a:t>간 시스템 보호</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On-premise</a:t>
                    </a:r>
                    <a:r>
                      <a:rPr kumimoji="0" lang="ko-KR" altLang="en-US" sz="1020" b="0" i="0" u="none" strike="noStrike" kern="0" cap="none" spc="0" normalizeH="0" baseline="0" noProof="0" smtClean="0">
                        <a:ln>
                          <a:noFill/>
                        </a:ln>
                        <a:solidFill>
                          <a:prstClr val="black"/>
                        </a:solidFill>
                        <a:effectLst/>
                        <a:uLnTx/>
                        <a:uFillTx/>
                        <a:ea typeface="맑은 고딕"/>
                      </a:rPr>
                      <a:t>에서 </a:t>
                    </a:r>
                    <a:r>
                      <a:rPr kumimoji="0" lang="en-US" altLang="ko-KR" sz="1020" b="0" i="0" u="none" strike="noStrike" kern="0" cap="none" spc="0" normalizeH="0" baseline="0" noProof="0" dirty="0" smtClean="0">
                        <a:ln>
                          <a:noFill/>
                        </a:ln>
                        <a:solidFill>
                          <a:prstClr val="black"/>
                        </a:solidFill>
                        <a:effectLst/>
                        <a:uLnTx/>
                        <a:uFillTx/>
                        <a:ea typeface="맑은 고딕"/>
                      </a:rPr>
                      <a:t>Hyper-V </a:t>
                    </a:r>
                    <a:r>
                      <a:rPr kumimoji="0" lang="ko-KR" altLang="en-US" sz="1020" b="0" i="0" u="none" strike="noStrike" kern="0" cap="none" spc="0" normalizeH="0" baseline="0" noProof="0" smtClean="0">
                        <a:ln>
                          <a:noFill/>
                        </a:ln>
                        <a:solidFill>
                          <a:prstClr val="black"/>
                        </a:solidFill>
                        <a:effectLst/>
                        <a:uLnTx/>
                        <a:uFillTx/>
                        <a:ea typeface="맑은 고딕"/>
                      </a:rPr>
                      <a:t>기반으로 운영하는 가상 컴퓨터들에 대해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로 복제하고 장애 복구를 수행함으로서 서비스와 데이터 보호</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시스템간의 인증을 위한 자격을 구성하고 시스템 및 네트워크 구성을 통해 서비스가 연속적으로 제공되도록 구성</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On-premise </a:t>
                    </a:r>
                    <a:r>
                      <a:rPr kumimoji="0" lang="ko-KR" altLang="en-US" sz="1224" b="1" i="0" u="sng" strike="noStrike" kern="0" cap="none" spc="0" normalizeH="0" baseline="0" noProof="0" smtClean="0">
                        <a:ln>
                          <a:noFill/>
                        </a:ln>
                        <a:solidFill>
                          <a:prstClr val="black"/>
                        </a:solidFill>
                        <a:effectLst/>
                        <a:uLnTx/>
                        <a:uFillTx/>
                        <a:ea typeface="맑은 고딕"/>
                      </a:rPr>
                      <a:t>간 시스템 보호</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On-premise</a:t>
                    </a:r>
                    <a:r>
                      <a:rPr kumimoji="0" lang="ko-KR" altLang="en-US" sz="1020" b="0" i="0" u="none" strike="noStrike" kern="0" cap="none" spc="0" normalizeH="0" baseline="0" noProof="0" smtClean="0">
                        <a:ln>
                          <a:noFill/>
                        </a:ln>
                        <a:solidFill>
                          <a:prstClr val="black"/>
                        </a:solidFill>
                        <a:effectLst/>
                        <a:uLnTx/>
                        <a:uFillTx/>
                        <a:ea typeface="맑은 고딕"/>
                      </a:rPr>
                      <a:t>에서 </a:t>
                    </a:r>
                    <a:r>
                      <a:rPr kumimoji="0" lang="en-US" altLang="ko-KR" sz="1020" b="0" i="0" u="none" strike="noStrike" kern="0" cap="none" spc="0" normalizeH="0" baseline="0" noProof="0" dirty="0" smtClean="0">
                        <a:ln>
                          <a:noFill/>
                        </a:ln>
                        <a:solidFill>
                          <a:prstClr val="black"/>
                        </a:solidFill>
                        <a:effectLst/>
                        <a:uLnTx/>
                        <a:uFillTx/>
                        <a:ea typeface="맑은 고딕"/>
                      </a:rPr>
                      <a:t>Hyper-V </a:t>
                    </a:r>
                    <a:r>
                      <a:rPr kumimoji="0" lang="ko-KR" altLang="en-US" sz="1020" b="0" i="0" u="none" strike="noStrike" kern="0" cap="none" spc="0" normalizeH="0" baseline="0" noProof="0" smtClean="0">
                        <a:ln>
                          <a:noFill/>
                        </a:ln>
                        <a:solidFill>
                          <a:prstClr val="black"/>
                        </a:solidFill>
                        <a:effectLst/>
                        <a:uLnTx/>
                        <a:uFillTx/>
                        <a:ea typeface="맑은 고딕"/>
                      </a:rPr>
                      <a:t>기반으로 운영하는 가상 컴퓨터들에 대해 다른</a:t>
                    </a:r>
                    <a:r>
                      <a:rPr kumimoji="0" lang="en-US" altLang="ko-KR" sz="1020" b="0" i="0" u="none" strike="noStrike" kern="0" cap="none" spc="0" normalizeH="0" baseline="0" noProof="0" dirty="0" smtClean="0">
                        <a:ln>
                          <a:noFill/>
                        </a:ln>
                        <a:solidFill>
                          <a:prstClr val="black"/>
                        </a:solidFill>
                        <a:effectLst/>
                        <a:uLnTx/>
                        <a:uFillTx/>
                        <a:ea typeface="맑은 고딕"/>
                      </a:rPr>
                      <a:t> On-premise </a:t>
                    </a:r>
                    <a:r>
                      <a:rPr kumimoji="0" lang="ko-KR" altLang="en-US" sz="1020" b="0" i="0" u="none" strike="noStrike" kern="0" cap="none" spc="0" normalizeH="0" baseline="0" noProof="0" smtClean="0">
                        <a:ln>
                          <a:noFill/>
                        </a:ln>
                        <a:solidFill>
                          <a:prstClr val="black"/>
                        </a:solidFill>
                        <a:effectLst/>
                        <a:uLnTx/>
                        <a:uFillTx/>
                        <a:ea typeface="맑은 고딕"/>
                      </a:rPr>
                      <a:t>데이터 센터로 복제하고 장애 복구를 수행함으로서 서비스와 데이터를 보호</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가상 컴퓨터 상태 모니터링</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시스템 보호를 위해 수행되는 작업을 모니터링하고 서버</a:t>
                    </a:r>
                    <a:r>
                      <a:rPr kumimoji="0" lang="en-US" altLang="ko-KR" sz="1020" b="0" i="0" u="none" strike="noStrike" kern="0" cap="none" spc="0" normalizeH="0" baseline="0" noProof="0" dirty="0" smtClean="0">
                        <a:ln>
                          <a:noFill/>
                        </a:ln>
                        <a:solidFill>
                          <a:prstClr val="black"/>
                        </a:solidFill>
                        <a:effectLst/>
                        <a:uLnTx/>
                        <a:uFillTx/>
                        <a:ea typeface="맑은 고딕"/>
                      </a:rPr>
                      <a:t>, Cloud</a:t>
                    </a:r>
                    <a:r>
                      <a:rPr kumimoji="0" lang="ko-KR" altLang="en-US" sz="1020" b="0" i="0" u="none" strike="noStrike" kern="0" cap="none" spc="0" normalizeH="0" baseline="0" noProof="0" smtClean="0">
                        <a:ln>
                          <a:noFill/>
                        </a:ln>
                        <a:solidFill>
                          <a:prstClr val="black"/>
                        </a:solidFill>
                        <a:effectLst/>
                        <a:uLnTx/>
                        <a:uFillTx/>
                        <a:ea typeface="맑은 고딕"/>
                      </a:rPr>
                      <a:t> 및 가상 컴퓨터의 상태 확인</a:t>
                    </a:r>
                    <a:r>
                      <a:rPr kumimoji="0" lang="en-US" altLang="ko-KR" sz="1020" b="0" i="0" u="none" strike="noStrike" kern="0" cap="none" spc="0" normalizeH="0" baseline="0" noProof="0" dirty="0" smtClean="0">
                        <a:ln>
                          <a:noFill/>
                        </a:ln>
                        <a:solidFill>
                          <a:prstClr val="black"/>
                        </a:solidFill>
                        <a:effectLst/>
                        <a:uLnTx/>
                        <a:uFillTx/>
                        <a:ea typeface="맑은 고딕"/>
                      </a:rPr>
                      <a:t>, VMM</a:t>
                    </a:r>
                    <a:r>
                      <a:rPr kumimoji="0" lang="ko-KR" altLang="en-US" sz="1020" b="0" i="0" u="none" strike="noStrike" kern="0" cap="none" spc="0" normalizeH="0" baseline="0" noProof="0" smtClean="0">
                        <a:ln>
                          <a:noFill/>
                        </a:ln>
                        <a:solidFill>
                          <a:prstClr val="black"/>
                        </a:solidFill>
                        <a:effectLst/>
                        <a:uLnTx/>
                        <a:uFillTx/>
                        <a:ea typeface="맑은 고딕"/>
                      </a:rPr>
                      <a:t>의 오류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최근 동기화 상태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양 시스템간의 일관성 등을 대시보드를 통해 관리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On-premise </a:t>
                    </a:r>
                    <a:r>
                      <a:rPr kumimoji="0" lang="ko-KR" altLang="en-US" sz="1224" b="1" i="0" u="sng" strike="noStrike" kern="0" cap="none" spc="0" normalizeH="0" baseline="0" noProof="0" smtClean="0">
                        <a:ln>
                          <a:noFill/>
                        </a:ln>
                        <a:solidFill>
                          <a:prstClr val="black"/>
                        </a:solidFill>
                        <a:effectLst/>
                        <a:uLnTx/>
                        <a:uFillTx/>
                        <a:ea typeface="맑은 고딕"/>
                      </a:rPr>
                      <a:t>간 테스트</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환경을 준비하고 테스트 장애 조치</a:t>
                    </a:r>
                    <a:r>
                      <a:rPr kumimoji="0" lang="en-US" altLang="ko-KR" sz="1020" b="0" i="0" u="none" strike="noStrike" kern="0" cap="none" spc="0" normalizeH="0" baseline="0" noProof="0" dirty="0" smtClean="0">
                        <a:ln>
                          <a:noFill/>
                        </a:ln>
                        <a:solidFill>
                          <a:prstClr val="black"/>
                        </a:solidFill>
                        <a:effectLst/>
                        <a:uLnTx/>
                        <a:uFillTx/>
                        <a:ea typeface="맑은 고딕"/>
                      </a:rPr>
                      <a:t>(failover)</a:t>
                    </a:r>
                    <a:r>
                      <a:rPr kumimoji="0" lang="ko-KR" altLang="en-US" sz="1020" b="0" i="0" u="none" strike="noStrike" kern="0" cap="none" spc="0" normalizeH="0" baseline="0" noProof="0" smtClean="0">
                        <a:ln>
                          <a:noFill/>
                        </a:ln>
                        <a:solidFill>
                          <a:prstClr val="black"/>
                        </a:solidFill>
                        <a:effectLst/>
                        <a:uLnTx/>
                        <a:uFillTx/>
                        <a:ea typeface="맑은 고딕"/>
                      </a:rPr>
                      <a:t> 시뮬레이션을 실행하여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간 복제에 대해 모든 것이 예상대로 작동하는지 확인 </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복구 계획 실행</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보호 받는 가상 컴퓨터들의 초기 동기화가 완료된 가상 컴퓨터들은 유사시 장애 복구가 될 수 있으며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계획된 장애 복구 계획을 관리자가 수동으로 실행하여 주 데이터 센터의 서비스를 보조 데이터 센터로 안전하게 이전이 가능함 </a:t>
                    </a:r>
                    <a:endParaRPr kumimoji="0" lang="ko-KR" altLang="en-US" sz="1020" b="0" i="0" u="none" strike="noStrike" kern="0" cap="none" spc="0" normalizeH="0" baseline="0" noProof="0" dirty="0" smtClean="0">
                      <a:ln>
                        <a:noFill/>
                      </a:ln>
                      <a:solidFill>
                        <a:prstClr val="black"/>
                      </a:solidFill>
                      <a:effectLst/>
                      <a:uLnTx/>
                      <a:uFillTx/>
                      <a:ea typeface="맑은 고딕"/>
                    </a:endParaRPr>
                  </a:p>
                </p:txBody>
              </p:sp>
            </p:grpSp>
          </p:grpSp>
          <p:grpSp>
            <p:nvGrpSpPr>
              <p:cNvPr id="41" name="그룹 33"/>
              <p:cNvGrpSpPr/>
              <p:nvPr/>
            </p:nvGrpSpPr>
            <p:grpSpPr>
              <a:xfrm>
                <a:off x="6721836" y="899679"/>
                <a:ext cx="3362633" cy="5412310"/>
                <a:chOff x="3573634" y="943221"/>
                <a:chExt cx="3362633" cy="5412310"/>
              </a:xfrm>
            </p:grpSpPr>
            <p:sp>
              <p:nvSpPr>
                <p:cNvPr id="42"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43" name="Rectangle 7"/>
                <p:cNvSpPr/>
                <p:nvPr/>
              </p:nvSpPr>
              <p:spPr bwMode="gray">
                <a:xfrm>
                  <a:off x="3573634" y="943223"/>
                  <a:ext cx="3362633" cy="321008"/>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sp>
          <p:nvSpPr>
            <p:cNvPr id="36" name="직사각형 26"/>
            <p:cNvSpPr/>
            <p:nvPr/>
          </p:nvSpPr>
          <p:spPr>
            <a:xfrm>
              <a:off x="87084" y="1277110"/>
              <a:ext cx="2938469" cy="298996"/>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224" b="0" i="0" u="none" strike="noStrike" kern="0" cap="none" spc="0" normalizeH="0" baseline="0" noProof="0" dirty="0" smtClean="0">
                <a:ln>
                  <a:noFill/>
                </a:ln>
                <a:solidFill>
                  <a:prstClr val="black"/>
                </a:solidFill>
                <a:effectLst/>
                <a:uLnTx/>
                <a:uFillTx/>
                <a:ea typeface="맑은 고딕"/>
              </a:endParaRPr>
            </a:p>
          </p:txBody>
        </p:sp>
      </p:grpSp>
      <p:pic>
        <p:nvPicPr>
          <p:cNvPr id="48"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167" y="2509924"/>
            <a:ext cx="2955537" cy="1607002"/>
          </a:xfrm>
          <a:prstGeom prst="rect">
            <a:avLst/>
          </a:prstGeom>
        </p:spPr>
      </p:pic>
      <p:grpSp>
        <p:nvGrpSpPr>
          <p:cNvPr id="49" name="그룹 35"/>
          <p:cNvGrpSpPr/>
          <p:nvPr/>
        </p:nvGrpSpPr>
        <p:grpSpPr>
          <a:xfrm>
            <a:off x="7889615" y="2007522"/>
            <a:ext cx="3043498" cy="1626059"/>
            <a:chOff x="3245258" y="1920405"/>
            <a:chExt cx="2984092" cy="1594320"/>
          </a:xfrm>
        </p:grpSpPr>
        <p:pic>
          <p:nvPicPr>
            <p:cNvPr id="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직사각형 54"/>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52" name="직사각형 55"/>
            <p:cNvSpPr/>
            <p:nvPr/>
          </p:nvSpPr>
          <p:spPr>
            <a:xfrm>
              <a:off x="4260576" y="1939424"/>
              <a:ext cx="1125629"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DR </a:t>
              </a:r>
              <a:r>
                <a:rPr kumimoji="0" lang="ko-KR" altLang="en-US" sz="1122" b="1" i="0" u="none" strike="noStrike" kern="0" cap="none" spc="0" normalizeH="0" baseline="0" noProof="0" smtClean="0">
                  <a:ln>
                    <a:noFill/>
                  </a:ln>
                  <a:solidFill>
                    <a:prstClr val="black"/>
                  </a:solidFill>
                  <a:effectLst/>
                  <a:uLnTx/>
                  <a:uFillTx/>
                  <a:ea typeface="맑은 고딕"/>
                </a:rPr>
                <a:t>시나리오 </a:t>
              </a:r>
              <a:r>
                <a:rPr kumimoji="0" lang="en-US" altLang="ko-KR" sz="1122" b="1" i="0" u="none" strike="noStrike" kern="0" cap="none" spc="0" normalizeH="0" baseline="0" noProof="0" dirty="0" smtClean="0">
                  <a:ln>
                    <a:noFill/>
                  </a:ln>
                  <a:solidFill>
                    <a:prstClr val="black"/>
                  </a:solidFill>
                  <a:effectLst/>
                  <a:uLnTx/>
                  <a:uFillTx/>
                  <a:ea typeface="맑은 고딕"/>
                </a:rPr>
                <a:t>1</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53" name="직사각형 56"/>
          <p:cNvSpPr/>
          <p:nvPr/>
        </p:nvSpPr>
        <p:spPr>
          <a:xfrm>
            <a:off x="7902154" y="3741547"/>
            <a:ext cx="3018423" cy="547959"/>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a:solidFill>
                  <a:prstClr val="black"/>
                </a:solidFill>
                <a:ea typeface="맑은 고딕"/>
              </a:rPr>
              <a:t>고객의 </a:t>
            </a:r>
            <a:r>
              <a:rPr lang="en-US" altLang="ko-KR" sz="1071" dirty="0">
                <a:solidFill>
                  <a:prstClr val="black"/>
                </a:solidFill>
                <a:ea typeface="맑은 고딕"/>
              </a:rPr>
              <a:t>DR </a:t>
            </a:r>
            <a:r>
              <a:rPr lang="ko-KR" altLang="en-US" sz="1071">
                <a:solidFill>
                  <a:prstClr val="black"/>
                </a:solidFill>
                <a:ea typeface="맑은 고딕"/>
              </a:rPr>
              <a:t>센터에 </a:t>
            </a:r>
            <a:r>
              <a:rPr lang="en-US" altLang="ko-KR" sz="1071" dirty="0">
                <a:solidFill>
                  <a:prstClr val="black"/>
                </a:solidFill>
                <a:ea typeface="맑은 고딕"/>
              </a:rPr>
              <a:t>VM </a:t>
            </a:r>
            <a:r>
              <a:rPr lang="ko-KR" altLang="en-US" sz="1071">
                <a:solidFill>
                  <a:prstClr val="black"/>
                </a:solidFill>
                <a:ea typeface="맑은 고딕"/>
              </a:rPr>
              <a:t>복제</a:t>
            </a:r>
            <a:r>
              <a:rPr lang="en-US" altLang="ko-KR" sz="1071" dirty="0">
                <a:solidFill>
                  <a:prstClr val="black"/>
                </a:solidFill>
                <a:ea typeface="맑은 고딕"/>
              </a:rPr>
              <a:t>:</a:t>
            </a:r>
            <a:br>
              <a:rPr lang="en-US" altLang="ko-KR" sz="1071" dirty="0">
                <a:solidFill>
                  <a:prstClr val="black"/>
                </a:solidFill>
                <a:ea typeface="맑은 고딕"/>
              </a:rPr>
            </a:br>
            <a:r>
              <a:rPr lang="en-US" altLang="ko-KR" sz="1071" dirty="0">
                <a:solidFill>
                  <a:prstClr val="black"/>
                </a:solidFill>
                <a:ea typeface="맑은 고딕"/>
              </a:rPr>
              <a:t>Azure</a:t>
            </a:r>
            <a:r>
              <a:rPr lang="ko-KR" altLang="en-US" sz="1071">
                <a:solidFill>
                  <a:prstClr val="black"/>
                </a:solidFill>
                <a:ea typeface="맑은 고딕"/>
              </a:rPr>
              <a:t>는 복제 정책</a:t>
            </a:r>
            <a:r>
              <a:rPr lang="en-US" altLang="ko-KR" sz="1071" dirty="0">
                <a:solidFill>
                  <a:prstClr val="black"/>
                </a:solidFill>
                <a:ea typeface="맑은 고딕"/>
              </a:rPr>
              <a:t>, </a:t>
            </a:r>
            <a:r>
              <a:rPr lang="ko-KR" altLang="en-US" sz="1071">
                <a:solidFill>
                  <a:prstClr val="black"/>
                </a:solidFill>
                <a:ea typeface="맑은 고딕"/>
              </a:rPr>
              <a:t>상태 모니터링</a:t>
            </a:r>
            <a:r>
              <a:rPr lang="en-US" altLang="ko-KR" sz="1071" dirty="0">
                <a:solidFill>
                  <a:prstClr val="black"/>
                </a:solidFill>
                <a:ea typeface="맑은 고딕"/>
              </a:rPr>
              <a:t>, DR </a:t>
            </a:r>
            <a:r>
              <a:rPr lang="ko-KR" altLang="en-US" sz="1071">
                <a:solidFill>
                  <a:prstClr val="black"/>
                </a:solidFill>
                <a:ea typeface="맑은 고딕"/>
              </a:rPr>
              <a:t>테스트</a:t>
            </a:r>
            <a:r>
              <a:rPr lang="en-US" altLang="ko-KR" sz="1071" dirty="0">
                <a:solidFill>
                  <a:prstClr val="black"/>
                </a:solidFill>
                <a:ea typeface="맑은 고딕"/>
              </a:rPr>
              <a:t>, DR </a:t>
            </a:r>
            <a:r>
              <a:rPr lang="ko-KR" altLang="en-US" sz="1071">
                <a:solidFill>
                  <a:prstClr val="black"/>
                </a:solidFill>
                <a:ea typeface="맑은 고딕"/>
              </a:rPr>
              <a:t>수행을 담당</a:t>
            </a:r>
            <a:endParaRPr lang="ko-KR" altLang="en-US" sz="1071" dirty="0">
              <a:solidFill>
                <a:prstClr val="black"/>
              </a:solidFill>
              <a:ea typeface="맑은 고딕"/>
            </a:endParaRPr>
          </a:p>
        </p:txBody>
      </p:sp>
      <p:grpSp>
        <p:nvGrpSpPr>
          <p:cNvPr id="54" name="그룹 57"/>
          <p:cNvGrpSpPr/>
          <p:nvPr/>
        </p:nvGrpSpPr>
        <p:grpSpPr>
          <a:xfrm>
            <a:off x="7889615" y="4351761"/>
            <a:ext cx="3043498" cy="1626059"/>
            <a:chOff x="3245258" y="1920405"/>
            <a:chExt cx="2984092" cy="1594320"/>
          </a:xfrm>
        </p:grpSpPr>
        <p:pic>
          <p:nvPicPr>
            <p:cNvPr id="5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직사각형 59"/>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57" name="직사각형 60"/>
            <p:cNvSpPr/>
            <p:nvPr/>
          </p:nvSpPr>
          <p:spPr>
            <a:xfrm>
              <a:off x="4260576" y="1939424"/>
              <a:ext cx="1125629"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DR </a:t>
              </a:r>
              <a:r>
                <a:rPr kumimoji="0" lang="ko-KR" altLang="en-US" sz="1122" b="1" i="0" u="none" strike="noStrike" kern="0" cap="none" spc="0" normalizeH="0" baseline="0" noProof="0" smtClean="0">
                  <a:ln>
                    <a:noFill/>
                  </a:ln>
                  <a:solidFill>
                    <a:prstClr val="black"/>
                  </a:solidFill>
                  <a:effectLst/>
                  <a:uLnTx/>
                  <a:uFillTx/>
                  <a:ea typeface="맑은 고딕"/>
                </a:rPr>
                <a:t>시나리오 </a:t>
              </a:r>
              <a:r>
                <a:rPr kumimoji="0" lang="en-US" altLang="ko-KR" sz="1122" b="1" i="0" u="none" strike="noStrike" kern="0" cap="none" spc="0" normalizeH="0" baseline="0" noProof="0" dirty="0" smtClean="0">
                  <a:ln>
                    <a:noFill/>
                  </a:ln>
                  <a:solidFill>
                    <a:prstClr val="black"/>
                  </a:solidFill>
                  <a:effectLst/>
                  <a:uLnTx/>
                  <a:uFillTx/>
                  <a:ea typeface="맑은 고딕"/>
                </a:rPr>
                <a:t>2</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58" name="직사각형 61"/>
          <p:cNvSpPr/>
          <p:nvPr/>
        </p:nvSpPr>
        <p:spPr>
          <a:xfrm>
            <a:off x="7902154" y="6041246"/>
            <a:ext cx="3018423" cy="547959"/>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en-US" altLang="ko-KR" sz="1071" dirty="0">
                <a:solidFill>
                  <a:prstClr val="black"/>
                </a:solidFill>
                <a:ea typeface="맑은 고딕"/>
              </a:rPr>
              <a:t>Microsoft Azure</a:t>
            </a:r>
            <a:r>
              <a:rPr lang="ko-KR" altLang="en-US" sz="1071">
                <a:solidFill>
                  <a:prstClr val="black"/>
                </a:solidFill>
                <a:ea typeface="맑은 고딕"/>
              </a:rPr>
              <a:t>에  </a:t>
            </a:r>
            <a:r>
              <a:rPr lang="en-US" altLang="ko-KR" sz="1071" dirty="0">
                <a:solidFill>
                  <a:prstClr val="black"/>
                </a:solidFill>
                <a:ea typeface="맑은 고딕"/>
              </a:rPr>
              <a:t>VM </a:t>
            </a:r>
            <a:r>
              <a:rPr lang="ko-KR" altLang="en-US" sz="1071">
                <a:solidFill>
                  <a:prstClr val="black"/>
                </a:solidFill>
                <a:ea typeface="맑은 고딕"/>
              </a:rPr>
              <a:t>복제</a:t>
            </a:r>
            <a:r>
              <a:rPr lang="en-US" altLang="ko-KR" sz="1071" dirty="0">
                <a:solidFill>
                  <a:prstClr val="black"/>
                </a:solidFill>
                <a:ea typeface="맑은 고딕"/>
              </a:rPr>
              <a:t>:</a:t>
            </a:r>
            <a:br>
              <a:rPr lang="en-US" altLang="ko-KR" sz="1071" dirty="0">
                <a:solidFill>
                  <a:prstClr val="black"/>
                </a:solidFill>
                <a:ea typeface="맑은 고딕"/>
              </a:rPr>
            </a:br>
            <a:r>
              <a:rPr lang="en-US" altLang="ko-KR" sz="1071" dirty="0">
                <a:solidFill>
                  <a:prstClr val="black"/>
                </a:solidFill>
                <a:ea typeface="맑은 고딕"/>
              </a:rPr>
              <a:t>Azure</a:t>
            </a:r>
            <a:r>
              <a:rPr lang="ko-KR" altLang="en-US" sz="1071">
                <a:solidFill>
                  <a:prstClr val="black"/>
                </a:solidFill>
                <a:ea typeface="맑은 고딕"/>
              </a:rPr>
              <a:t>는 복제 정책</a:t>
            </a:r>
            <a:r>
              <a:rPr lang="en-US" altLang="ko-KR" sz="1071" dirty="0">
                <a:solidFill>
                  <a:prstClr val="black"/>
                </a:solidFill>
                <a:ea typeface="맑은 고딕"/>
              </a:rPr>
              <a:t>, </a:t>
            </a:r>
            <a:r>
              <a:rPr lang="ko-KR" altLang="en-US" sz="1071">
                <a:solidFill>
                  <a:prstClr val="black"/>
                </a:solidFill>
                <a:ea typeface="맑은 고딕"/>
              </a:rPr>
              <a:t>상태 모니터링</a:t>
            </a:r>
            <a:r>
              <a:rPr lang="en-US" altLang="ko-KR" sz="1071" dirty="0">
                <a:solidFill>
                  <a:prstClr val="black"/>
                </a:solidFill>
                <a:ea typeface="맑은 고딕"/>
              </a:rPr>
              <a:t>, DR </a:t>
            </a:r>
            <a:r>
              <a:rPr lang="ko-KR" altLang="en-US" sz="1071">
                <a:solidFill>
                  <a:prstClr val="black"/>
                </a:solidFill>
                <a:ea typeface="맑은 고딕"/>
              </a:rPr>
              <a:t>테스트</a:t>
            </a:r>
            <a:r>
              <a:rPr lang="en-US" altLang="ko-KR" sz="1071" dirty="0">
                <a:solidFill>
                  <a:prstClr val="black"/>
                </a:solidFill>
                <a:ea typeface="맑은 고딕"/>
              </a:rPr>
              <a:t>, DR </a:t>
            </a:r>
            <a:r>
              <a:rPr lang="ko-KR" altLang="en-US" sz="1071">
                <a:solidFill>
                  <a:prstClr val="black"/>
                </a:solidFill>
                <a:ea typeface="맑은 고딕"/>
              </a:rPr>
              <a:t>수행을 담당</a:t>
            </a:r>
            <a:endParaRPr lang="ko-KR" altLang="en-US" sz="1071" dirty="0">
              <a:solidFill>
                <a:prstClr val="black"/>
              </a:solidFill>
              <a:ea typeface="맑은 고딕"/>
            </a:endParaRPr>
          </a:p>
        </p:txBody>
      </p:sp>
      <p:pic>
        <p:nvPicPr>
          <p:cNvPr id="59" name="Picture 88"/>
          <p:cNvPicPr>
            <a:picLocks noChangeAspect="1"/>
          </p:cNvPicPr>
          <p:nvPr/>
        </p:nvPicPr>
        <p:blipFill>
          <a:blip r:embed="rId5"/>
          <a:stretch>
            <a:fillRect/>
          </a:stretch>
        </p:blipFill>
        <p:spPr>
          <a:xfrm>
            <a:off x="8289866" y="2344019"/>
            <a:ext cx="2242998" cy="1218725"/>
          </a:xfrm>
          <a:prstGeom prst="rect">
            <a:avLst/>
          </a:prstGeom>
        </p:spPr>
      </p:pic>
      <p:pic>
        <p:nvPicPr>
          <p:cNvPr id="60" name="Picture 90"/>
          <p:cNvPicPr>
            <a:picLocks noChangeAspect="1"/>
          </p:cNvPicPr>
          <p:nvPr/>
        </p:nvPicPr>
        <p:blipFill rotWithShape="1">
          <a:blip r:embed="rId6"/>
          <a:srcRect l="2473" t="7665" r="6325" b="2621"/>
          <a:stretch/>
        </p:blipFill>
        <p:spPr>
          <a:xfrm>
            <a:off x="8283563" y="4705456"/>
            <a:ext cx="2255603" cy="1218725"/>
          </a:xfrm>
          <a:prstGeom prst="rect">
            <a:avLst/>
          </a:prstGeom>
        </p:spPr>
      </p:pic>
      <p:grpSp>
        <p:nvGrpSpPr>
          <p:cNvPr id="61" name="그룹 3"/>
          <p:cNvGrpSpPr/>
          <p:nvPr/>
        </p:nvGrpSpPr>
        <p:grpSpPr>
          <a:xfrm>
            <a:off x="1259403" y="2084266"/>
            <a:ext cx="3009523" cy="2123201"/>
            <a:chOff x="3245258" y="1920405"/>
            <a:chExt cx="2984092" cy="1594320"/>
          </a:xfrm>
        </p:grpSpPr>
        <p:pic>
          <p:nvPicPr>
            <p:cNvPr id="6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64" name="직사각형 2"/>
            <p:cNvSpPr/>
            <p:nvPr/>
          </p:nvSpPr>
          <p:spPr>
            <a:xfrm>
              <a:off x="4094376" y="1939424"/>
              <a:ext cx="1289098" cy="189748"/>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서비스 </a:t>
              </a:r>
              <a:r>
                <a:rPr kumimoji="0" lang="ko-KR" altLang="en-US" sz="1122" b="1" i="0" u="none" strike="noStrike" kern="0" cap="none" spc="0" normalizeH="0" baseline="0" noProof="0" smtClean="0">
                  <a:ln>
                    <a:noFill/>
                  </a:ln>
                  <a:solidFill>
                    <a:prstClr val="black"/>
                  </a:solidFill>
                  <a:effectLst/>
                  <a:uLnTx/>
                  <a:uFillTx/>
                  <a:ea typeface="맑은 고딕"/>
                </a:rPr>
                <a:t>구성 방안</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65"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42032534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err="1" smtClean="0"/>
              <a:t>HDInsight</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Apache Hadoop</a:t>
            </a:r>
            <a:r>
              <a:rPr lang="ko-KR" altLang="en-US" sz="1836" spc="-104">
                <a:solidFill>
                  <a:srgbClr val="0076C6"/>
                </a:solidFill>
                <a:latin typeface="맑은 고딕" panose="020B0503020000020004" pitchFamily="50" charset="-127"/>
                <a:ea typeface="맑은 고딕" panose="020B0503020000020004" pitchFamily="50" charset="-127"/>
              </a:rPr>
              <a:t>을 기반으로 한 빅데이터 솔루션인 </a:t>
            </a:r>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en-US" altLang="ko-KR" sz="1836" spc="-104" dirty="0" err="1">
                <a:solidFill>
                  <a:srgbClr val="0076C6"/>
                </a:solidFill>
                <a:latin typeface="맑은 고딕" panose="020B0503020000020004" pitchFamily="50" charset="-127"/>
                <a:ea typeface="맑은 고딕" panose="020B0503020000020004" pitchFamily="50" charset="-127"/>
              </a:rPr>
              <a:t>HDInsight</a:t>
            </a:r>
            <a:r>
              <a:rPr lang="ko-KR" altLang="en-US" sz="1836" spc="-104">
                <a:solidFill>
                  <a:srgbClr val="0076C6"/>
                </a:solidFill>
                <a:latin typeface="맑은 고딕" panose="020B0503020000020004" pitchFamily="50" charset="-127"/>
                <a:ea typeface="맑은 고딕" panose="020B0503020000020004" pitchFamily="50" charset="-127"/>
              </a:rPr>
              <a:t>로 몇 분 안에 </a:t>
            </a:r>
            <a:r>
              <a:rPr lang="en-US" altLang="ko-KR" sz="1836" spc="-104" dirty="0">
                <a:solidFill>
                  <a:srgbClr val="0076C6"/>
                </a:solidFill>
                <a:latin typeface="맑은 고딕" panose="020B0503020000020004" pitchFamily="50" charset="-127"/>
                <a:ea typeface="맑은 고딕" panose="020B0503020000020004" pitchFamily="50" charset="-127"/>
              </a:rPr>
              <a:t>Hadoop </a:t>
            </a:r>
            <a:r>
              <a:rPr lang="ko-KR" altLang="en-US" sz="1836" spc="-104">
                <a:solidFill>
                  <a:srgbClr val="0076C6"/>
                </a:solidFill>
                <a:latin typeface="맑은 고딕" panose="020B0503020000020004" pitchFamily="50" charset="-127"/>
                <a:ea typeface="맑은 고딕" panose="020B0503020000020004" pitchFamily="50" charset="-127"/>
              </a:rPr>
              <a:t>클러스터를 빌드하고 실행하여 구조화되지 않은 데이터를 분석하여 의사 결정을 이끌어낼 수 있도록 지원합니다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55" name="그룹 101"/>
          <p:cNvGrpSpPr/>
          <p:nvPr/>
        </p:nvGrpSpPr>
        <p:grpSpPr>
          <a:xfrm>
            <a:off x="1228159" y="1622187"/>
            <a:ext cx="9941504" cy="5104613"/>
            <a:chOff x="60322" y="900458"/>
            <a:chExt cx="9747458" cy="5714609"/>
          </a:xfrm>
        </p:grpSpPr>
        <p:grpSp>
          <p:nvGrpSpPr>
            <p:cNvPr id="56" name="그룹 94"/>
            <p:cNvGrpSpPr/>
            <p:nvPr/>
          </p:nvGrpSpPr>
          <p:grpSpPr>
            <a:xfrm>
              <a:off x="60322" y="900458"/>
              <a:ext cx="9747458" cy="5714609"/>
              <a:chOff x="112517" y="899679"/>
              <a:chExt cx="10008208" cy="5551775"/>
            </a:xfrm>
          </p:grpSpPr>
          <p:sp>
            <p:nvSpPr>
              <p:cNvPr id="58" name="Rectangle 4"/>
              <p:cNvSpPr/>
              <p:nvPr/>
            </p:nvSpPr>
            <p:spPr bwMode="gray">
              <a:xfrm>
                <a:off x="114651" y="915028"/>
                <a:ext cx="3038634" cy="540336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59" name="Rectangle 7"/>
              <p:cNvSpPr/>
              <p:nvPr/>
            </p:nvSpPr>
            <p:spPr bwMode="gray">
              <a:xfrm>
                <a:off x="112517" y="914525"/>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err="1" smtClean="0">
                    <a:ln>
                      <a:noFill/>
                    </a:ln>
                    <a:solidFill>
                      <a:prstClr val="white"/>
                    </a:solidFill>
                    <a:effectLst/>
                    <a:uLnTx/>
                    <a:uFillTx/>
                    <a:latin typeface="맑은 고딕"/>
                    <a:ea typeface="맑은 고딕"/>
                  </a:rPr>
                  <a:t>HDInsight</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 </a:t>
                </a: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60" name="그룹 93"/>
              <p:cNvGrpSpPr/>
              <p:nvPr/>
            </p:nvGrpSpPr>
            <p:grpSpPr>
              <a:xfrm>
                <a:off x="3263353" y="899681"/>
                <a:ext cx="3362633" cy="5551773"/>
                <a:chOff x="3584066" y="914195"/>
                <a:chExt cx="3362633" cy="5551773"/>
              </a:xfrm>
            </p:grpSpPr>
            <p:sp>
              <p:nvSpPr>
                <p:cNvPr id="91"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92" name="그룹 8"/>
                <p:cNvGrpSpPr/>
                <p:nvPr/>
              </p:nvGrpSpPr>
              <p:grpSpPr>
                <a:xfrm>
                  <a:off x="3584066" y="914195"/>
                  <a:ext cx="3362633" cy="5551773"/>
                  <a:chOff x="3584066" y="914195"/>
                  <a:chExt cx="3362633" cy="5551773"/>
                </a:xfrm>
              </p:grpSpPr>
              <p:sp>
                <p:nvSpPr>
                  <p:cNvPr id="93"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94" name="직사각형 7"/>
                  <p:cNvSpPr/>
                  <p:nvPr/>
                </p:nvSpPr>
                <p:spPr>
                  <a:xfrm>
                    <a:off x="3601579" y="1333282"/>
                    <a:ext cx="3316091" cy="5132686"/>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필요 시 탄력적으로 확장</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ko-KR" altLang="en-US" sz="1020" b="0" i="0" u="none" strike="noStrike" kern="0" cap="none" spc="0" normalizeH="0" baseline="0" noProof="0" smtClean="0">
                        <a:ln>
                          <a:noFill/>
                        </a:ln>
                        <a:solidFill>
                          <a:prstClr val="black"/>
                        </a:solidFill>
                        <a:effectLst/>
                        <a:uLnTx/>
                        <a:uFillTx/>
                        <a:ea typeface="맑은 고딕"/>
                      </a:rPr>
                      <a:t>는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에서 실행하는 </a:t>
                    </a:r>
                    <a:r>
                      <a:rPr kumimoji="0" lang="en-US" altLang="ko-KR" sz="1020" b="0" i="0" u="none" strike="noStrike" kern="0" cap="none" spc="0" normalizeH="0" baseline="0" noProof="0" dirty="0" smtClean="0">
                        <a:ln>
                          <a:noFill/>
                        </a:ln>
                        <a:solidFill>
                          <a:prstClr val="black"/>
                        </a:solidFill>
                        <a:effectLst/>
                        <a:uLnTx/>
                        <a:uFillTx/>
                        <a:ea typeface="맑은 고딕"/>
                      </a:rPr>
                      <a:t>Hadoop </a:t>
                    </a:r>
                    <a:r>
                      <a:rPr kumimoji="0" lang="ko-KR" altLang="en-US" sz="1020" b="0" i="0" u="none" strike="noStrike" kern="0" cap="none" spc="0" normalizeH="0" baseline="0" noProof="0" smtClean="0">
                        <a:ln>
                          <a:noFill/>
                        </a:ln>
                        <a:solidFill>
                          <a:prstClr val="black"/>
                        </a:solidFill>
                        <a:effectLst/>
                        <a:uLnTx/>
                        <a:uFillTx/>
                        <a:ea typeface="맑은 고딕"/>
                      </a:rPr>
                      <a:t>배포입니다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즉</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ko-KR" altLang="en-US" sz="1020" b="0" i="0" u="none" strike="noStrike" kern="0" cap="none" spc="0" normalizeH="0" baseline="0" noProof="0" smtClean="0">
                        <a:ln>
                          <a:noFill/>
                        </a:ln>
                        <a:solidFill>
                          <a:prstClr val="black"/>
                        </a:solidFill>
                        <a:effectLst/>
                        <a:uLnTx/>
                        <a:uFillTx/>
                        <a:ea typeface="맑은 고딕"/>
                      </a:rPr>
                      <a:t>는 요청 시 테라바이트에서 페타바이트까지 확장할 수 있는 데이터를 처리하도록 설계되었습니다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언제든지 노드를 증설 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실제로 사용하는 계산 및 저장소에 대해서만 비용이 청구됩니다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선호하는 언어로 개발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ko-KR" altLang="en-US" sz="1020" b="0" i="0" u="none" strike="noStrike" kern="0" cap="none" spc="0" normalizeH="0" baseline="0" noProof="0" smtClean="0">
                        <a:ln>
                          <a:noFill/>
                        </a:ln>
                        <a:solidFill>
                          <a:prstClr val="black"/>
                        </a:solidFill>
                        <a:effectLst/>
                        <a:uLnTx/>
                        <a:uFillTx/>
                        <a:ea typeface="맑은 고딕"/>
                      </a:rPr>
                      <a:t>는 </a:t>
                    </a:r>
                    <a:r>
                      <a:rPr kumimoji="0" lang="en-US" altLang="ko-KR" sz="1020" b="0" i="0" u="none" strike="noStrike" kern="0" cap="none" spc="0" normalizeH="0" baseline="0" noProof="0" dirty="0" smtClean="0">
                        <a:ln>
                          <a:noFill/>
                        </a:ln>
                        <a:solidFill>
                          <a:prstClr val="black"/>
                        </a:solidFill>
                        <a:effectLst/>
                        <a:uLnTx/>
                        <a:uFillTx/>
                        <a:ea typeface="맑은 고딕"/>
                        <a:hlinkClick r:id="rId3"/>
                      </a:rPr>
                      <a:t>C#</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smtClean="0">
                        <a:ln>
                          <a:noFill/>
                        </a:ln>
                        <a:solidFill>
                          <a:prstClr val="black"/>
                        </a:solidFill>
                        <a:effectLst/>
                        <a:uLnTx/>
                        <a:uFillTx/>
                        <a:ea typeface="맑은 고딕"/>
                        <a:hlinkClick r:id="rId4"/>
                      </a:rPr>
                      <a:t>Java</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smtClean="0">
                        <a:ln>
                          <a:noFill/>
                        </a:ln>
                        <a:solidFill>
                          <a:prstClr val="black"/>
                        </a:solidFill>
                        <a:effectLst/>
                        <a:uLnTx/>
                        <a:uFillTx/>
                        <a:ea typeface="맑은 고딕"/>
                        <a:hlinkClick r:id="rId5"/>
                      </a:rPr>
                      <a:t>.NET</a:t>
                    </a:r>
                    <a:r>
                      <a:rPr kumimoji="0" lang="ko-KR" altLang="en-US" sz="1020" b="0" i="0" u="none" strike="noStrike" kern="0" cap="none" spc="0" normalizeH="0" baseline="0" noProof="0" smtClean="0">
                        <a:ln>
                          <a:noFill/>
                        </a:ln>
                        <a:solidFill>
                          <a:prstClr val="black"/>
                        </a:solidFill>
                        <a:effectLst/>
                        <a:uLnTx/>
                        <a:uFillTx/>
                        <a:ea typeface="맑은 고딕"/>
                      </a:rPr>
                      <a:t> 등 강력한 프로그래밍 언어 확장 기능을 제공합니다</a:t>
                    </a:r>
                    <a:r>
                      <a:rPr kumimoji="0" lang="en-US" altLang="ko-KR" sz="1020" b="0" i="0" u="none" strike="noStrike" kern="0" cap="none" spc="0" normalizeH="0" baseline="0" noProof="0" dirty="0" smtClean="0">
                        <a:ln>
                          <a:noFill/>
                        </a:ln>
                        <a:solidFill>
                          <a:prstClr val="black"/>
                        </a:solidFill>
                        <a:effectLst/>
                        <a:uLnTx/>
                        <a:uFillTx/>
                        <a:ea typeface="맑은 고딕"/>
                      </a:rPr>
                      <a:t>. Hadoop </a:t>
                    </a:r>
                    <a:r>
                      <a:rPr kumimoji="0" lang="ko-KR" altLang="en-US" sz="1020" b="0" i="0" u="none" strike="noStrike" kern="0" cap="none" spc="0" normalizeH="0" baseline="0" noProof="0" smtClean="0">
                        <a:ln>
                          <a:noFill/>
                        </a:ln>
                        <a:solidFill>
                          <a:prstClr val="black"/>
                        </a:solidFill>
                        <a:effectLst/>
                        <a:uLnTx/>
                        <a:uFillTx/>
                        <a:ea typeface="맑은 고딕"/>
                      </a:rPr>
                      <a:t>작업 생성</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구성</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제출 및 모니터링에 대해 </a:t>
                    </a:r>
                    <a:r>
                      <a:rPr kumimoji="0" lang="en-US" altLang="ko-KR" sz="1020" b="0" i="0" u="none" strike="noStrike" kern="0" cap="none" spc="0" normalizeH="0" baseline="0" noProof="0" dirty="0" smtClean="0">
                        <a:ln>
                          <a:noFill/>
                        </a:ln>
                        <a:solidFill>
                          <a:prstClr val="black"/>
                        </a:solidFill>
                        <a:effectLst/>
                        <a:uLnTx/>
                        <a:uFillTx/>
                        <a:ea typeface="맑은 고딕"/>
                      </a:rPr>
                      <a:t>Hadoop</a:t>
                    </a:r>
                    <a:r>
                      <a:rPr kumimoji="0" lang="ko-KR" altLang="en-US" sz="1020" b="0" i="0" u="none" strike="noStrike" kern="0" cap="none" spc="0" normalizeH="0" baseline="0" noProof="0" smtClean="0">
                        <a:ln>
                          <a:noFill/>
                        </a:ln>
                        <a:solidFill>
                          <a:prstClr val="black"/>
                        </a:solidFill>
                        <a:effectLst/>
                        <a:uLnTx/>
                        <a:uFillTx/>
                        <a:ea typeface="맑은 고딕"/>
                      </a:rPr>
                      <a:t>에서 프로그래밍 언어를 선택해서 사용할 수 있습니다</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Excel</a:t>
                    </a:r>
                    <a:r>
                      <a:rPr kumimoji="0" lang="ko-KR" altLang="en-US" sz="1224" b="1" i="0" u="sng" strike="noStrike" kern="0" cap="none" spc="0" normalizeH="0" baseline="0" noProof="0" smtClean="0">
                        <a:ln>
                          <a:noFill/>
                        </a:ln>
                        <a:solidFill>
                          <a:prstClr val="black"/>
                        </a:solidFill>
                        <a:effectLst/>
                        <a:uLnTx/>
                        <a:uFillTx/>
                        <a:ea typeface="맑은 고딕"/>
                      </a:rPr>
                      <a:t>과 연동한 </a:t>
                    </a:r>
                    <a:r>
                      <a:rPr kumimoji="0" lang="en-US" altLang="ko-KR" sz="1224" b="1" i="0" u="sng" strike="noStrike" kern="0" cap="none" spc="0" normalizeH="0" baseline="0" noProof="0" dirty="0" smtClean="0">
                        <a:ln>
                          <a:noFill/>
                        </a:ln>
                        <a:solidFill>
                          <a:prstClr val="black"/>
                        </a:solidFill>
                        <a:effectLst/>
                        <a:uLnTx/>
                        <a:uFillTx/>
                        <a:ea typeface="맑은 고딕"/>
                      </a:rPr>
                      <a:t>Hadoop </a:t>
                    </a:r>
                    <a:r>
                      <a:rPr kumimoji="0" lang="ko-KR" altLang="en-US" sz="1224" b="1" i="0" u="sng" strike="noStrike" kern="0" cap="none" spc="0" normalizeH="0" baseline="0" noProof="0" smtClean="0">
                        <a:ln>
                          <a:noFill/>
                        </a:ln>
                        <a:solidFill>
                          <a:prstClr val="black"/>
                        </a:solidFill>
                        <a:effectLst/>
                        <a:uLnTx/>
                        <a:uFillTx/>
                        <a:ea typeface="맑은 고딕"/>
                      </a:rPr>
                      <a:t>데이터 시각화</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Excel</a:t>
                    </a:r>
                    <a:r>
                      <a:rPr kumimoji="0" lang="ko-KR" altLang="en-US" sz="1020" b="0" i="0" u="none" strike="noStrike" kern="0" cap="none" spc="0" normalizeH="0" baseline="0" noProof="0" smtClean="0">
                        <a:ln>
                          <a:noFill/>
                        </a:ln>
                        <a:solidFill>
                          <a:prstClr val="black"/>
                        </a:solidFill>
                        <a:effectLst/>
                        <a:uLnTx/>
                        <a:uFillTx/>
                        <a:ea typeface="맑은 고딕"/>
                      </a:rPr>
                      <a:t>에서 사용자는 데이터 소스로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ko-KR" altLang="en-US" sz="1020" b="0" i="0" u="none" strike="noStrike" kern="0" cap="none" spc="0" normalizeH="0" baseline="0" noProof="0" smtClean="0">
                        <a:ln>
                          <a:noFill/>
                        </a:ln>
                        <a:solidFill>
                          <a:prstClr val="black"/>
                        </a:solidFill>
                        <a:effectLst/>
                        <a:uLnTx/>
                        <a:uFillTx/>
                        <a:ea typeface="맑은 고딕"/>
                      </a:rPr>
                      <a:t>를 선택하여 </a:t>
                    </a:r>
                    <a:r>
                      <a:rPr kumimoji="0" lang="en-US" altLang="ko-KR" sz="1020" b="0" i="0" u="none" strike="noStrike" kern="0" cap="none" spc="0" normalizeH="0" baseline="0" noProof="0" dirty="0" smtClean="0">
                        <a:ln>
                          <a:noFill/>
                        </a:ln>
                        <a:solidFill>
                          <a:prstClr val="black"/>
                        </a:solidFill>
                        <a:effectLst/>
                        <a:uLnTx/>
                        <a:uFillTx/>
                        <a:ea typeface="맑은 고딕"/>
                      </a:rPr>
                      <a:t>Excel</a:t>
                    </a:r>
                    <a:r>
                      <a:rPr kumimoji="0" lang="ko-KR" altLang="en-US" sz="1020" b="0" i="0" u="none" strike="noStrike" kern="0" cap="none" spc="0" normalizeH="0" baseline="0" noProof="0" smtClean="0">
                        <a:ln>
                          <a:noFill/>
                        </a:ln>
                        <a:solidFill>
                          <a:prstClr val="black"/>
                        </a:solidFill>
                        <a:effectLst/>
                        <a:uLnTx/>
                        <a:uFillTx/>
                        <a:ea typeface="맑은 고딕"/>
                      </a:rPr>
                      <a:t>을 이용한 다양한 분석 및 시각화를 수행할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기업 내부와 </a:t>
                    </a: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en-US" altLang="ko-KR" sz="1224" b="1" i="0" u="sng" strike="noStrike" kern="0" cap="none" spc="0" normalizeH="0" baseline="0" noProof="0" dirty="0" smtClean="0">
                        <a:ln>
                          <a:noFill/>
                        </a:ln>
                        <a:solidFill>
                          <a:prstClr val="black"/>
                        </a:solidFill>
                        <a:effectLst/>
                        <a:uLnTx/>
                        <a:uFillTx/>
                        <a:ea typeface="맑은 고딕"/>
                      </a:rPr>
                      <a:t>Hadoop </a:t>
                    </a:r>
                    <a:r>
                      <a:rPr kumimoji="0" lang="ko-KR" altLang="en-US" sz="1224" b="1" i="0" u="sng" strike="noStrike" kern="0" cap="none" spc="0" normalizeH="0" baseline="0" noProof="0" smtClean="0">
                        <a:ln>
                          <a:noFill/>
                        </a:ln>
                        <a:solidFill>
                          <a:prstClr val="black"/>
                        </a:solidFill>
                        <a:effectLst/>
                        <a:uLnTx/>
                        <a:uFillTx/>
                        <a:ea typeface="맑은 고딕"/>
                      </a:rPr>
                      <a:t>클러스터 연결</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ko-KR" altLang="en-US" sz="1020" b="0" i="0" u="none" strike="noStrike" kern="0" cap="none" spc="0" normalizeH="0" baseline="0" noProof="0" smtClean="0">
                        <a:ln>
                          <a:noFill/>
                        </a:ln>
                        <a:solidFill>
                          <a:prstClr val="black"/>
                        </a:solidFill>
                        <a:effectLst/>
                        <a:uLnTx/>
                        <a:uFillTx/>
                        <a:ea typeface="맑은 고딕"/>
                      </a:rPr>
                      <a:t>가 </a:t>
                    </a:r>
                    <a:r>
                      <a:rPr kumimoji="0" lang="en-US" altLang="ko-KR" sz="1020" b="0" i="0" u="none" strike="noStrike" kern="0" cap="none" spc="0" normalizeH="0" baseline="0" noProof="0" dirty="0" err="1" smtClean="0">
                        <a:ln>
                          <a:noFill/>
                        </a:ln>
                        <a:solidFill>
                          <a:prstClr val="black"/>
                        </a:solidFill>
                        <a:effectLst/>
                        <a:uLnTx/>
                        <a:uFillTx/>
                        <a:ea typeface="맑은 고딕"/>
                        <a:hlinkClick r:id="rId6"/>
                      </a:rPr>
                      <a:t>Hortonworks</a:t>
                    </a:r>
                    <a:r>
                      <a:rPr kumimoji="0" lang="en-US" altLang="ko-KR" sz="1020" b="0" i="0" u="none" strike="noStrike" kern="0" cap="none" spc="0" normalizeH="0" baseline="0" noProof="0" dirty="0" smtClean="0">
                        <a:ln>
                          <a:noFill/>
                        </a:ln>
                        <a:solidFill>
                          <a:prstClr val="black"/>
                        </a:solidFill>
                        <a:effectLst/>
                        <a:uLnTx/>
                        <a:uFillTx/>
                        <a:ea typeface="맑은 고딕"/>
                        <a:hlinkClick r:id="rId6"/>
                      </a:rPr>
                      <a:t> Data Platform</a:t>
                    </a:r>
                    <a:r>
                      <a:rPr kumimoji="0" lang="ko-KR" altLang="en-US" sz="1020" b="0" i="0" u="none" strike="noStrike" kern="0" cap="none" spc="0" normalizeH="0" baseline="0" noProof="0" smtClean="0">
                        <a:ln>
                          <a:noFill/>
                        </a:ln>
                        <a:solidFill>
                          <a:prstClr val="black"/>
                        </a:solidFill>
                        <a:effectLst/>
                        <a:uLnTx/>
                        <a:uFillTx/>
                        <a:ea typeface="맑은 고딕"/>
                      </a:rPr>
                      <a:t>과 통합되어 백업</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개발</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테스트 및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버스팅 시나리오에 대해 </a:t>
                    </a:r>
                    <a:r>
                      <a:rPr kumimoji="0" lang="en-US" altLang="ko-KR" sz="1020" b="0" i="0" u="none" strike="noStrike" kern="0" cap="none" spc="0" normalizeH="0" baseline="0" noProof="0" dirty="0" smtClean="0">
                        <a:ln>
                          <a:noFill/>
                        </a:ln>
                        <a:solidFill>
                          <a:prstClr val="black"/>
                        </a:solidFill>
                        <a:effectLst/>
                        <a:uLnTx/>
                        <a:uFillTx/>
                        <a:ea typeface="맑은 고딕"/>
                      </a:rPr>
                      <a:t>Hadoop </a:t>
                    </a:r>
                    <a:r>
                      <a:rPr kumimoji="0" lang="ko-KR" altLang="en-US" sz="1020" b="0" i="0" u="none" strike="noStrike" kern="0" cap="none" spc="0" normalizeH="0" baseline="0" noProof="0" smtClean="0">
                        <a:ln>
                          <a:noFill/>
                        </a:ln>
                        <a:solidFill>
                          <a:prstClr val="black"/>
                        </a:solidFill>
                        <a:effectLst/>
                        <a:uLnTx/>
                        <a:uFillTx/>
                        <a:ea typeface="맑은 고딕"/>
                      </a:rPr>
                      <a:t>데이터를 온사이트 데이터센터에서 </a:t>
                    </a:r>
                    <a:r>
                      <a:rPr kumimoji="0" lang="en-US" altLang="ko-KR" sz="1020" b="0" i="0" u="none" strike="noStrike" kern="0" cap="none" spc="0" normalizeH="0" baseline="0" noProof="0" dirty="0" smtClean="0">
                        <a:ln>
                          <a:noFill/>
                        </a:ln>
                        <a:solidFill>
                          <a:prstClr val="black"/>
                        </a:solidFill>
                        <a:effectLst/>
                        <a:uLnTx/>
                        <a:uFillTx/>
                        <a:ea typeface="맑은 고딕"/>
                      </a:rPr>
                      <a:t>Azure Cloud</a:t>
                    </a:r>
                    <a:r>
                      <a:rPr kumimoji="0" lang="ko-KR" altLang="en-US" sz="1020" b="0" i="0" u="none" strike="noStrike" kern="0" cap="none" spc="0" normalizeH="0" baseline="0" noProof="0" smtClean="0">
                        <a:ln>
                          <a:noFill/>
                        </a:ln>
                        <a:solidFill>
                          <a:prstClr val="black"/>
                        </a:solidFill>
                        <a:effectLst/>
                        <a:uLnTx/>
                        <a:uFillTx/>
                        <a:ea typeface="맑은 고딕"/>
                      </a:rPr>
                      <a:t>로 이동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NoSQL </a:t>
                    </a:r>
                    <a:r>
                      <a:rPr kumimoji="0" lang="ko-KR" altLang="en-US" sz="1224" b="1" i="0" u="sng" strike="noStrike" kern="0" cap="none" spc="0" normalizeH="0" baseline="0" noProof="0" smtClean="0">
                        <a:ln>
                          <a:noFill/>
                        </a:ln>
                        <a:solidFill>
                          <a:prstClr val="black"/>
                        </a:solidFill>
                        <a:effectLst/>
                        <a:uLnTx/>
                        <a:uFillTx/>
                        <a:ea typeface="맑은 고딕"/>
                      </a:rPr>
                      <a:t>트랜잭션 기능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ko-KR" altLang="en-US" sz="1020" b="0" i="0" u="none" strike="noStrike" kern="0" cap="none" spc="0" normalizeH="0" baseline="0" noProof="0" smtClean="0">
                        <a:ln>
                          <a:noFill/>
                        </a:ln>
                        <a:solidFill>
                          <a:prstClr val="black"/>
                        </a:solidFill>
                        <a:effectLst/>
                        <a:uLnTx/>
                        <a:uFillTx/>
                        <a:ea typeface="맑은 고딕"/>
                      </a:rPr>
                      <a:t>는 </a:t>
                    </a:r>
                    <a:r>
                      <a:rPr kumimoji="0" lang="en-US" altLang="ko-KR" sz="1020" b="0" i="0" u="none" strike="noStrike" kern="0" cap="none" spc="0" normalizeH="0" baseline="0" noProof="0" dirty="0" smtClean="0">
                        <a:ln>
                          <a:noFill/>
                        </a:ln>
                        <a:solidFill>
                          <a:prstClr val="black"/>
                        </a:solidFill>
                        <a:effectLst/>
                        <a:uLnTx/>
                        <a:uFillTx/>
                        <a:ea typeface="맑은 고딕"/>
                      </a:rPr>
                      <a:t>Apache </a:t>
                    </a:r>
                    <a:r>
                      <a:rPr kumimoji="0" lang="en-US" altLang="ko-KR" sz="1020" b="0" i="0" u="none" strike="noStrike" kern="0" cap="none" spc="0" normalizeH="0" baseline="0" noProof="0" dirty="0" err="1" smtClean="0">
                        <a:ln>
                          <a:noFill/>
                        </a:ln>
                        <a:solidFill>
                          <a:prstClr val="black"/>
                        </a:solidFill>
                        <a:effectLst/>
                        <a:uLnTx/>
                        <a:uFillTx/>
                        <a:ea typeface="맑은 고딕"/>
                      </a:rPr>
                      <a:t>HBase</a:t>
                    </a:r>
                    <a:r>
                      <a:rPr kumimoji="0" lang="ko-KR" altLang="en-US" sz="1020" b="0" i="0" u="none" strike="noStrike" kern="0" cap="none" spc="0" normalizeH="0" baseline="0" noProof="0" smtClean="0">
                        <a:ln>
                          <a:noFill/>
                        </a:ln>
                        <a:solidFill>
                          <a:prstClr val="black"/>
                        </a:solidFill>
                        <a:effectLst/>
                        <a:uLnTx/>
                        <a:uFillTx/>
                        <a:ea typeface="맑은 고딕"/>
                      </a:rPr>
                      <a:t>를 포함합니다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이를 통해 비관계형 데이터의 대규모 트랜잭션 처리</a:t>
                    </a:r>
                    <a:r>
                      <a:rPr kumimoji="0" lang="en-US" altLang="ko-KR" sz="1020" b="0" i="0" u="none" strike="noStrike" kern="0" cap="none" spc="0" normalizeH="0" baseline="0" noProof="0" dirty="0" smtClean="0">
                        <a:ln>
                          <a:noFill/>
                        </a:ln>
                        <a:solidFill>
                          <a:prstClr val="black"/>
                        </a:solidFill>
                        <a:effectLst/>
                        <a:uLnTx/>
                        <a:uFillTx/>
                        <a:ea typeface="맑은 고딕"/>
                      </a:rPr>
                      <a:t>(OLTP)</a:t>
                    </a:r>
                    <a:r>
                      <a:rPr kumimoji="0" lang="ko-KR" altLang="en-US" sz="1020" b="0" i="0" u="none" strike="noStrike" kern="0" cap="none" spc="0" normalizeH="0" baseline="0" noProof="0" smtClean="0">
                        <a:ln>
                          <a:noFill/>
                        </a:ln>
                        <a:solidFill>
                          <a:prstClr val="black"/>
                        </a:solidFill>
                        <a:effectLst/>
                        <a:uLnTx/>
                        <a:uFillTx/>
                        <a:ea typeface="맑은 고딕"/>
                      </a:rPr>
                      <a:t>를 수행할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grpSp>
            <p:nvGrpSpPr>
              <p:cNvPr id="61" name="그룹 95"/>
              <p:cNvGrpSpPr/>
              <p:nvPr/>
            </p:nvGrpSpPr>
            <p:grpSpPr>
              <a:xfrm>
                <a:off x="6721836" y="899679"/>
                <a:ext cx="3398889" cy="5412310"/>
                <a:chOff x="3573634" y="943221"/>
                <a:chExt cx="3398889" cy="5412310"/>
              </a:xfrm>
            </p:grpSpPr>
            <p:sp>
              <p:nvSpPr>
                <p:cNvPr id="62"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63" name="그룹 97"/>
                <p:cNvGrpSpPr/>
                <p:nvPr/>
              </p:nvGrpSpPr>
              <p:grpSpPr>
                <a:xfrm>
                  <a:off x="3573634" y="943223"/>
                  <a:ext cx="3398889" cy="1994346"/>
                  <a:chOff x="3573634" y="943223"/>
                  <a:chExt cx="3398889" cy="1994346"/>
                </a:xfrm>
              </p:grpSpPr>
              <p:sp>
                <p:nvSpPr>
                  <p:cNvPr id="64"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65" name="직사각형 99"/>
                  <p:cNvSpPr/>
                  <p:nvPr/>
                </p:nvSpPr>
                <p:spPr>
                  <a:xfrm>
                    <a:off x="3627403" y="1706816"/>
                    <a:ext cx="3345120" cy="1230753"/>
                  </a:xfrm>
                  <a:prstGeom prst="rect">
                    <a:avLst/>
                  </a:prstGeom>
                </p:spPr>
                <p:txBody>
                  <a:bodyPr wrap="squar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224" b="0" i="0" u="none" strike="noStrike" kern="0" cap="none" spc="0" normalizeH="0" baseline="0" noProof="0" dirty="0" smtClean="0">
                        <a:ln>
                          <a:noFill/>
                        </a:ln>
                        <a:solidFill>
                          <a:prstClr val="black"/>
                        </a:solidFill>
                        <a:effectLst/>
                        <a:uLnTx/>
                        <a:uFillTx/>
                        <a:ea typeface="맑은 고딕"/>
                      </a:rPr>
                      <a:t>버지니아 공대는 생명 과학 연구에서 </a:t>
                    </a:r>
                    <a:r>
                      <a:rPr kumimoji="0" lang="en-US" altLang="ko-KR" sz="1224" b="0" i="0" u="none" strike="noStrike" kern="0" cap="none" spc="0" normalizeH="0" baseline="0" noProof="0" dirty="0" smtClean="0">
                        <a:ln>
                          <a:noFill/>
                        </a:ln>
                        <a:solidFill>
                          <a:prstClr val="black"/>
                        </a:solidFill>
                        <a:effectLst/>
                        <a:uLnTx/>
                        <a:uFillTx/>
                        <a:ea typeface="맑은 고딕"/>
                      </a:rPr>
                      <a:t>DNS </a:t>
                    </a:r>
                    <a:r>
                      <a:rPr kumimoji="0" lang="ko-KR" altLang="en-US" sz="1224" b="0" i="0" u="none" strike="noStrike" kern="0" cap="none" spc="0" normalizeH="0" baseline="0" noProof="0" smtClean="0">
                        <a:ln>
                          <a:noFill/>
                        </a:ln>
                        <a:solidFill>
                          <a:prstClr val="black"/>
                        </a:solidFill>
                        <a:effectLst/>
                        <a:uLnTx/>
                        <a:uFillTx/>
                        <a:ea typeface="맑은 고딕"/>
                      </a:rPr>
                      <a:t>서열 분석을 위한 빅데이터 플랫폼이 필요하였으나</a:t>
                    </a:r>
                    <a:r>
                      <a:rPr kumimoji="0" lang="en-US" altLang="ko-KR" sz="1224" b="0" i="0" u="none" strike="noStrike" kern="0" cap="none" spc="0" normalizeH="0" baseline="0" noProof="0" dirty="0" smtClean="0">
                        <a:ln>
                          <a:noFill/>
                        </a:ln>
                        <a:solidFill>
                          <a:prstClr val="black"/>
                        </a:solidFill>
                        <a:effectLst/>
                        <a:uLnTx/>
                        <a:uFillTx/>
                        <a:ea typeface="맑은 고딕"/>
                      </a:rPr>
                      <a:t>, </a:t>
                    </a:r>
                    <a:r>
                      <a:rPr kumimoji="0" lang="ko-KR" altLang="en-US" sz="1224" b="0" i="0" u="none" strike="noStrike" kern="0" cap="none" spc="0" normalizeH="0" baseline="0" noProof="0" smtClean="0">
                        <a:ln>
                          <a:noFill/>
                        </a:ln>
                        <a:solidFill>
                          <a:prstClr val="black"/>
                        </a:solidFill>
                        <a:effectLst/>
                        <a:uLnTx/>
                        <a:uFillTx/>
                        <a:ea typeface="맑은 고딕"/>
                      </a:rPr>
                      <a:t>막대한 투자 비용으로 연구에 어려움이 있었다</a:t>
                    </a:r>
                    <a:r>
                      <a:rPr kumimoji="0" lang="en-US" altLang="ko-KR" sz="1224" b="0" i="0" u="none" strike="noStrike" kern="0" cap="none" spc="0" normalizeH="0" baseline="0" noProof="0" dirty="0" smtClean="0">
                        <a:ln>
                          <a:noFill/>
                        </a:ln>
                        <a:solidFill>
                          <a:prstClr val="black"/>
                        </a:solidFill>
                        <a:effectLst/>
                        <a:uLnTx/>
                        <a:uFillTx/>
                        <a:ea typeface="맑은 고딕"/>
                      </a:rPr>
                      <a:t>. Azure</a:t>
                    </a:r>
                    <a:r>
                      <a:rPr kumimoji="0" lang="ko-KR" altLang="en-US" sz="1224" b="0" i="0" u="none" strike="noStrike" kern="0" cap="none" spc="0" normalizeH="0" baseline="0" noProof="0" smtClean="0">
                        <a:ln>
                          <a:noFill/>
                        </a:ln>
                        <a:solidFill>
                          <a:prstClr val="black"/>
                        </a:solidFill>
                        <a:effectLst/>
                        <a:uLnTx/>
                        <a:uFillTx/>
                        <a:ea typeface="맑은 고딕"/>
                      </a:rPr>
                      <a:t>의 </a:t>
                    </a:r>
                    <a:r>
                      <a:rPr kumimoji="0" lang="en-US" altLang="ko-KR" sz="1224" b="0" i="0" u="none" strike="noStrike" kern="0" cap="none" spc="0" normalizeH="0" baseline="0" noProof="0" dirty="0" smtClean="0">
                        <a:ln>
                          <a:noFill/>
                        </a:ln>
                        <a:solidFill>
                          <a:prstClr val="black"/>
                        </a:solidFill>
                        <a:effectLst/>
                        <a:uLnTx/>
                        <a:uFillTx/>
                        <a:ea typeface="맑은 고딕"/>
                      </a:rPr>
                      <a:t>on-demand cloud </a:t>
                    </a:r>
                    <a:r>
                      <a:rPr kumimoji="0" lang="en-US" altLang="ko-KR" sz="1224" b="0" i="0" u="none" strike="noStrike" kern="0" cap="none" spc="0" normalizeH="0" baseline="0" noProof="0" dirty="0" err="1" smtClean="0">
                        <a:ln>
                          <a:noFill/>
                        </a:ln>
                        <a:solidFill>
                          <a:prstClr val="black"/>
                        </a:solidFill>
                        <a:effectLst/>
                        <a:uLnTx/>
                        <a:uFillTx/>
                        <a:ea typeface="맑은 고딕"/>
                      </a:rPr>
                      <a:t>platfor</a:t>
                    </a:r>
                    <a:r>
                      <a:rPr kumimoji="0" lang="ko-KR" altLang="en-US" sz="1224" b="0" i="0" u="none" strike="noStrike" kern="0" cap="none" spc="0" normalizeH="0" baseline="0" noProof="0" smtClean="0">
                        <a:ln>
                          <a:noFill/>
                        </a:ln>
                        <a:solidFill>
                          <a:prstClr val="black"/>
                        </a:solidFill>
                        <a:effectLst/>
                        <a:uLnTx/>
                        <a:uFillTx/>
                        <a:ea typeface="맑은 고딕"/>
                      </a:rPr>
                      <a:t>으로 큰 투자 비용 없이 빅데이터 플랫폼으로 연구를 수행</a:t>
                    </a:r>
                    <a:endParaRPr kumimoji="0" lang="en-US" altLang="ko-KR" sz="1020" b="1" i="0" u="sng" strike="noStrike" kern="0" cap="none" spc="0" normalizeH="0" baseline="0" noProof="0" dirty="0" smtClean="0">
                      <a:ln>
                        <a:noFill/>
                      </a:ln>
                      <a:solidFill>
                        <a:prstClr val="black"/>
                      </a:solidFill>
                      <a:effectLst/>
                      <a:uLnTx/>
                      <a:uFillTx/>
                      <a:ea typeface="맑은 고딕"/>
                    </a:endParaRPr>
                  </a:p>
                </p:txBody>
              </p:sp>
            </p:grpSp>
          </p:grpSp>
        </p:grpSp>
        <p:sp>
          <p:nvSpPr>
            <p:cNvPr id="57" name="직사각형 100"/>
            <p:cNvSpPr/>
            <p:nvPr/>
          </p:nvSpPr>
          <p:spPr>
            <a:xfrm>
              <a:off x="87084" y="4150541"/>
              <a:ext cx="2938469" cy="2046406"/>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비구조적 데이터의 고속 처리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ko-KR" altLang="en-US" sz="1020" b="0" i="0" u="none" strike="noStrike" kern="0" cap="none" spc="0" normalizeH="0" baseline="0" noProof="0" smtClean="0">
                  <a:ln>
                    <a:noFill/>
                  </a:ln>
                  <a:solidFill>
                    <a:prstClr val="black"/>
                  </a:solidFill>
                  <a:effectLst/>
                  <a:uLnTx/>
                  <a:uFillTx/>
                  <a:ea typeface="맑은 고딕"/>
                </a:rPr>
                <a:t>는 </a:t>
              </a:r>
              <a:r>
                <a:rPr kumimoji="0" lang="en-US" altLang="ko-KR" sz="1020" b="0" i="0" u="none" strike="noStrike" kern="0" cap="none" spc="0" normalizeH="0" baseline="0" noProof="0" dirty="0" smtClean="0">
                  <a:ln>
                    <a:noFill/>
                  </a:ln>
                  <a:solidFill>
                    <a:prstClr val="black"/>
                  </a:solidFill>
                  <a:effectLst/>
                  <a:uLnTx/>
                  <a:uFillTx/>
                  <a:ea typeface="맑은 고딕"/>
                </a:rPr>
                <a:t>100% Apache Hadoop</a:t>
              </a:r>
              <a:r>
                <a:rPr kumimoji="0" lang="ko-KR" altLang="en-US" sz="1020" b="0" i="0" u="none" strike="noStrike" kern="0" cap="none" spc="0" normalizeH="0" baseline="0" noProof="0" smtClean="0">
                  <a:ln>
                    <a:noFill/>
                  </a:ln>
                  <a:solidFill>
                    <a:prstClr val="black"/>
                  </a:solidFill>
                  <a:effectLst/>
                  <a:uLnTx/>
                  <a:uFillTx/>
                  <a:ea typeface="맑은 고딕"/>
                </a:rPr>
                <a:t>이므로 웹 클릭 동향</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소셜 미디어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서버 로그</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장치 및 센서 등의 비구조적 또는 반구조적 데이터를 처리할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구매하거나 유지할 하드웨어 없음</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ko-KR" altLang="en-US" sz="1020" b="0" i="0" u="none" strike="noStrike" kern="0" cap="none" spc="0" normalizeH="0" baseline="0" noProof="0" smtClean="0">
                  <a:ln>
                    <a:noFill/>
                  </a:ln>
                  <a:solidFill>
                    <a:prstClr val="black"/>
                  </a:solidFill>
                  <a:effectLst/>
                  <a:uLnTx/>
                  <a:uFillTx/>
                  <a:ea typeface="맑은 고딕"/>
                </a:rPr>
                <a:t>를 사용하면 새 하드웨어 구매나 기타 사전 투자 비용 없이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에 </a:t>
              </a:r>
              <a:r>
                <a:rPr kumimoji="0" lang="en-US" altLang="ko-KR" sz="1020" b="0" i="0" u="none" strike="noStrike" kern="0" cap="none" spc="0" normalizeH="0" baseline="0" noProof="0" dirty="0" smtClean="0">
                  <a:ln>
                    <a:noFill/>
                  </a:ln>
                  <a:solidFill>
                    <a:prstClr val="black"/>
                  </a:solidFill>
                  <a:effectLst/>
                  <a:uLnTx/>
                  <a:uFillTx/>
                  <a:ea typeface="맑은 고딕"/>
                </a:rPr>
                <a:t>Hadoop</a:t>
              </a:r>
              <a:r>
                <a:rPr kumimoji="0" lang="ko-KR" altLang="en-US" sz="1020" b="0" i="0" u="none" strike="noStrike" kern="0" cap="none" spc="0" normalizeH="0" baseline="0" noProof="0" smtClean="0">
                  <a:ln>
                    <a:noFill/>
                  </a:ln>
                  <a:solidFill>
                    <a:prstClr val="black"/>
                  </a:solidFill>
                  <a:effectLst/>
                  <a:uLnTx/>
                  <a:uFillTx/>
                  <a:ea typeface="맑은 고딕"/>
                </a:rPr>
                <a:t>을 배포할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최초 클러스터를 몇 분 안에 실행할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sp>
        <p:nvSpPr>
          <p:cNvPr id="95" name="직사각형 99"/>
          <p:cNvSpPr/>
          <p:nvPr/>
        </p:nvSpPr>
        <p:spPr>
          <a:xfrm>
            <a:off x="7829441" y="4025956"/>
            <a:ext cx="3162130" cy="785805"/>
          </a:xfrm>
          <a:prstGeom prst="rect">
            <a:avLst/>
          </a:prstGeom>
        </p:spPr>
        <p:txBody>
          <a:bodyPr wrap="square">
            <a:spAutoFit/>
          </a:bodyPr>
          <a:lstStyle/>
          <a:p>
            <a:pPr defTabSz="317342">
              <a:lnSpc>
                <a:spcPct val="90000"/>
              </a:lnSpc>
              <a:spcBef>
                <a:spcPts val="306"/>
              </a:spcBef>
              <a:spcAft>
                <a:spcPts val="306"/>
              </a:spcAft>
              <a:buClr>
                <a:srgbClr val="FD0000"/>
              </a:buClr>
            </a:pPr>
            <a:r>
              <a:rPr lang="ko-KR" altLang="en-US" sz="1224" dirty="0">
                <a:solidFill>
                  <a:prstClr val="black"/>
                </a:solidFill>
                <a:ea typeface="맑은 고딕"/>
              </a:rPr>
              <a:t>영양 식품 연구 개발 업체로</a:t>
            </a:r>
            <a:r>
              <a:rPr lang="en-US" altLang="ko-KR" sz="1224" dirty="0">
                <a:solidFill>
                  <a:prstClr val="black"/>
                </a:solidFill>
                <a:ea typeface="맑은 고딕"/>
              </a:rPr>
              <a:t> </a:t>
            </a:r>
            <a:r>
              <a:rPr lang="ko-KR" altLang="en-US" sz="1224">
                <a:solidFill>
                  <a:prstClr val="black"/>
                </a:solidFill>
                <a:ea typeface="맑은 고딕"/>
              </a:rPr>
              <a:t>기존의 회사내 빅데이터 플랫폼과 </a:t>
            </a:r>
            <a:r>
              <a:rPr lang="en-US" altLang="ko-KR" sz="1224" dirty="0">
                <a:solidFill>
                  <a:prstClr val="black"/>
                </a:solidFill>
                <a:ea typeface="맑은 고딕"/>
              </a:rPr>
              <a:t>Azure</a:t>
            </a:r>
            <a:r>
              <a:rPr lang="ko-KR" altLang="en-US" sz="1224">
                <a:solidFill>
                  <a:prstClr val="black"/>
                </a:solidFill>
                <a:ea typeface="맑은 고딕"/>
              </a:rPr>
              <a:t>의 </a:t>
            </a:r>
            <a:r>
              <a:rPr lang="en-US" altLang="ko-KR" sz="1224" dirty="0" err="1">
                <a:solidFill>
                  <a:prstClr val="black"/>
                </a:solidFill>
                <a:ea typeface="맑은 고딕"/>
              </a:rPr>
              <a:t>HDInsight</a:t>
            </a:r>
            <a:r>
              <a:rPr lang="ko-KR" altLang="en-US" sz="1224">
                <a:solidFill>
                  <a:prstClr val="black"/>
                </a:solidFill>
                <a:ea typeface="맑은 고딕"/>
              </a:rPr>
              <a:t>를 하이브리드로 활용하여 큰 투자 없이 </a:t>
            </a:r>
            <a:r>
              <a:rPr lang="en-US" altLang="ko-KR" sz="1224" dirty="0">
                <a:solidFill>
                  <a:prstClr val="black"/>
                </a:solidFill>
                <a:ea typeface="맑은 고딕"/>
              </a:rPr>
              <a:t>100</a:t>
            </a:r>
            <a:r>
              <a:rPr lang="ko-KR" altLang="en-US" sz="1224">
                <a:solidFill>
                  <a:prstClr val="black"/>
                </a:solidFill>
                <a:ea typeface="맑은 고딕"/>
              </a:rPr>
              <a:t>배의 분석 능력을 향상 시킬 수 있었음</a:t>
            </a:r>
            <a:endParaRPr lang="en-US" altLang="ko-KR" sz="1428" b="1" u="sng" dirty="0">
              <a:solidFill>
                <a:prstClr val="black"/>
              </a:solidFill>
              <a:ea typeface="맑은 고딕"/>
            </a:endParaRPr>
          </a:p>
        </p:txBody>
      </p:sp>
      <p:sp>
        <p:nvSpPr>
          <p:cNvPr id="96" name="직사각형 99"/>
          <p:cNvSpPr/>
          <p:nvPr/>
        </p:nvSpPr>
        <p:spPr>
          <a:xfrm>
            <a:off x="7846837" y="5200095"/>
            <a:ext cx="3265927" cy="1088396"/>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224" dirty="0">
                <a:solidFill>
                  <a:prstClr val="black"/>
                </a:solidFill>
                <a:ea typeface="맑은 고딕"/>
              </a:rPr>
              <a:t>Windows Azure</a:t>
            </a:r>
            <a:r>
              <a:rPr lang="ko-KR" altLang="en-US" sz="1224">
                <a:solidFill>
                  <a:prstClr val="black"/>
                </a:solidFill>
                <a:ea typeface="맑은 고딕"/>
              </a:rPr>
              <a:t>와 함께 탄력적인 </a:t>
            </a:r>
            <a:r>
              <a:rPr lang="en-US" altLang="ko-KR" sz="1224" dirty="0">
                <a:solidFill>
                  <a:prstClr val="black"/>
                </a:solidFill>
                <a:ea typeface="맑은 고딕"/>
              </a:rPr>
              <a:t>Cloud</a:t>
            </a:r>
            <a:r>
              <a:rPr lang="ko-KR" altLang="en-US" sz="1224">
                <a:solidFill>
                  <a:prstClr val="black"/>
                </a:solidFill>
                <a:ea typeface="맑은 고딕"/>
              </a:rPr>
              <a:t>를 사용하기 때문에 인프라 설치에 대해 걱정하거나 데이터 센터의 현재 용량으로 성장을 지속할 수 있을지 염려할 필요가 없습니다</a:t>
            </a:r>
            <a:r>
              <a:rPr lang="en-US" altLang="ko-KR" sz="1224" dirty="0">
                <a:solidFill>
                  <a:prstClr val="black"/>
                </a:solidFill>
                <a:ea typeface="맑은 고딕"/>
              </a:rPr>
              <a:t>.</a:t>
            </a:r>
            <a:br>
              <a:rPr lang="en-US" altLang="ko-KR" sz="1224" dirty="0">
                <a:solidFill>
                  <a:prstClr val="black"/>
                </a:solidFill>
                <a:ea typeface="맑은 고딕"/>
              </a:rPr>
            </a:br>
            <a:r>
              <a:rPr lang="en-US" altLang="ko-KR" sz="918" dirty="0">
                <a:solidFill>
                  <a:prstClr val="black"/>
                </a:solidFill>
                <a:ea typeface="맑은 고딕"/>
              </a:rPr>
              <a:t>–</a:t>
            </a:r>
            <a:r>
              <a:rPr lang="en-US" altLang="ko-KR" sz="918" dirty="0" err="1">
                <a:solidFill>
                  <a:prstClr val="black"/>
                </a:solidFill>
                <a:ea typeface="맑은 고딕"/>
              </a:rPr>
              <a:t>Sujatha</a:t>
            </a:r>
            <a:r>
              <a:rPr lang="en-US" altLang="ko-KR" sz="918" dirty="0">
                <a:solidFill>
                  <a:prstClr val="black"/>
                </a:solidFill>
                <a:ea typeface="맑은 고딕"/>
              </a:rPr>
              <a:t> </a:t>
            </a:r>
            <a:r>
              <a:rPr lang="en-US" altLang="ko-KR" sz="918" dirty="0" err="1">
                <a:solidFill>
                  <a:prstClr val="black"/>
                </a:solidFill>
                <a:ea typeface="맑은 고딕"/>
              </a:rPr>
              <a:t>Bayyapureddy</a:t>
            </a:r>
            <a:r>
              <a:rPr lang="en-US" altLang="ko-KR" sz="918" dirty="0">
                <a:solidFill>
                  <a:prstClr val="black"/>
                </a:solidFill>
                <a:ea typeface="맑은 고딕"/>
              </a:rPr>
              <a:t>, McKesson</a:t>
            </a:r>
            <a:endParaRPr lang="en-US" altLang="ko-KR" sz="918" b="1" u="sng" dirty="0">
              <a:solidFill>
                <a:prstClr val="black"/>
              </a:solidFill>
              <a:ea typeface="맑은 고딕"/>
            </a:endParaRPr>
          </a:p>
        </p:txBody>
      </p:sp>
      <p:grpSp>
        <p:nvGrpSpPr>
          <p:cNvPr id="97" name="그룹 4"/>
          <p:cNvGrpSpPr/>
          <p:nvPr/>
        </p:nvGrpSpPr>
        <p:grpSpPr>
          <a:xfrm>
            <a:off x="1382081" y="2009981"/>
            <a:ext cx="2710705" cy="2418368"/>
            <a:chOff x="103170" y="1970749"/>
            <a:chExt cx="2893987" cy="2371164"/>
          </a:xfrm>
        </p:grpSpPr>
        <p:grpSp>
          <p:nvGrpSpPr>
            <p:cNvPr id="98" name="그룹 3"/>
            <p:cNvGrpSpPr/>
            <p:nvPr/>
          </p:nvGrpSpPr>
          <p:grpSpPr>
            <a:xfrm>
              <a:off x="103170" y="1970749"/>
              <a:ext cx="2893986" cy="269515"/>
              <a:chOff x="3106021" y="1920403"/>
              <a:chExt cx="3262566" cy="206409"/>
            </a:xfrm>
          </p:grpSpPr>
          <p:pic>
            <p:nvPicPr>
              <p:cNvPr id="100"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43299"/>
              <a:stretch/>
            </p:blipFill>
            <p:spPr bwMode="auto">
              <a:xfrm>
                <a:off x="3106021" y="1920403"/>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 name="직사각형 2"/>
              <p:cNvSpPr/>
              <p:nvPr/>
            </p:nvSpPr>
            <p:spPr>
              <a:xfrm>
                <a:off x="3751539" y="1923673"/>
                <a:ext cx="2227899" cy="189748"/>
              </a:xfrm>
              <a:prstGeom prst="rect">
                <a:avLst/>
              </a:prstGeom>
            </p:spPr>
            <p:txBody>
              <a:bodyPr wrap="none">
                <a:spAutoFit/>
              </a:bodyPr>
              <a:lstStyle/>
              <a:p>
                <a:pPr defTabSz="317342">
                  <a:lnSpc>
                    <a:spcPct val="90000"/>
                  </a:lnSpc>
                  <a:spcBef>
                    <a:spcPts val="306"/>
                  </a:spcBef>
                  <a:spcAft>
                    <a:spcPts val="306"/>
                  </a:spcAft>
                  <a:buClr>
                    <a:srgbClr val="FD0000"/>
                  </a:buClr>
                </a:pPr>
                <a:r>
                  <a:rPr lang="en-US" altLang="ko-KR" sz="1122" b="1" dirty="0" err="1">
                    <a:solidFill>
                      <a:prstClr val="black"/>
                    </a:solidFill>
                    <a:ea typeface="맑은 고딕"/>
                  </a:rPr>
                  <a:t>HDInsight</a:t>
                </a:r>
                <a:r>
                  <a:rPr lang="en-US" altLang="ko-KR" sz="1122" b="1" dirty="0">
                    <a:solidFill>
                      <a:prstClr val="black"/>
                    </a:solidFill>
                    <a:ea typeface="맑은 고딕"/>
                  </a:rPr>
                  <a:t> </a:t>
                </a:r>
                <a:r>
                  <a:rPr lang="ko-KR" altLang="en-US" sz="1122" b="1">
                    <a:solidFill>
                      <a:prstClr val="black"/>
                    </a:solidFill>
                    <a:ea typeface="맑은 고딕"/>
                  </a:rPr>
                  <a:t>서비스 </a:t>
                </a:r>
                <a:r>
                  <a:rPr lang="ko-KR" altLang="en-US" sz="1122" b="1" dirty="0">
                    <a:solidFill>
                      <a:prstClr val="black"/>
                    </a:solidFill>
                    <a:ea typeface="맑은 고딕"/>
                  </a:rPr>
                  <a:t>구성도</a:t>
                </a:r>
                <a:endParaRPr lang="en-US" altLang="ko-KR" sz="1224" b="1" u="sng" dirty="0">
                  <a:solidFill>
                    <a:prstClr val="black"/>
                  </a:solidFill>
                  <a:ea typeface="맑은 고딕"/>
                </a:endParaRPr>
              </a:p>
            </p:txBody>
          </p:sp>
        </p:grpSp>
        <p:pic>
          <p:nvPicPr>
            <p:cNvPr id="99"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57" y="2245317"/>
              <a:ext cx="2885700" cy="2096596"/>
            </a:xfrm>
            <a:prstGeom prst="rect">
              <a:avLst/>
            </a:prstGeom>
          </p:spPr>
        </p:pic>
      </p:grpSp>
      <p:pic>
        <p:nvPicPr>
          <p:cNvPr id="102" name="Picture 101"/>
          <p:cNvPicPr>
            <a:picLocks noChangeAspect="1"/>
          </p:cNvPicPr>
          <p:nvPr/>
        </p:nvPicPr>
        <p:blipFill rotWithShape="1">
          <a:blip r:embed="rId9" cstate="print">
            <a:extLst>
              <a:ext uri="{28A0092B-C50C-407E-A947-70E740481C1C}">
                <a14:useLocalDpi xmlns:a14="http://schemas.microsoft.com/office/drawing/2010/main" val="0"/>
              </a:ext>
            </a:extLst>
          </a:blip>
          <a:srcRect b="17320"/>
          <a:stretch/>
        </p:blipFill>
        <p:spPr>
          <a:xfrm>
            <a:off x="7829441" y="1944393"/>
            <a:ext cx="1350981" cy="358230"/>
          </a:xfrm>
          <a:prstGeom prst="rect">
            <a:avLst/>
          </a:prstGeom>
        </p:spPr>
      </p:pic>
      <p:pic>
        <p:nvPicPr>
          <p:cNvPr id="103" name="Picture 10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8" y="3619333"/>
            <a:ext cx="917059" cy="328210"/>
          </a:xfrm>
          <a:prstGeom prst="rect">
            <a:avLst/>
          </a:prstGeom>
        </p:spPr>
      </p:pic>
      <p:pic>
        <p:nvPicPr>
          <p:cNvPr id="104" name="Picture 10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33239" y="4954887"/>
            <a:ext cx="1321462" cy="220244"/>
          </a:xfrm>
          <a:prstGeom prst="rect">
            <a:avLst/>
          </a:prstGeom>
        </p:spPr>
      </p:pic>
      <p:sp>
        <p:nvSpPr>
          <p:cNvPr id="105"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415289816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Machine Learning Service</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 Machine Learning</a:t>
            </a:r>
            <a:r>
              <a:rPr lang="ko-KR" altLang="en-US" sz="1836" spc="-104">
                <a:solidFill>
                  <a:srgbClr val="0076C6"/>
                </a:solidFill>
                <a:latin typeface="맑은 고딕" panose="020B0503020000020004" pitchFamily="50" charset="-127"/>
                <a:ea typeface="맑은 고딕" panose="020B0503020000020004" pitchFamily="50" charset="-127"/>
              </a:rPr>
              <a:t>으로 과거엔 어려웠던 자동화 작업이 빠르고 쉽게 가능합니다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특히</a:t>
            </a:r>
            <a:r>
              <a:rPr lang="en-US" altLang="ko-KR" sz="1836" spc="-104" dirty="0">
                <a:solidFill>
                  <a:srgbClr val="0076C6"/>
                </a:solidFill>
                <a:latin typeface="맑은 고딕" panose="020B0503020000020004" pitchFamily="50" charset="-127"/>
                <a:ea typeface="맑은 고딕" panose="020B0503020000020004" pitchFamily="50" charset="-127"/>
              </a:rPr>
              <a:t>, Machine Learning</a:t>
            </a:r>
            <a:r>
              <a:rPr lang="ko-KR" altLang="en-US" sz="1836" spc="-104">
                <a:solidFill>
                  <a:srgbClr val="0076C6"/>
                </a:solidFill>
                <a:latin typeface="맑은 고딕" panose="020B0503020000020004" pitchFamily="50" charset="-127"/>
                <a:ea typeface="맑은 고딕" panose="020B0503020000020004" pitchFamily="50" charset="-127"/>
              </a:rPr>
              <a:t>으로 학습된 모델을 즉시 </a:t>
            </a:r>
            <a:r>
              <a:rPr lang="en-US" altLang="ko-KR" sz="1836" spc="-104" dirty="0">
                <a:solidFill>
                  <a:srgbClr val="0076C6"/>
                </a:solidFill>
                <a:latin typeface="맑은 고딕" panose="020B0503020000020004" pitchFamily="50" charset="-127"/>
                <a:ea typeface="맑은 고딕" panose="020B0503020000020004" pitchFamily="50" charset="-127"/>
              </a:rPr>
              <a:t>WEB API</a:t>
            </a:r>
            <a:r>
              <a:rPr lang="ko-KR" altLang="en-US" sz="1836" spc="-104">
                <a:solidFill>
                  <a:srgbClr val="0076C6"/>
                </a:solidFill>
                <a:latin typeface="맑은 고딕" panose="020B0503020000020004" pitchFamily="50" charset="-127"/>
                <a:ea typeface="맑은 고딕" panose="020B0503020000020004" pitchFamily="50" charset="-127"/>
              </a:rPr>
              <a:t>로 제공할 수 있어 </a:t>
            </a:r>
            <a:r>
              <a:rPr lang="en-US" altLang="ko-KR" sz="1836" spc="-104" dirty="0">
                <a:solidFill>
                  <a:srgbClr val="0076C6"/>
                </a:solidFill>
                <a:latin typeface="맑은 고딕" panose="020B0503020000020004" pitchFamily="50" charset="-127"/>
                <a:ea typeface="맑은 고딕" panose="020B0503020000020004" pitchFamily="50" charset="-127"/>
              </a:rPr>
              <a:t>Machine Learning</a:t>
            </a:r>
            <a:r>
              <a:rPr lang="ko-KR" altLang="en-US" sz="1836" spc="-104">
                <a:solidFill>
                  <a:srgbClr val="0076C6"/>
                </a:solidFill>
                <a:latin typeface="맑은 고딕" panose="020B0503020000020004" pitchFamily="50" charset="-127"/>
                <a:ea typeface="맑은 고딕" panose="020B0503020000020004" pitchFamily="50" charset="-127"/>
              </a:rPr>
              <a:t>을 비즈니스에 빠르게 적용할 수 있도록 도와줍니다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28" name="그룹 101"/>
          <p:cNvGrpSpPr/>
          <p:nvPr/>
        </p:nvGrpSpPr>
        <p:grpSpPr>
          <a:xfrm>
            <a:off x="1201444" y="1622187"/>
            <a:ext cx="9932206" cy="4988939"/>
            <a:chOff x="34128" y="900458"/>
            <a:chExt cx="9738341" cy="5585111"/>
          </a:xfrm>
        </p:grpSpPr>
        <p:grpSp>
          <p:nvGrpSpPr>
            <p:cNvPr id="29" name="그룹 94"/>
            <p:cNvGrpSpPr/>
            <p:nvPr/>
          </p:nvGrpSpPr>
          <p:grpSpPr>
            <a:xfrm>
              <a:off x="62400" y="900458"/>
              <a:ext cx="9710069" cy="5585111"/>
              <a:chOff x="114651" y="899679"/>
              <a:chExt cx="9969818" cy="5425967"/>
            </a:xfrm>
          </p:grpSpPr>
          <p:sp>
            <p:nvSpPr>
              <p:cNvPr id="31" name="Rectangle 4"/>
              <p:cNvSpPr/>
              <p:nvPr/>
            </p:nvSpPr>
            <p:spPr bwMode="gray">
              <a:xfrm>
                <a:off x="114651" y="915028"/>
                <a:ext cx="3038634" cy="540336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32" name="Rectangle 7"/>
              <p:cNvSpPr/>
              <p:nvPr/>
            </p:nvSpPr>
            <p:spPr bwMode="gray">
              <a:xfrm>
                <a:off x="115769" y="912767"/>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Machine Learning</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 </a:t>
                </a: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3" name="그룹 93"/>
              <p:cNvGrpSpPr/>
              <p:nvPr/>
            </p:nvGrpSpPr>
            <p:grpSpPr>
              <a:xfrm>
                <a:off x="3263353" y="899681"/>
                <a:ext cx="3362633" cy="5425965"/>
                <a:chOff x="3584066" y="914195"/>
                <a:chExt cx="3362633" cy="5425965"/>
              </a:xfrm>
            </p:grpSpPr>
            <p:sp>
              <p:nvSpPr>
                <p:cNvPr id="39"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41" name="그룹 8"/>
                <p:cNvGrpSpPr/>
                <p:nvPr/>
              </p:nvGrpSpPr>
              <p:grpSpPr>
                <a:xfrm>
                  <a:off x="3584066" y="914195"/>
                  <a:ext cx="3362633" cy="5069081"/>
                  <a:chOff x="3584066" y="914195"/>
                  <a:chExt cx="3362633" cy="5069081"/>
                </a:xfrm>
              </p:grpSpPr>
              <p:sp>
                <p:nvSpPr>
                  <p:cNvPr id="42"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43" name="직사각형 7"/>
                  <p:cNvSpPr/>
                  <p:nvPr/>
                </p:nvSpPr>
                <p:spPr>
                  <a:xfrm>
                    <a:off x="3601579" y="1333282"/>
                    <a:ext cx="3316091" cy="4649994"/>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기계 학습의 적용 분야</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컴퓨터 시스템으로 기록 데이터를 </a:t>
                    </a:r>
                    <a:r>
                      <a:rPr kumimoji="0" lang="ko-KR" altLang="en-US" sz="1020" b="0" i="0" u="none" strike="noStrike" kern="0" cap="none" spc="0" normalizeH="0" baseline="0" noProof="0" dirty="0" err="1" smtClean="0">
                        <a:ln>
                          <a:noFill/>
                        </a:ln>
                        <a:solidFill>
                          <a:prstClr val="black"/>
                        </a:solidFill>
                        <a:effectLst/>
                        <a:uLnTx/>
                        <a:uFillTx/>
                        <a:ea typeface="맑은 고딕"/>
                      </a:rPr>
                      <a:t>마이닝하여</a:t>
                    </a:r>
                    <a:r>
                      <a:rPr kumimoji="0" lang="ko-KR" altLang="en-US" sz="1020" b="0" i="0" u="none" strike="noStrike" kern="0" cap="none" spc="0" normalizeH="0" baseline="0" noProof="0" dirty="0" smtClean="0">
                        <a:ln>
                          <a:noFill/>
                        </a:ln>
                        <a:solidFill>
                          <a:prstClr val="black"/>
                        </a:solidFill>
                        <a:effectLst/>
                        <a:uLnTx/>
                        <a:uFillTx/>
                        <a:ea typeface="맑은 고딕"/>
                      </a:rPr>
                      <a:t> 미래의 추세나 행동을 예측하는 기계 학습은 검색 엔진</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온라인 추천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광고 대상 설정</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가상 지원</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수요 예측</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사기 감지</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스팸 필터 등 어려운 문제의 해답을 제시할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Drag &amp; Drop</a:t>
                    </a:r>
                    <a:r>
                      <a:rPr kumimoji="0" lang="ko-KR" altLang="en-US" sz="1224" b="1" i="0" u="sng" strike="noStrike" kern="0" cap="none" spc="0" normalizeH="0" baseline="0" noProof="0" smtClean="0">
                        <a:ln>
                          <a:noFill/>
                        </a:ln>
                        <a:solidFill>
                          <a:prstClr val="black"/>
                        </a:solidFill>
                        <a:effectLst/>
                        <a:uLnTx/>
                        <a:uFillTx/>
                        <a:ea typeface="맑은 고딕"/>
                      </a:rPr>
                      <a:t>으로 미래 예측</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통합 개발 환경인 기계 학습 스튜디오는 끌어서 놓기 제스처와 간단한 데이터 흐름 그래프를 사용하여 코드 한 줄도 작성할 필요</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없이 미래 예측 모델을 만들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R </a:t>
                    </a:r>
                    <a:r>
                      <a:rPr kumimoji="0" lang="ko-KR" altLang="en-US" sz="1224" b="1" i="0" u="sng" strike="noStrike" kern="0" cap="none" spc="0" normalizeH="0" baseline="0" noProof="0" smtClean="0">
                        <a:ln>
                          <a:noFill/>
                        </a:ln>
                        <a:solidFill>
                          <a:prstClr val="black"/>
                        </a:solidFill>
                        <a:effectLst/>
                        <a:uLnTx/>
                        <a:uFillTx/>
                        <a:ea typeface="맑은 고딕"/>
                      </a:rPr>
                      <a:t>언어</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Machine Learning</a:t>
                    </a:r>
                    <a:r>
                      <a:rPr kumimoji="0" lang="ko-KR" altLang="en-US" sz="1020" b="0" i="0" u="none" strike="noStrike" kern="0" cap="none" spc="0" normalizeH="0" baseline="0" noProof="0" smtClean="0">
                        <a:ln>
                          <a:noFill/>
                        </a:ln>
                        <a:solidFill>
                          <a:prstClr val="black"/>
                        </a:solidFill>
                        <a:effectLst/>
                        <a:uLnTx/>
                        <a:uFillTx/>
                        <a:ea typeface="맑은 고딕"/>
                      </a:rPr>
                      <a:t>은 숙련된 데이터 과학자를 위해 설계되었습니다</a:t>
                    </a:r>
                    <a:r>
                      <a:rPr kumimoji="0" lang="en-US" altLang="ko-KR" sz="1020" b="0" i="0" u="none" strike="noStrike" kern="0" cap="none" spc="0" normalizeH="0" baseline="0" noProof="0" dirty="0" smtClean="0">
                        <a:ln>
                          <a:noFill/>
                        </a:ln>
                        <a:solidFill>
                          <a:prstClr val="black"/>
                        </a:solidFill>
                        <a:effectLst/>
                        <a:uLnTx/>
                        <a:uFillTx/>
                        <a:ea typeface="맑은 고딕"/>
                      </a:rPr>
                      <a:t>. Azure ML</a:t>
                    </a:r>
                    <a:r>
                      <a:rPr kumimoji="0" lang="ko-KR" altLang="en-US" sz="1020" b="0" i="0" u="none" strike="noStrike" kern="0" cap="none" spc="0" normalizeH="0" baseline="0" noProof="0" smtClean="0">
                        <a:ln>
                          <a:noFill/>
                        </a:ln>
                        <a:solidFill>
                          <a:prstClr val="black"/>
                        </a:solidFill>
                        <a:effectLst/>
                        <a:uLnTx/>
                        <a:uFillTx/>
                        <a:ea typeface="맑은 고딕"/>
                      </a:rPr>
                      <a:t>은 통계 및 데이터 마이닝용으로 인기를 끌고 있는 오픈 소스 프로그래밍 환경인 </a:t>
                    </a:r>
                    <a:r>
                      <a:rPr kumimoji="0" lang="en-US" altLang="ko-KR" sz="1020" b="0" i="0" u="none" strike="noStrike" kern="0" cap="none" spc="0" normalizeH="0" baseline="0" noProof="0" dirty="0" smtClean="0">
                        <a:ln>
                          <a:noFill/>
                        </a:ln>
                        <a:solidFill>
                          <a:prstClr val="black"/>
                        </a:solidFill>
                        <a:effectLst/>
                        <a:uLnTx/>
                        <a:uFillTx/>
                        <a:ea typeface="맑은 고딕"/>
                      </a:rPr>
                      <a:t>R</a:t>
                    </a:r>
                    <a:r>
                      <a:rPr kumimoji="0" lang="ko-KR" altLang="en-US" sz="1020" b="0" i="0" u="none" strike="noStrike" kern="0" cap="none" spc="0" normalizeH="0" baseline="0" noProof="0" smtClean="0">
                        <a:ln>
                          <a:noFill/>
                        </a:ln>
                        <a:solidFill>
                          <a:prstClr val="black"/>
                        </a:solidFill>
                        <a:effectLst/>
                        <a:uLnTx/>
                        <a:uFillTx/>
                        <a:ea typeface="맑은 고딕"/>
                      </a:rPr>
                      <a:t>을 지원하여</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기존 </a:t>
                    </a:r>
                    <a:r>
                      <a:rPr kumimoji="0" lang="en-US" altLang="ko-KR" sz="1020" b="0" i="0" u="none" strike="noStrike" kern="0" cap="none" spc="0" normalizeH="0" baseline="0" noProof="0" dirty="0" smtClean="0">
                        <a:ln>
                          <a:noFill/>
                        </a:ln>
                        <a:solidFill>
                          <a:prstClr val="black"/>
                        </a:solidFill>
                        <a:effectLst/>
                        <a:uLnTx/>
                        <a:uFillTx/>
                        <a:ea typeface="맑은 고딕"/>
                      </a:rPr>
                      <a:t>R </a:t>
                    </a:r>
                    <a:r>
                      <a:rPr kumimoji="0" lang="ko-KR" altLang="en-US" sz="1020" b="0" i="0" u="none" strike="noStrike" kern="0" cap="none" spc="0" normalizeH="0" baseline="0" noProof="0" smtClean="0">
                        <a:ln>
                          <a:noFill/>
                        </a:ln>
                        <a:solidFill>
                          <a:prstClr val="black"/>
                        </a:solidFill>
                        <a:effectLst/>
                        <a:uLnTx/>
                        <a:uFillTx/>
                        <a:ea typeface="맑은 고딕"/>
                      </a:rPr>
                      <a:t>코드를 작업 영역으로 바로 끌어와서 연동할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인터넷 브라우저만으로 미래 예측</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브라우저만 있으면 어디서든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에 로그온하고 예측 모델을 개발하고 짧은 시간 내에 새 분석 모델을 배포할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또한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저장소를 사용하여 파일을 거의 무제한으로 저장하고 </a:t>
                    </a: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en-US" altLang="ko-KR" sz="1020" b="0" i="0" u="none" strike="noStrike" kern="0" cap="none" spc="0" normalizeH="0" baseline="0" noProof="0" dirty="0" smtClean="0">
                        <a:ln>
                          <a:noFill/>
                        </a:ln>
                        <a:solidFill>
                          <a:prstClr val="black"/>
                        </a:solidFill>
                        <a:effectLst/>
                        <a:uLnTx/>
                        <a:uFillTx/>
                        <a:ea typeface="맑은 고딕"/>
                      </a:rPr>
                      <a:t>, Hadoop </a:t>
                    </a:r>
                    <a:r>
                      <a:rPr kumimoji="0" lang="ko-KR" altLang="en-US" sz="1020" b="0" i="0" u="none" strike="noStrike" kern="0" cap="none" spc="0" normalizeH="0" baseline="0" noProof="0" smtClean="0">
                        <a:ln>
                          <a:noFill/>
                        </a:ln>
                        <a:solidFill>
                          <a:prstClr val="black"/>
                        </a:solidFill>
                        <a:effectLst/>
                        <a:uLnTx/>
                        <a:uFillTx/>
                        <a:ea typeface="맑은 고딕"/>
                      </a:rPr>
                      <a:t>기반의 빅데이터 솔루션</a:t>
                    </a:r>
                    <a:r>
                      <a:rPr kumimoji="0" lang="en-US" altLang="ko-KR" sz="1020" b="0" i="0" u="none" strike="noStrike" kern="0" cap="none" spc="0" normalizeH="0" baseline="0" noProof="0" dirty="0" smtClean="0">
                        <a:ln>
                          <a:noFill/>
                        </a:ln>
                        <a:solidFill>
                          <a:prstClr val="black"/>
                        </a:solidFill>
                        <a:effectLst/>
                        <a:uLnTx/>
                        <a:uFillTx/>
                        <a:ea typeface="맑은 고딕"/>
                      </a:rPr>
                      <a:t>, SQL </a:t>
                    </a:r>
                    <a:r>
                      <a:rPr kumimoji="0" lang="ko-KR" altLang="en-US" sz="1020" b="0" i="0" u="none" strike="noStrike" kern="0" cap="none" spc="0" normalizeH="0" baseline="0" noProof="0" smtClean="0">
                        <a:ln>
                          <a:noFill/>
                        </a:ln>
                        <a:solidFill>
                          <a:prstClr val="black"/>
                        </a:solidFill>
                        <a:effectLst/>
                        <a:uLnTx/>
                        <a:uFillTx/>
                        <a:ea typeface="맑은 고딕"/>
                      </a:rPr>
                      <a:t>데이터베이스 및 가상 컴퓨터 등 다른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데이터 관련 서비스와 원활하게 연결할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p>
                </p:txBody>
              </p:sp>
            </p:grpSp>
          </p:grpSp>
          <p:grpSp>
            <p:nvGrpSpPr>
              <p:cNvPr id="34" name="그룹 95"/>
              <p:cNvGrpSpPr/>
              <p:nvPr/>
            </p:nvGrpSpPr>
            <p:grpSpPr>
              <a:xfrm>
                <a:off x="6721836" y="899679"/>
                <a:ext cx="3362633" cy="5412310"/>
                <a:chOff x="3573634" y="943221"/>
                <a:chExt cx="3362633" cy="5412310"/>
              </a:xfrm>
            </p:grpSpPr>
            <p:sp>
              <p:nvSpPr>
                <p:cNvPr id="35"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6" name="그룹 97"/>
                <p:cNvGrpSpPr/>
                <p:nvPr/>
              </p:nvGrpSpPr>
              <p:grpSpPr>
                <a:xfrm>
                  <a:off x="3573634" y="943223"/>
                  <a:ext cx="3362633" cy="2207308"/>
                  <a:chOff x="3573634" y="943223"/>
                  <a:chExt cx="3362633" cy="2207308"/>
                </a:xfrm>
              </p:grpSpPr>
              <p:sp>
                <p:nvSpPr>
                  <p:cNvPr id="37"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8" name="직사각형 99"/>
                  <p:cNvSpPr/>
                  <p:nvPr/>
                </p:nvSpPr>
                <p:spPr>
                  <a:xfrm>
                    <a:off x="4452606" y="1376383"/>
                    <a:ext cx="2483661" cy="177414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1224" b="0" i="0" u="none" strike="noStrike" kern="0" cap="none" spc="-102" normalizeH="0" baseline="0" noProof="0" dirty="0" err="1" smtClean="0">
                        <a:ln>
                          <a:noFill/>
                        </a:ln>
                        <a:solidFill>
                          <a:prstClr val="black"/>
                        </a:solidFill>
                        <a:effectLst/>
                        <a:uLnTx/>
                        <a:uFillTx/>
                        <a:ea typeface="맑은 고딕"/>
                      </a:rPr>
                      <a:t>카네기멜론대학은</a:t>
                    </a:r>
                    <a:r>
                      <a:rPr kumimoji="0" lang="ko-KR" altLang="en-US" sz="1224" b="0" i="0" u="none" strike="noStrike" kern="0" cap="none" spc="-102" normalizeH="0" baseline="0" noProof="0" dirty="0" smtClean="0">
                        <a:ln>
                          <a:noFill/>
                        </a:ln>
                        <a:solidFill>
                          <a:prstClr val="black"/>
                        </a:solidFill>
                        <a:effectLst/>
                        <a:uLnTx/>
                        <a:uFillTx/>
                        <a:ea typeface="맑은 고딕"/>
                      </a:rPr>
                      <a:t> 스마트 빌딩 솔루션의 일환으로 일기예보</a:t>
                    </a:r>
                    <a:r>
                      <a:rPr kumimoji="0" lang="en-US" altLang="ko-KR" sz="1224" b="0" i="0" u="none" strike="noStrike" kern="0" cap="none" spc="-102" normalizeH="0" baseline="0" noProof="0" dirty="0" smtClean="0">
                        <a:ln>
                          <a:noFill/>
                        </a:ln>
                        <a:solidFill>
                          <a:prstClr val="black"/>
                        </a:solidFill>
                        <a:effectLst/>
                        <a:uLnTx/>
                        <a:uFillTx/>
                        <a:ea typeface="맑은 고딕"/>
                      </a:rPr>
                      <a:t>, </a:t>
                    </a:r>
                    <a:r>
                      <a:rPr kumimoji="0" lang="ko-KR" altLang="en-US" sz="1224" b="0" i="0" u="none" strike="noStrike" kern="0" cap="none" spc="-102" normalizeH="0" baseline="0" noProof="0" smtClean="0">
                        <a:ln>
                          <a:noFill/>
                        </a:ln>
                        <a:solidFill>
                          <a:prstClr val="black"/>
                        </a:solidFill>
                        <a:effectLst/>
                        <a:uLnTx/>
                        <a:uFillTx/>
                        <a:ea typeface="맑은 고딕"/>
                      </a:rPr>
                      <a:t>실제 온도</a:t>
                    </a:r>
                    <a:r>
                      <a:rPr kumimoji="0" lang="en-US" altLang="ko-KR" sz="1224" b="0" i="0" u="none" strike="noStrike" kern="0" cap="none" spc="-102" normalizeH="0" baseline="0" noProof="0" dirty="0" smtClean="0">
                        <a:ln>
                          <a:noFill/>
                        </a:ln>
                        <a:solidFill>
                          <a:prstClr val="black"/>
                        </a:solidFill>
                        <a:effectLst/>
                        <a:uLnTx/>
                        <a:uFillTx/>
                        <a:ea typeface="맑은 고딕"/>
                      </a:rPr>
                      <a:t>, </a:t>
                    </a:r>
                    <a:r>
                      <a:rPr kumimoji="0" lang="ko-KR" altLang="en-US" sz="1224" b="0" i="0" u="none" strike="noStrike" kern="0" cap="none" spc="-102" normalizeH="0" baseline="0" noProof="0" smtClean="0">
                        <a:ln>
                          <a:noFill/>
                        </a:ln>
                        <a:solidFill>
                          <a:prstClr val="black"/>
                        </a:solidFill>
                        <a:effectLst/>
                        <a:uLnTx/>
                        <a:uFillTx/>
                        <a:ea typeface="맑은 고딕"/>
                      </a:rPr>
                      <a:t>사용자의 행태를 </a:t>
                    </a:r>
                    <a:r>
                      <a:rPr kumimoji="0" lang="en-US" altLang="ko-KR" sz="1224" b="0" i="0" u="none" strike="noStrike" kern="0" cap="none" spc="-102" normalizeH="0" baseline="0" noProof="0" dirty="0" smtClean="0">
                        <a:ln>
                          <a:noFill/>
                        </a:ln>
                        <a:solidFill>
                          <a:prstClr val="black"/>
                        </a:solidFill>
                        <a:effectLst/>
                        <a:uLnTx/>
                        <a:uFillTx/>
                        <a:ea typeface="맑은 고딕"/>
                      </a:rPr>
                      <a:t>Azure Machine Learning</a:t>
                    </a:r>
                    <a:r>
                      <a:rPr kumimoji="0" lang="ko-KR" altLang="en-US" sz="1224" b="0" i="0" u="none" strike="noStrike" kern="0" cap="none" spc="-102" normalizeH="0" baseline="0" noProof="0" smtClean="0">
                        <a:ln>
                          <a:noFill/>
                        </a:ln>
                        <a:solidFill>
                          <a:prstClr val="black"/>
                        </a:solidFill>
                        <a:effectLst/>
                        <a:uLnTx/>
                        <a:uFillTx/>
                        <a:ea typeface="맑은 고딕"/>
                      </a:rPr>
                      <a:t>으로 분석하여 실시간 건물 냉난방 최적화 시스템을  구축하였습니다</a:t>
                    </a:r>
                    <a:r>
                      <a:rPr kumimoji="0" lang="en-US" altLang="ko-KR" sz="1224" b="0" i="0" u="none" strike="noStrike" kern="0" cap="none" spc="-102" normalizeH="0" baseline="0" noProof="0" dirty="0" smtClean="0">
                        <a:ln>
                          <a:noFill/>
                        </a:ln>
                        <a:solidFill>
                          <a:prstClr val="black"/>
                        </a:solidFill>
                        <a:effectLst/>
                        <a:uLnTx/>
                        <a:uFillTx/>
                        <a:ea typeface="맑은 고딕"/>
                      </a:rPr>
                      <a:t>. </a:t>
                    </a:r>
                    <a:r>
                      <a:rPr kumimoji="0" lang="ko-KR" altLang="en-US" sz="1224" b="0" i="0" u="none" strike="noStrike" kern="0" cap="none" spc="-102" normalizeH="0" baseline="0" noProof="0" smtClean="0">
                        <a:ln>
                          <a:noFill/>
                        </a:ln>
                        <a:solidFill>
                          <a:prstClr val="black"/>
                        </a:solidFill>
                        <a:effectLst/>
                        <a:uLnTx/>
                        <a:uFillTx/>
                        <a:ea typeface="맑은 고딕"/>
                      </a:rPr>
                      <a:t>이 시스템으로 </a:t>
                    </a:r>
                    <a:r>
                      <a:rPr kumimoji="0" lang="en-US" altLang="ko-KR" sz="1224" b="0" i="0" u="none" strike="noStrike" kern="0" cap="none" spc="-102" normalizeH="0" baseline="0" noProof="0" dirty="0" smtClean="0">
                        <a:ln>
                          <a:noFill/>
                        </a:ln>
                        <a:solidFill>
                          <a:prstClr val="black"/>
                        </a:solidFill>
                        <a:effectLst/>
                        <a:uLnTx/>
                        <a:uFillTx/>
                        <a:ea typeface="맑은 고딕"/>
                      </a:rPr>
                      <a:t>30%</a:t>
                    </a:r>
                    <a:r>
                      <a:rPr kumimoji="0" lang="ko-KR" altLang="en-US" sz="1224" b="0" i="0" u="none" strike="noStrike" kern="0" cap="none" spc="-102" normalizeH="0" baseline="0" noProof="0" smtClean="0">
                        <a:ln>
                          <a:noFill/>
                        </a:ln>
                        <a:solidFill>
                          <a:prstClr val="black"/>
                        </a:solidFill>
                        <a:effectLst/>
                        <a:uLnTx/>
                        <a:uFillTx/>
                        <a:ea typeface="맑은 고딕"/>
                      </a:rPr>
                      <a:t>의 에너지 소비를 절감할 수 있었습니다</a:t>
                    </a:r>
                    <a:r>
                      <a:rPr kumimoji="0" lang="en-US" altLang="ko-KR" sz="1224" b="0" i="0" u="none" strike="noStrike" kern="0" cap="none" spc="-102" normalizeH="0" baseline="0" noProof="0" dirty="0" smtClean="0">
                        <a:ln>
                          <a:noFill/>
                        </a:ln>
                        <a:solidFill>
                          <a:prstClr val="black"/>
                        </a:solidFill>
                        <a:effectLst/>
                        <a:uLnTx/>
                        <a:uFillTx/>
                        <a:ea typeface="맑은 고딕"/>
                      </a:rPr>
                      <a:t>.</a:t>
                    </a:r>
                  </a:p>
                </p:txBody>
              </p:sp>
            </p:grpSp>
          </p:grpSp>
        </p:grpSp>
        <p:sp>
          <p:nvSpPr>
            <p:cNvPr id="30" name="직사각형 100"/>
            <p:cNvSpPr/>
            <p:nvPr/>
          </p:nvSpPr>
          <p:spPr>
            <a:xfrm>
              <a:off x="34128" y="4194142"/>
              <a:ext cx="2938469" cy="2193266"/>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Azure Machine Learning: </a:t>
              </a:r>
              <a:r>
                <a:rPr kumimoji="0" lang="ko-KR" altLang="en-US" sz="1224" b="1" i="0" u="sng" strike="noStrike" kern="0" cap="none" spc="0" normalizeH="0" baseline="0" noProof="0" smtClean="0">
                  <a:ln>
                    <a:noFill/>
                  </a:ln>
                  <a:solidFill>
                    <a:prstClr val="black"/>
                  </a:solidFill>
                  <a:effectLst/>
                  <a:uLnTx/>
                  <a:uFillTx/>
                  <a:ea typeface="맑은 고딕"/>
                </a:rPr>
                <a:t>혁신적인 서비스</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기계 학습은 새로운 분석 도구</a:t>
              </a:r>
              <a:r>
                <a:rPr kumimoji="0" lang="en-US" altLang="ko-KR" sz="1020" b="0" i="0" u="none" strike="noStrike" kern="0" cap="none" spc="0" normalizeH="0" baseline="0" noProof="0" dirty="0" smtClean="0">
                  <a:ln>
                    <a:noFill/>
                  </a:ln>
                  <a:solidFill>
                    <a:prstClr val="black"/>
                  </a:solidFill>
                  <a:effectLst/>
                  <a:uLnTx/>
                  <a:uFillTx/>
                  <a:ea typeface="맑은 고딕"/>
                </a:rPr>
                <a:t>, Xbox</a:t>
              </a:r>
              <a:r>
                <a:rPr kumimoji="0" lang="ko-KR" altLang="en-US" sz="1020" b="0" i="0" u="none" strike="noStrike" kern="0" cap="none" spc="0" normalizeH="0" baseline="0" noProof="0" smtClean="0">
                  <a:ln>
                    <a:noFill/>
                  </a:ln>
                  <a:solidFill>
                    <a:prstClr val="black"/>
                  </a:solidFill>
                  <a:effectLst/>
                  <a:uLnTx/>
                  <a:uFillTx/>
                  <a:ea typeface="맑은 고딕"/>
                </a:rPr>
                <a:t>와 </a:t>
              </a:r>
              <a:r>
                <a:rPr kumimoji="0" lang="en-US" altLang="ko-KR" sz="1020" b="0" i="0" u="none" strike="noStrike" kern="0" cap="none" spc="0" normalizeH="0" baseline="0" noProof="0" dirty="0" smtClean="0">
                  <a:ln>
                    <a:noFill/>
                  </a:ln>
                  <a:solidFill>
                    <a:prstClr val="black"/>
                  </a:solidFill>
                  <a:effectLst/>
                  <a:uLnTx/>
                  <a:uFillTx/>
                  <a:ea typeface="맑은 고딕"/>
                </a:rPr>
                <a:t>Bing</a:t>
              </a:r>
              <a:r>
                <a:rPr kumimoji="0" lang="ko-KR" altLang="en-US" sz="1020" b="0" i="0" u="none" strike="noStrike" kern="0" cap="none" spc="0" normalizeH="0" baseline="0" noProof="0" smtClean="0">
                  <a:ln>
                    <a:noFill/>
                  </a:ln>
                  <a:solidFill>
                    <a:prstClr val="black"/>
                  </a:solidFill>
                  <a:effectLst/>
                  <a:uLnTx/>
                  <a:uFillTx/>
                  <a:ea typeface="맑은 고딕"/>
                </a:rPr>
                <a:t>용으로 개발한 강력한 알고리즘</a:t>
              </a:r>
              <a:r>
                <a:rPr kumimoji="0" lang="en-US" altLang="ko-KR" sz="1020" b="0" i="0" u="none" strike="noStrike" kern="0" cap="none" spc="0" normalizeH="0" baseline="0" noProof="0" dirty="0" smtClean="0">
                  <a:ln>
                    <a:noFill/>
                  </a:ln>
                  <a:solidFill>
                    <a:prstClr val="black"/>
                  </a:solidFill>
                  <a:effectLst/>
                  <a:uLnTx/>
                  <a:uFillTx/>
                  <a:ea typeface="맑은 고딕"/>
                </a:rPr>
                <a:t>, Microsoft</a:t>
              </a:r>
              <a:r>
                <a:rPr kumimoji="0" lang="ko-KR" altLang="en-US" sz="1020" b="0" i="0" u="none" strike="noStrike" kern="0" cap="none" spc="0" normalizeH="0" baseline="0" noProof="0" smtClean="0">
                  <a:ln>
                    <a:noFill/>
                  </a:ln>
                  <a:solidFill>
                    <a:prstClr val="black"/>
                  </a:solidFill>
                  <a:effectLst/>
                  <a:uLnTx/>
                  <a:uFillTx/>
                  <a:ea typeface="맑은 고딕"/>
                </a:rPr>
                <a:t>에서 수년간 진행한 기계 학습 연구를 단순하고 사용하기 쉬운 단일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서비스로 제공합니다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데이터를 처음 다루는 사람이나 신생 기업도 이전에는 가장 정교한 비즈니스에서만 사용할 수 있었던 도구를 저렴한 비용으로 이용할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대기업은 데이터로부터 더 많은 가치를 더 빠르고 효율적으로 창출할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nvGrpSpPr>
          <p:cNvPr id="44" name="그룹 3"/>
          <p:cNvGrpSpPr/>
          <p:nvPr/>
        </p:nvGrpSpPr>
        <p:grpSpPr>
          <a:xfrm>
            <a:off x="1271860" y="2009989"/>
            <a:ext cx="2951599" cy="278020"/>
            <a:chOff x="3106021" y="1920406"/>
            <a:chExt cx="3262566" cy="208766"/>
          </a:xfrm>
        </p:grpSpPr>
        <p:pic>
          <p:nvPicPr>
            <p:cNvPr id="4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직사각형 2"/>
            <p:cNvSpPr/>
            <p:nvPr/>
          </p:nvSpPr>
          <p:spPr>
            <a:xfrm>
              <a:off x="3649901" y="1939424"/>
              <a:ext cx="2266543" cy="189748"/>
            </a:xfrm>
            <a:prstGeom prst="rect">
              <a:avLst/>
            </a:prstGeom>
          </p:spPr>
          <p:txBody>
            <a:bodyPr wrap="none">
              <a:spAutoFit/>
            </a:bodyPr>
            <a:lstStyle/>
            <a:p>
              <a:pPr defTabSz="317342">
                <a:lnSpc>
                  <a:spcPct val="90000"/>
                </a:lnSpc>
                <a:spcBef>
                  <a:spcPts val="306"/>
                </a:spcBef>
                <a:spcAft>
                  <a:spcPts val="306"/>
                </a:spcAft>
                <a:buClr>
                  <a:srgbClr val="FD0000"/>
                </a:buClr>
              </a:pPr>
              <a:r>
                <a:rPr lang="en-US" altLang="ko-KR" sz="1122" b="1" dirty="0">
                  <a:solidFill>
                    <a:prstClr val="black"/>
                  </a:solidFill>
                  <a:ea typeface="맑은 고딕"/>
                </a:rPr>
                <a:t>Machine </a:t>
              </a:r>
              <a:r>
                <a:rPr lang="en-US" altLang="ko-KR" sz="1122" b="1">
                  <a:solidFill>
                    <a:prstClr val="black"/>
                  </a:solidFill>
                  <a:ea typeface="맑은 고딕"/>
                </a:rPr>
                <a:t>Learning </a:t>
              </a:r>
              <a:r>
                <a:rPr lang="ko-KR" altLang="en-US" sz="1122" b="1">
                  <a:solidFill>
                    <a:prstClr val="black"/>
                  </a:solidFill>
                  <a:ea typeface="맑은 고딕"/>
                </a:rPr>
                <a:t>스튜디오</a:t>
              </a:r>
              <a:endParaRPr lang="en-US" altLang="ko-KR" sz="1224" b="1" u="sng" dirty="0">
                <a:solidFill>
                  <a:prstClr val="black"/>
                </a:solidFill>
                <a:ea typeface="맑은 고딕"/>
              </a:endParaRPr>
            </a:p>
          </p:txBody>
        </p:sp>
      </p:grpSp>
      <p:sp>
        <p:nvSpPr>
          <p:cNvPr id="47" name="직사각형 99"/>
          <p:cNvSpPr/>
          <p:nvPr/>
        </p:nvSpPr>
        <p:spPr>
          <a:xfrm>
            <a:off x="7980673" y="3865407"/>
            <a:ext cx="1965438" cy="862712"/>
          </a:xfrm>
          <a:prstGeom prst="rect">
            <a:avLst/>
          </a:prstGeom>
        </p:spPr>
        <p:txBody>
          <a:bodyPr wrap="square">
            <a:spAutoFit/>
          </a:bodyPr>
          <a:lstStyle/>
          <a:p>
            <a:r>
              <a:rPr lang="ko-KR" altLang="en-US" sz="1224" spc="-102" dirty="0">
                <a:solidFill>
                  <a:prstClr val="black"/>
                </a:solidFill>
                <a:ea typeface="맑은 고딕"/>
              </a:rPr>
              <a:t>과거 데이터를 기반으로 고객의 소매 상점을 어느 곳에 </a:t>
            </a:r>
            <a:r>
              <a:rPr lang="ko-KR" altLang="en-US" sz="1224" spc="-102" dirty="0" err="1">
                <a:solidFill>
                  <a:prstClr val="black"/>
                </a:solidFill>
                <a:ea typeface="맑은 고딕"/>
              </a:rPr>
              <a:t>오픈해야</a:t>
            </a:r>
            <a:r>
              <a:rPr lang="ko-KR" altLang="en-US" sz="1224" spc="-102" dirty="0">
                <a:solidFill>
                  <a:prstClr val="black"/>
                </a:solidFill>
                <a:ea typeface="맑은 고딕"/>
              </a:rPr>
              <a:t> 할지에 대한 예측 서비스 개발</a:t>
            </a:r>
            <a:endParaRPr lang="en-US" altLang="ko-KR" sz="1224" spc="-102" dirty="0">
              <a:solidFill>
                <a:prstClr val="black"/>
              </a:solidFill>
              <a:ea typeface="맑은 고딕"/>
            </a:endParaRPr>
          </a:p>
        </p:txBody>
      </p:sp>
      <p:sp>
        <p:nvSpPr>
          <p:cNvPr id="48" name="직사각형 99"/>
          <p:cNvSpPr/>
          <p:nvPr/>
        </p:nvSpPr>
        <p:spPr>
          <a:xfrm>
            <a:off x="7807551" y="5282067"/>
            <a:ext cx="3265927" cy="958714"/>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224" dirty="0">
                <a:solidFill>
                  <a:prstClr val="black"/>
                </a:solidFill>
                <a:ea typeface="맑은 고딕"/>
              </a:rPr>
              <a:t>1000</a:t>
            </a:r>
            <a:r>
              <a:rPr lang="ko-KR" altLang="en-US" sz="1224">
                <a:solidFill>
                  <a:prstClr val="black"/>
                </a:solidFill>
                <a:ea typeface="맑은 고딕"/>
              </a:rPr>
              <a:t>여개의 가구 매장을 가지고 있는 업체로서 고객 개개인의 성향을 </a:t>
            </a:r>
            <a:r>
              <a:rPr lang="en-US" altLang="ko-KR" sz="1224" dirty="0">
                <a:solidFill>
                  <a:prstClr val="black"/>
                </a:solidFill>
                <a:ea typeface="맑은 고딕"/>
              </a:rPr>
              <a:t>Azure Machine Learning</a:t>
            </a:r>
            <a:r>
              <a:rPr lang="ko-KR" altLang="en-US" sz="1224">
                <a:solidFill>
                  <a:prstClr val="black"/>
                </a:solidFill>
                <a:ea typeface="맑은 고딕"/>
              </a:rPr>
              <a:t>으로 분석하여 다음 구매가 예상되는 제품을 예상하여 개인화된 서비스를 제공하도록 서비스를 개선하였다</a:t>
            </a:r>
            <a:r>
              <a:rPr lang="en-US" altLang="ko-KR" sz="1224" dirty="0">
                <a:solidFill>
                  <a:prstClr val="black"/>
                </a:solidFill>
                <a:ea typeface="맑은 고딕"/>
              </a:rPr>
              <a:t>.</a:t>
            </a:r>
            <a:endParaRPr lang="en-US" altLang="ko-KR" sz="918" b="1" u="sng" dirty="0">
              <a:solidFill>
                <a:prstClr val="black"/>
              </a:solidFill>
              <a:ea typeface="맑은 고딕"/>
            </a:endParaRPr>
          </a:p>
        </p:txBody>
      </p:sp>
      <p:pic>
        <p:nvPicPr>
          <p:cNvPr id="49" name="Picture 48"/>
          <p:cNvPicPr>
            <a:picLocks noChangeAspect="1"/>
          </p:cNvPicPr>
          <p:nvPr/>
        </p:nvPicPr>
        <p:blipFill>
          <a:blip r:embed="rId4"/>
          <a:stretch>
            <a:fillRect/>
          </a:stretch>
        </p:blipFill>
        <p:spPr>
          <a:xfrm>
            <a:off x="1290897" y="2284865"/>
            <a:ext cx="2925019" cy="2195195"/>
          </a:xfrm>
          <a:prstGeom prst="rect">
            <a:avLst/>
          </a:prstGeom>
        </p:spPr>
      </p:pic>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0673" y="2412063"/>
            <a:ext cx="685868" cy="685868"/>
          </a:xfrm>
          <a:prstGeom prst="rect">
            <a:avLst/>
          </a:prstGeom>
        </p:spPr>
      </p:pic>
      <p:pic>
        <p:nvPicPr>
          <p:cNvPr id="51" name="Picture 50"/>
          <p:cNvPicPr>
            <a:picLocks noChangeAspect="1"/>
          </p:cNvPicPr>
          <p:nvPr/>
        </p:nvPicPr>
        <p:blipFill rotWithShape="1">
          <a:blip r:embed="rId6" cstate="screen">
            <a:extLst>
              <a:ext uri="{28A0092B-C50C-407E-A947-70E740481C1C}">
                <a14:useLocalDpi xmlns:a14="http://schemas.microsoft.com/office/drawing/2010/main" val="0"/>
              </a:ext>
            </a:extLst>
          </a:blip>
          <a:srcRect l="11363" t="27308" b="29107"/>
          <a:stretch/>
        </p:blipFill>
        <p:spPr>
          <a:xfrm>
            <a:off x="9936749" y="4050723"/>
            <a:ext cx="1196901" cy="441412"/>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75199" y="5009293"/>
            <a:ext cx="962218" cy="229100"/>
          </a:xfrm>
          <a:prstGeom prst="rect">
            <a:avLst/>
          </a:prstGeom>
        </p:spPr>
      </p:pic>
    </p:spTree>
    <p:extLst>
      <p:ext uri="{BB962C8B-B14F-4D97-AF65-F5344CB8AC3E}">
        <p14:creationId xmlns:p14="http://schemas.microsoft.com/office/powerpoint/2010/main" val="42260305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rot="1792682">
            <a:off x="10596884" y="829612"/>
            <a:ext cx="1654775" cy="2880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Preview</a:t>
            </a:r>
            <a:endParaRPr lang="ko-KR" altLang="en-US"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sp>
        <p:nvSpPr>
          <p:cNvPr id="2" name="Title 1"/>
          <p:cNvSpPr>
            <a:spLocks noGrp="1"/>
          </p:cNvSpPr>
          <p:nvPr>
            <p:ph type="title"/>
          </p:nvPr>
        </p:nvSpPr>
        <p:spPr/>
        <p:txBody>
          <a:bodyPr/>
          <a:lstStyle/>
          <a:p>
            <a:r>
              <a:rPr lang="en-US" altLang="ko-KR" dirty="0" smtClean="0"/>
              <a:t>Azure Search</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검색은 개발자가 전체 텍스트 검색의 복잡성이나 인프라 배포</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유지 관리 또는 관리에 대해 걱정하지 않고 응용 프로그램에 검색 기능을 통합할 수 있게 해 주는 </a:t>
            </a:r>
            <a:r>
              <a:rPr lang="en-US" altLang="ko-KR" sz="1836" spc="-104" dirty="0">
                <a:solidFill>
                  <a:srgbClr val="0076C6"/>
                </a:solidFill>
                <a:latin typeface="맑은 고딕" panose="020B0503020000020004" pitchFamily="50" charset="-127"/>
                <a:ea typeface="맑은 고딕" panose="020B0503020000020004" pitchFamily="50" charset="-127"/>
              </a:rPr>
              <a:t>SaaS(Search-as-a-Service) </a:t>
            </a:r>
            <a:r>
              <a:rPr lang="ko-KR" altLang="en-US" sz="1836" spc="-104">
                <a:solidFill>
                  <a:srgbClr val="0076C6"/>
                </a:solidFill>
                <a:latin typeface="맑은 고딕" panose="020B0503020000020004" pitchFamily="50" charset="-127"/>
                <a:ea typeface="맑은 고딕" panose="020B0503020000020004" pitchFamily="50" charset="-127"/>
              </a:rPr>
              <a:t>솔루션입니다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27" name="그룹 94"/>
          <p:cNvGrpSpPr/>
          <p:nvPr/>
        </p:nvGrpSpPr>
        <p:grpSpPr>
          <a:xfrm>
            <a:off x="1255454" y="1622187"/>
            <a:ext cx="9878196" cy="4999296"/>
            <a:chOff x="139995" y="899679"/>
            <a:chExt cx="9944474" cy="5437237"/>
          </a:xfrm>
        </p:grpSpPr>
        <p:sp>
          <p:nvSpPr>
            <p:cNvPr id="28" name="Rectangle 23"/>
            <p:cNvSpPr/>
            <p:nvPr/>
          </p:nvSpPr>
          <p:spPr bwMode="gray">
            <a:xfrm>
              <a:off x="139996" y="1220689"/>
              <a:ext cx="3038634" cy="511622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사용서비스 수준의 검색 엔진</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기반 </a:t>
              </a:r>
              <a:r>
                <a:rPr kumimoji="0" lang="ko-KR" altLang="en-US" sz="1020" b="0" i="0" u="none" strike="noStrike" kern="0" cap="none" spc="0" normalizeH="0" baseline="0" noProof="0" dirty="0" smtClean="0">
                  <a:ln>
                    <a:noFill/>
                  </a:ln>
                  <a:solidFill>
                    <a:prstClr val="black"/>
                  </a:solidFill>
                  <a:effectLst/>
                  <a:uLnTx/>
                  <a:uFillTx/>
                  <a:ea typeface="맑은 고딕"/>
                </a:rPr>
                <a:t>검색 서비스로 개발자가 </a:t>
              </a:r>
              <a:r>
                <a:rPr kumimoji="0" lang="en-US" altLang="ko-KR" sz="1020" b="0" i="0" u="none" strike="noStrike" kern="0" cap="none" spc="0" normalizeH="0" baseline="0" noProof="0" dirty="0" smtClean="0">
                  <a:ln>
                    <a:noFill/>
                  </a:ln>
                  <a:solidFill>
                    <a:prstClr val="black"/>
                  </a:solidFill>
                  <a:effectLst/>
                  <a:uLnTx/>
                  <a:uFillTx/>
                  <a:ea typeface="맑은 고딕"/>
                </a:rPr>
                <a:t>REST API</a:t>
              </a:r>
              <a:r>
                <a:rPr kumimoji="0" lang="ko-KR" altLang="en-US" sz="1020" b="0" i="0" u="none" strike="noStrike" kern="0" cap="none" spc="0" normalizeH="0" baseline="0" noProof="0" smtClean="0">
                  <a:ln>
                    <a:noFill/>
                  </a:ln>
                  <a:solidFill>
                    <a:prstClr val="black"/>
                  </a:solidFill>
                  <a:effectLst/>
                  <a:uLnTx/>
                  <a:uFillTx/>
                  <a:ea typeface="맑은 고딕"/>
                </a:rPr>
                <a:t>기반으로 풍부한 검색 응용 프로그램을 개발이 가능하며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고객의 컨텐츠를 범위로 하는 </a:t>
              </a:r>
              <a:r>
                <a:rPr kumimoji="0" lang="en-US" altLang="ko-KR" sz="1020" b="0" i="0" u="none" strike="noStrike" kern="0" cap="none" spc="0" normalizeH="0" baseline="0" noProof="0" dirty="0" smtClean="0">
                  <a:ln>
                    <a:noFill/>
                  </a:ln>
                  <a:solidFill>
                    <a:prstClr val="black"/>
                  </a:solidFill>
                  <a:effectLst/>
                  <a:uLnTx/>
                  <a:uFillTx/>
                  <a:ea typeface="맑은 고딕"/>
                </a:rPr>
                <a:t>Full-text </a:t>
              </a:r>
              <a:r>
                <a:rPr kumimoji="0" lang="ko-KR" altLang="en-US" sz="1020" b="0" i="0" u="none" strike="noStrike" kern="0" cap="none" spc="0" normalizeH="0" baseline="0" noProof="0" smtClean="0">
                  <a:ln>
                    <a:noFill/>
                  </a:ln>
                  <a:solidFill>
                    <a:prstClr val="black"/>
                  </a:solidFill>
                  <a:effectLst/>
                  <a:uLnTx/>
                  <a:uFillTx/>
                  <a:ea typeface="맑은 고딕"/>
                </a:rPr>
                <a:t>검색을 포함하고</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상용 고급 검색 엔진 처럼</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타입 검색</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맞춤법 수정이 제공 됨</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탄력적인 검색 용량 확보</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필요에 따라 서비스 용량 관리가 가능하여</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예를 들어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리테일 비즈니스 쇼핑 시즌 또는 할인 행사 기간동안 추가 검색 용량을 확보 탄력적으로 서비스 용량 추가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설치 없이 검색 서비스 통합</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개발자 또는 시스템 통합 관리자가 웹 서비스 </a:t>
              </a:r>
              <a:r>
                <a:rPr kumimoji="0" lang="en-US" altLang="ko-KR" sz="1020" b="0" i="0" u="none" strike="noStrike" kern="0" cap="none" spc="0" normalizeH="0" baseline="0" noProof="0" dirty="0" smtClean="0">
                  <a:ln>
                    <a:noFill/>
                  </a:ln>
                  <a:solidFill>
                    <a:prstClr val="black"/>
                  </a:solidFill>
                  <a:effectLst/>
                  <a:uLnTx/>
                  <a:uFillTx/>
                  <a:ea typeface="맑은 고딕"/>
                </a:rPr>
                <a:t>HTTP </a:t>
              </a:r>
              <a:r>
                <a:rPr kumimoji="0" lang="ko-KR" altLang="en-US" sz="1020" b="0" i="0" u="none" strike="noStrike" kern="0" cap="none" spc="0" normalizeH="0" baseline="0" noProof="0" smtClean="0">
                  <a:ln>
                    <a:noFill/>
                  </a:ln>
                  <a:solidFill>
                    <a:prstClr val="black"/>
                  </a:solidFill>
                  <a:effectLst/>
                  <a:uLnTx/>
                  <a:uFillTx/>
                  <a:ea typeface="맑은 고딕"/>
                </a:rPr>
                <a:t>연동만 이해하고 있다면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검색 솔루션을 백지에서 개발 설치 할 필요 없이</a:t>
              </a:r>
              <a:r>
                <a:rPr kumimoji="0" lang="en-US" altLang="ko-KR" sz="1020" b="0" i="0" u="none" strike="noStrike" kern="0" cap="none" spc="0" normalizeH="0" baseline="0" noProof="0" dirty="0" smtClean="0">
                  <a:ln>
                    <a:noFill/>
                  </a:ln>
                  <a:solidFill>
                    <a:prstClr val="black"/>
                  </a:solidFill>
                  <a:effectLst/>
                  <a:uLnTx/>
                  <a:uFillTx/>
                  <a:ea typeface="맑은 고딕"/>
                </a:rPr>
                <a:t>, Azure </a:t>
              </a:r>
              <a:r>
                <a:rPr kumimoji="0" lang="ko-KR" altLang="en-US" sz="1020" b="0" i="0" u="none" strike="noStrike" kern="0" cap="none" spc="0" normalizeH="0" baseline="0" noProof="0" smtClean="0">
                  <a:ln>
                    <a:noFill/>
                  </a:ln>
                  <a:solidFill>
                    <a:prstClr val="black"/>
                  </a:solidFill>
                  <a:effectLst/>
                  <a:uLnTx/>
                  <a:uFillTx/>
                  <a:ea typeface="맑은 고딕"/>
                </a:rPr>
                <a:t>검색에 링크를 통해 검색 서비스를 즉시 사용</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서비스 관리 및 운영을 위한 기능 제공</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검색의 성능과 용량 관리를 위한 관리기능과 검색 응용 프로그램과 통합을 위한 각종 검색 기능 및 검색 사용량 등에 대한 분석과 </a:t>
              </a:r>
              <a:r>
                <a:rPr kumimoji="0" lang="ko-KR" altLang="en-US" sz="1020" b="0" i="0" u="none" strike="noStrike" kern="0" cap="none" spc="0" normalizeH="0" baseline="0" noProof="0" dirty="0" err="1" smtClean="0">
                  <a:ln>
                    <a:noFill/>
                  </a:ln>
                  <a:solidFill>
                    <a:prstClr val="black"/>
                  </a:solidFill>
                  <a:effectLst/>
                  <a:uLnTx/>
                  <a:uFillTx/>
                  <a:ea typeface="맑은 고딕"/>
                </a:rPr>
                <a:t>리포팅</a:t>
              </a:r>
              <a:r>
                <a:rPr kumimoji="0" lang="ko-KR" altLang="en-US" sz="1020" b="0" i="0" u="none" strike="noStrike" kern="0" cap="none" spc="0" normalizeH="0" baseline="0" noProof="0" dirty="0" smtClean="0">
                  <a:ln>
                    <a:noFill/>
                  </a:ln>
                  <a:solidFill>
                    <a:prstClr val="black"/>
                  </a:solidFill>
                  <a:effectLst/>
                  <a:uLnTx/>
                  <a:uFillTx/>
                  <a:ea typeface="맑은 고딕"/>
                </a:rPr>
                <a:t> 제공</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29" name="Rectangle 31"/>
            <p:cNvSpPr/>
            <p:nvPr/>
          </p:nvSpPr>
          <p:spPr bwMode="gray">
            <a:xfrm>
              <a:off x="139995" y="911404"/>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Azure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검색 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0" name="그룹 93"/>
            <p:cNvGrpSpPr/>
            <p:nvPr/>
          </p:nvGrpSpPr>
          <p:grpSpPr>
            <a:xfrm>
              <a:off x="3263353" y="899681"/>
              <a:ext cx="3362633" cy="5425965"/>
              <a:chOff x="3584066" y="914195"/>
              <a:chExt cx="3362633" cy="5425965"/>
            </a:xfrm>
          </p:grpSpPr>
          <p:sp>
            <p:nvSpPr>
              <p:cNvPr id="34"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5"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31" name="그룹 95"/>
            <p:cNvGrpSpPr/>
            <p:nvPr/>
          </p:nvGrpSpPr>
          <p:grpSpPr>
            <a:xfrm>
              <a:off x="6721836" y="899679"/>
              <a:ext cx="3362633" cy="5412310"/>
              <a:chOff x="3573634" y="943221"/>
              <a:chExt cx="3362633" cy="5412310"/>
            </a:xfrm>
          </p:grpSpPr>
          <p:sp>
            <p:nvSpPr>
              <p:cNvPr id="32"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3"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sp>
        <p:nvSpPr>
          <p:cNvPr id="36" name="직사각형 42"/>
          <p:cNvSpPr/>
          <p:nvPr/>
        </p:nvSpPr>
        <p:spPr>
          <a:xfrm>
            <a:off x="4375391" y="1924780"/>
            <a:ext cx="3293990" cy="4693780"/>
          </a:xfrm>
          <a:prstGeom prst="rect">
            <a:avLst/>
          </a:prstGeom>
        </p:spPr>
        <p:txBody>
          <a:bodyPr wrap="square">
            <a:noAutofit/>
          </a:bodyPr>
          <a:lstStyle/>
          <a:p>
            <a:pPr marL="174862" indent="-174862" defTabSz="317342">
              <a:lnSpc>
                <a:spcPct val="90000"/>
              </a:lnSpc>
              <a:spcBef>
                <a:spcPts val="306"/>
              </a:spcBef>
              <a:spcAft>
                <a:spcPts val="306"/>
              </a:spcAft>
              <a:buClr>
                <a:srgbClr val="FD0000"/>
              </a:buClr>
              <a:buFont typeface="Arial" pitchFamily="34" charset="0"/>
              <a:buChar char="•"/>
            </a:pPr>
            <a:r>
              <a:rPr lang="en-US" altLang="ko-KR" sz="1224" b="1" u="sng" dirty="0">
                <a:solidFill>
                  <a:prstClr val="black"/>
                </a:solidFill>
                <a:ea typeface="맑은 고딕"/>
              </a:rPr>
              <a:t>Creating the index</a:t>
            </a: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검색 대상</a:t>
            </a:r>
            <a:r>
              <a:rPr lang="en-US" altLang="ko-KR" sz="1020" dirty="0">
                <a:solidFill>
                  <a:prstClr val="black"/>
                </a:solidFill>
                <a:ea typeface="맑은 고딕"/>
              </a:rPr>
              <a:t>,</a:t>
            </a:r>
            <a:r>
              <a:rPr lang="ko-KR" altLang="en-US" sz="1020">
                <a:solidFill>
                  <a:prstClr val="black"/>
                </a:solidFill>
                <a:ea typeface="맑은 고딕"/>
              </a:rPr>
              <a:t> 데이터 또는 문서 </a:t>
            </a:r>
            <a:r>
              <a:rPr lang="ko-KR" altLang="en-US" sz="1020" dirty="0">
                <a:solidFill>
                  <a:prstClr val="black"/>
                </a:solidFill>
                <a:ea typeface="맑은 고딕"/>
              </a:rPr>
              <a:t>스키마 정의가 필요하며</a:t>
            </a:r>
            <a:r>
              <a:rPr lang="en-US" altLang="ko-KR" sz="1020" dirty="0">
                <a:solidFill>
                  <a:prstClr val="black"/>
                </a:solidFill>
                <a:ea typeface="맑은 고딕"/>
              </a:rPr>
              <a:t>, </a:t>
            </a:r>
            <a:r>
              <a:rPr lang="ko-KR" altLang="en-US" sz="1020">
                <a:solidFill>
                  <a:prstClr val="black"/>
                </a:solidFill>
                <a:ea typeface="맑은 고딕"/>
              </a:rPr>
              <a:t>정의된 스키마에 따라 검색 엔진이 인덱스를 생성 </a:t>
            </a:r>
            <a:endParaRPr lang="en-US" altLang="ko-KR" sz="1020"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en-US" altLang="ko-KR" sz="1224" b="1" u="sng" dirty="0">
                <a:solidFill>
                  <a:prstClr val="black"/>
                </a:solidFill>
                <a:ea typeface="맑은 고딕"/>
              </a:rPr>
              <a:t>Querying the index</a:t>
            </a: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검색데이터를 검색하기 위해서는 </a:t>
            </a:r>
            <a:r>
              <a:rPr lang="en-US" altLang="ko-KR" sz="1020" dirty="0">
                <a:solidFill>
                  <a:prstClr val="black"/>
                </a:solidFill>
                <a:ea typeface="맑은 고딕"/>
              </a:rPr>
              <a:t>API</a:t>
            </a:r>
            <a:r>
              <a:rPr lang="ko-KR" altLang="en-US" sz="1020">
                <a:solidFill>
                  <a:prstClr val="black"/>
                </a:solidFill>
                <a:ea typeface="맑은 고딕"/>
              </a:rPr>
              <a:t>를 통해 호출시 인증키를 함께 전송해야 하며</a:t>
            </a:r>
            <a:r>
              <a:rPr lang="en-US" altLang="ko-KR" sz="1020" dirty="0">
                <a:solidFill>
                  <a:prstClr val="black"/>
                </a:solidFill>
                <a:ea typeface="맑은 고딕"/>
              </a:rPr>
              <a:t>, </a:t>
            </a:r>
            <a:r>
              <a:rPr lang="en-US" altLang="ko-KR" sz="1020" dirty="0" err="1">
                <a:solidFill>
                  <a:prstClr val="black"/>
                </a:solidFill>
                <a:ea typeface="맑은 고딕"/>
              </a:rPr>
              <a:t>Odata</a:t>
            </a:r>
            <a:r>
              <a:rPr lang="en-US" altLang="ko-KR" sz="1020" dirty="0">
                <a:solidFill>
                  <a:prstClr val="black"/>
                </a:solidFill>
                <a:ea typeface="맑은 고딕"/>
              </a:rPr>
              <a:t> syntax </a:t>
            </a:r>
            <a:r>
              <a:rPr lang="ko-KR" altLang="en-US" sz="1020">
                <a:solidFill>
                  <a:prstClr val="black"/>
                </a:solidFill>
                <a:ea typeface="맑은 고딕"/>
              </a:rPr>
              <a:t>또는 간단한 </a:t>
            </a:r>
            <a:r>
              <a:rPr lang="en-US" altLang="ko-KR" sz="1020" dirty="0">
                <a:solidFill>
                  <a:prstClr val="black"/>
                </a:solidFill>
                <a:ea typeface="맑은 고딕"/>
              </a:rPr>
              <a:t>query syntax</a:t>
            </a:r>
            <a:r>
              <a:rPr lang="ko-KR" altLang="en-US" sz="1020">
                <a:solidFill>
                  <a:prstClr val="black"/>
                </a:solidFill>
                <a:ea typeface="맑은 고딕"/>
              </a:rPr>
              <a:t> 형태로 검색 쿼리를 사용  </a:t>
            </a:r>
            <a:endParaRPr lang="en-US" altLang="ko-KR" sz="1020"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en-US" altLang="ko-KR" sz="1224" b="1" u="sng" dirty="0">
                <a:solidFill>
                  <a:prstClr val="black"/>
                </a:solidFill>
                <a:ea typeface="맑은 고딕"/>
              </a:rPr>
              <a:t>Maintaining search data</a:t>
            </a: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검색 엔진이 사용하는 인덱스와 문서</a:t>
            </a:r>
            <a:r>
              <a:rPr lang="en-US" altLang="ko-KR" sz="1020" dirty="0">
                <a:solidFill>
                  <a:prstClr val="black"/>
                </a:solidFill>
                <a:ea typeface="맑은 고딕"/>
              </a:rPr>
              <a:t>,</a:t>
            </a:r>
            <a:r>
              <a:rPr lang="ko-KR" altLang="en-US" sz="1020">
                <a:solidFill>
                  <a:prstClr val="black"/>
                </a:solidFill>
                <a:ea typeface="맑은 고딕"/>
              </a:rPr>
              <a:t> 데이터에 </a:t>
            </a:r>
            <a:r>
              <a:rPr lang="ko-KR" altLang="en-US" sz="1020" dirty="0">
                <a:solidFill>
                  <a:prstClr val="black"/>
                </a:solidFill>
                <a:ea typeface="맑은 고딕"/>
              </a:rPr>
              <a:t>대한 전략적인 </a:t>
            </a:r>
            <a:r>
              <a:rPr lang="ko-KR" altLang="en-US" sz="1020">
                <a:solidFill>
                  <a:prstClr val="black"/>
                </a:solidFill>
                <a:ea typeface="맑은 고딕"/>
              </a:rPr>
              <a:t>업데이트 현황 관리가 요구 되며 이를 위해 </a:t>
            </a:r>
            <a:r>
              <a:rPr lang="en-US" altLang="ko-KR" sz="1020" dirty="0">
                <a:solidFill>
                  <a:prstClr val="black"/>
                </a:solidFill>
                <a:ea typeface="맑은 고딕"/>
              </a:rPr>
              <a:t>Azure</a:t>
            </a:r>
            <a:r>
              <a:rPr lang="ko-KR" altLang="en-US" sz="1020">
                <a:solidFill>
                  <a:prstClr val="black"/>
                </a:solidFill>
                <a:ea typeface="맑은 고딕"/>
              </a:rPr>
              <a:t>의 </a:t>
            </a:r>
            <a:r>
              <a:rPr lang="en-US" altLang="ko-KR" sz="1020" dirty="0">
                <a:solidFill>
                  <a:prstClr val="black"/>
                </a:solidFill>
                <a:ea typeface="맑은 고딕"/>
              </a:rPr>
              <a:t>SQL DB</a:t>
            </a:r>
            <a:r>
              <a:rPr lang="ko-KR" altLang="en-US" sz="1020">
                <a:solidFill>
                  <a:prstClr val="black"/>
                </a:solidFill>
                <a:ea typeface="맑은 고딕"/>
              </a:rPr>
              <a:t>또는 가상</a:t>
            </a:r>
            <a:r>
              <a:rPr lang="en-US" altLang="ko-KR" sz="1020" dirty="0">
                <a:solidFill>
                  <a:prstClr val="black"/>
                </a:solidFill>
                <a:ea typeface="맑은 고딕"/>
              </a:rPr>
              <a:t> </a:t>
            </a:r>
            <a:r>
              <a:rPr lang="ko-KR" altLang="en-US" sz="1020">
                <a:solidFill>
                  <a:prstClr val="black"/>
                </a:solidFill>
                <a:ea typeface="맑은 고딕"/>
              </a:rPr>
              <a:t>컴퓨터 형태의 </a:t>
            </a:r>
            <a:r>
              <a:rPr lang="en-US" altLang="ko-KR" sz="1020" dirty="0">
                <a:solidFill>
                  <a:prstClr val="black"/>
                </a:solidFill>
                <a:ea typeface="맑은 고딕"/>
              </a:rPr>
              <a:t>SQL Server</a:t>
            </a:r>
            <a:r>
              <a:rPr lang="ko-KR" altLang="en-US" sz="1020">
                <a:solidFill>
                  <a:prstClr val="black"/>
                </a:solidFill>
                <a:ea typeface="맑은 고딕"/>
              </a:rPr>
              <a:t>와 연계가 가능</a:t>
            </a:r>
            <a:endParaRPr lang="en-US" altLang="ko-KR" sz="1020" dirty="0">
              <a:solidFill>
                <a:prstClr val="black"/>
              </a:solidFill>
              <a:ea typeface="맑은 고딕"/>
            </a:endParaRPr>
          </a:p>
          <a:p>
            <a:pPr marL="174862" lvl="1" indent="-174862" defTabSz="317342">
              <a:lnSpc>
                <a:spcPct val="90000"/>
              </a:lnSpc>
              <a:spcBef>
                <a:spcPts val="306"/>
              </a:spcBef>
              <a:spcAft>
                <a:spcPts val="306"/>
              </a:spcAft>
              <a:buClr>
                <a:srgbClr val="FD0000"/>
              </a:buClr>
              <a:buFont typeface="Arial" pitchFamily="34" charset="0"/>
              <a:buChar char="•"/>
            </a:pPr>
            <a:r>
              <a:rPr lang="en-US" altLang="ko-KR" sz="1224" b="1" u="sng" dirty="0">
                <a:solidFill>
                  <a:prstClr val="black"/>
                </a:solidFill>
                <a:ea typeface="맑은 고딕"/>
              </a:rPr>
              <a:t>Full-text </a:t>
            </a:r>
            <a:r>
              <a:rPr lang="ko-KR" altLang="en-US" sz="1224" b="1" u="sng">
                <a:solidFill>
                  <a:prstClr val="black"/>
                </a:solidFill>
                <a:ea typeface="맑은 고딕"/>
              </a:rPr>
              <a:t>검색</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en-US" altLang="ko-KR" sz="1020" dirty="0">
                <a:solidFill>
                  <a:prstClr val="black"/>
                </a:solidFill>
                <a:ea typeface="맑은 고딕"/>
              </a:rPr>
              <a:t>Full-Text </a:t>
            </a:r>
            <a:r>
              <a:rPr lang="ko-KR" altLang="en-US" sz="1020">
                <a:solidFill>
                  <a:prstClr val="black"/>
                </a:solidFill>
                <a:ea typeface="맑은 고딕"/>
              </a:rPr>
              <a:t>검색은 어떤 항목이든지</a:t>
            </a:r>
            <a:r>
              <a:rPr lang="en-US" altLang="ko-KR" sz="1020" dirty="0">
                <a:solidFill>
                  <a:prstClr val="black"/>
                </a:solidFill>
                <a:ea typeface="맑은 고딕"/>
              </a:rPr>
              <a:t>, </a:t>
            </a:r>
            <a:r>
              <a:rPr lang="ko-KR" altLang="en-US" sz="1020">
                <a:solidFill>
                  <a:prstClr val="black"/>
                </a:solidFill>
                <a:ea typeface="맑은 고딕"/>
              </a:rPr>
              <a:t>검색이 가능한 특성을 갖고 있다면 검색이 가능하도록 지원 함</a:t>
            </a:r>
            <a:endParaRPr lang="en-US" altLang="ko-KR" sz="1020" dirty="0">
              <a:solidFill>
                <a:prstClr val="black"/>
              </a:solidFill>
              <a:ea typeface="맑은 고딕"/>
            </a:endParaRPr>
          </a:p>
          <a:p>
            <a:pPr marL="174862" lvl="1" indent="-174862" defTabSz="317342">
              <a:lnSpc>
                <a:spcPct val="90000"/>
              </a:lnSpc>
              <a:spcBef>
                <a:spcPts val="306"/>
              </a:spcBef>
              <a:spcAft>
                <a:spcPts val="306"/>
              </a:spcAft>
              <a:buClr>
                <a:srgbClr val="FD0000"/>
              </a:buClr>
              <a:buFont typeface="Arial" pitchFamily="34" charset="0"/>
              <a:buChar char="•"/>
            </a:pPr>
            <a:r>
              <a:rPr lang="ko-KR" altLang="en-US" sz="1224" b="1" u="sng" dirty="0" err="1">
                <a:solidFill>
                  <a:prstClr val="black"/>
                </a:solidFill>
                <a:ea typeface="맑은 고딕"/>
              </a:rPr>
              <a:t>스코어링</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ko-KR" altLang="en-US" sz="1020" dirty="0" err="1">
                <a:solidFill>
                  <a:prstClr val="black"/>
                </a:solidFill>
                <a:ea typeface="맑은 고딕"/>
              </a:rPr>
              <a:t>스코어링</a:t>
            </a:r>
            <a:r>
              <a:rPr lang="ko-KR" altLang="en-US" sz="1020" dirty="0">
                <a:solidFill>
                  <a:prstClr val="black"/>
                </a:solidFill>
                <a:ea typeface="맑은 고딕"/>
              </a:rPr>
              <a:t> 프로파일은 순위 모델을 생성을 지원하며</a:t>
            </a:r>
            <a:r>
              <a:rPr lang="en-US" altLang="ko-KR" sz="1020" dirty="0">
                <a:solidFill>
                  <a:prstClr val="black"/>
                </a:solidFill>
                <a:ea typeface="맑은 고딕"/>
              </a:rPr>
              <a:t>, </a:t>
            </a:r>
            <a:r>
              <a:rPr lang="ko-KR" altLang="en-US" sz="1020">
                <a:solidFill>
                  <a:prstClr val="black"/>
                </a:solidFill>
                <a:ea typeface="맑은 고딕"/>
              </a:rPr>
              <a:t>비즈니스 목적이나 주제에 따라서 검색을 최적화 할 수 있도록 함</a:t>
            </a:r>
            <a:endParaRPr lang="en-US" altLang="ko-KR" sz="1020" dirty="0">
              <a:solidFill>
                <a:prstClr val="black"/>
              </a:solidFill>
              <a:ea typeface="맑은 고딕"/>
            </a:endParaRPr>
          </a:p>
          <a:p>
            <a:pPr marL="174862" lvl="1"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제안 </a:t>
            </a:r>
            <a:r>
              <a:rPr lang="en-US" altLang="ko-KR" sz="1224" b="1" u="sng" dirty="0">
                <a:solidFill>
                  <a:prstClr val="black"/>
                </a:solidFill>
                <a:ea typeface="맑은 고딕"/>
              </a:rPr>
              <a:t>(Suggestion)</a:t>
            </a:r>
            <a:r>
              <a:rPr lang="ko-KR" altLang="en-US" sz="1224" b="1" u="sng">
                <a:solidFill>
                  <a:prstClr val="black"/>
                </a:solidFill>
                <a:ea typeface="맑은 고딕"/>
              </a:rPr>
              <a:t> </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ko-KR" altLang="en-US" sz="1020" dirty="0" err="1">
                <a:solidFill>
                  <a:prstClr val="black"/>
                </a:solidFill>
                <a:ea typeface="맑은 고딕"/>
              </a:rPr>
              <a:t>검색을위해</a:t>
            </a:r>
            <a:r>
              <a:rPr lang="ko-KR" altLang="en-US" sz="1020" dirty="0">
                <a:solidFill>
                  <a:prstClr val="black"/>
                </a:solidFill>
                <a:ea typeface="맑은 고딕"/>
              </a:rPr>
              <a:t> 키워드를 입력하는 중에 앞서서 검색 엔진이 관련 키워드를 보여주는 기능으로 상용 검색 엔진과 유사한 경험을 </a:t>
            </a:r>
            <a:r>
              <a:rPr lang="ko-KR" altLang="en-US" sz="1020" dirty="0" smtClean="0">
                <a:solidFill>
                  <a:prstClr val="black"/>
                </a:solidFill>
                <a:ea typeface="맑은 고딕"/>
              </a:rPr>
              <a:t>제공</a:t>
            </a:r>
            <a:endParaRPr lang="en-US" altLang="ko-KR" sz="1020" dirty="0" smtClean="0">
              <a:solidFill>
                <a:prstClr val="black"/>
              </a:solidFill>
              <a:ea typeface="맑은 고딕"/>
            </a:endParaRPr>
          </a:p>
          <a:p>
            <a:pPr marL="174862" lvl="1"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현재 한글 포함 </a:t>
            </a:r>
            <a:r>
              <a:rPr lang="en-US" altLang="ko-KR" sz="1224" b="1" u="sng" dirty="0">
                <a:solidFill>
                  <a:prstClr val="black"/>
                </a:solidFill>
                <a:ea typeface="맑은 고딕"/>
              </a:rPr>
              <a:t>27</a:t>
            </a:r>
            <a:r>
              <a:rPr lang="ko-KR" altLang="en-US" sz="1224" b="1" u="sng">
                <a:solidFill>
                  <a:prstClr val="black"/>
                </a:solidFill>
                <a:ea typeface="맑은 고딕"/>
              </a:rPr>
              <a:t>개국어 지원</a:t>
            </a:r>
            <a:endParaRPr lang="en-US" altLang="ko-KR" sz="1224" b="1" u="sng" dirty="0">
              <a:solidFill>
                <a:prstClr val="black"/>
              </a:solidFill>
              <a:ea typeface="맑은 고딕"/>
            </a:endParaRPr>
          </a:p>
          <a:p>
            <a:pPr marL="181338" lvl="1" defTabSz="317342">
              <a:lnSpc>
                <a:spcPct val="90000"/>
              </a:lnSpc>
              <a:spcBef>
                <a:spcPts val="306"/>
              </a:spcBef>
              <a:spcAft>
                <a:spcPts val="306"/>
              </a:spcAft>
              <a:buClr>
                <a:srgbClr val="FD0000"/>
              </a:buClr>
            </a:pPr>
            <a:r>
              <a:rPr lang="ko-KR" altLang="en-US" sz="1020" dirty="0">
                <a:solidFill>
                  <a:prstClr val="black"/>
                </a:solidFill>
                <a:ea typeface="맑은 고딕"/>
              </a:rPr>
              <a:t> </a:t>
            </a:r>
            <a:endParaRPr lang="en-US" altLang="ko-KR" sz="1020" dirty="0">
              <a:solidFill>
                <a:prstClr val="black"/>
              </a:solidFill>
              <a:ea typeface="맑은 고딕"/>
            </a:endParaRPr>
          </a:p>
          <a:p>
            <a:pPr defTabSz="317342">
              <a:lnSpc>
                <a:spcPct val="90000"/>
              </a:lnSpc>
              <a:spcBef>
                <a:spcPts val="306"/>
              </a:spcBef>
              <a:spcAft>
                <a:spcPts val="306"/>
              </a:spcAft>
              <a:buClr>
                <a:srgbClr val="FD0000"/>
              </a:buClr>
            </a:pPr>
            <a:endParaRPr lang="en-US" altLang="ko-KR" sz="1224" b="1" u="sng" dirty="0">
              <a:solidFill>
                <a:prstClr val="black"/>
              </a:solidFill>
              <a:ea typeface="맑은 고딕"/>
            </a:endParaRPr>
          </a:p>
        </p:txBody>
      </p:sp>
      <p:grpSp>
        <p:nvGrpSpPr>
          <p:cNvPr id="37" name="그룹 24"/>
          <p:cNvGrpSpPr/>
          <p:nvPr/>
        </p:nvGrpSpPr>
        <p:grpSpPr>
          <a:xfrm>
            <a:off x="7922827" y="2007522"/>
            <a:ext cx="3043498" cy="1626059"/>
            <a:chOff x="3245258" y="1920405"/>
            <a:chExt cx="2984092" cy="1594320"/>
          </a:xfrm>
        </p:grpSpPr>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직사각형 26"/>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1" name="직사각형 28"/>
            <p:cNvSpPr/>
            <p:nvPr/>
          </p:nvSpPr>
          <p:spPr>
            <a:xfrm>
              <a:off x="3605665" y="1939424"/>
              <a:ext cx="2260555"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상용 서비스 수준 검색 엔진 제공</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42" name="직사각형 29"/>
          <p:cNvSpPr/>
          <p:nvPr/>
        </p:nvSpPr>
        <p:spPr>
          <a:xfrm>
            <a:off x="7856404" y="3741547"/>
            <a:ext cx="3018423" cy="659982"/>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122" dirty="0">
                <a:solidFill>
                  <a:prstClr val="black"/>
                </a:solidFill>
                <a:ea typeface="맑은 고딕"/>
              </a:rPr>
              <a:t>사용자가 상용 검색 엔진에 경험을 그대로 제공 받음</a:t>
            </a:r>
            <a:endParaRPr lang="en-US" altLang="ko-KR" sz="1122"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endParaRPr lang="en-US" altLang="ko-KR" sz="1122" b="1" u="sng" dirty="0">
              <a:solidFill>
                <a:prstClr val="black"/>
              </a:solidFill>
              <a:ea typeface="맑은 고딕"/>
            </a:endParaRPr>
          </a:p>
        </p:txBody>
      </p:sp>
      <p:pic>
        <p:nvPicPr>
          <p:cNvPr id="4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0499" y="2304096"/>
            <a:ext cx="2408157" cy="1326231"/>
          </a:xfrm>
          <a:prstGeom prst="rect">
            <a:avLst/>
          </a:prstGeom>
        </p:spPr>
      </p:pic>
      <p:grpSp>
        <p:nvGrpSpPr>
          <p:cNvPr id="44" name="그룹 37"/>
          <p:cNvGrpSpPr/>
          <p:nvPr/>
        </p:nvGrpSpPr>
        <p:grpSpPr>
          <a:xfrm>
            <a:off x="7889615" y="4351761"/>
            <a:ext cx="3043498" cy="1626059"/>
            <a:chOff x="3245258" y="1920405"/>
            <a:chExt cx="2984092" cy="1594320"/>
          </a:xfrm>
        </p:grpSpPr>
        <p:pic>
          <p:nvPicPr>
            <p:cNvPr id="4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직사각형 39"/>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7" name="직사각형 40"/>
            <p:cNvSpPr/>
            <p:nvPr/>
          </p:nvSpPr>
          <p:spPr>
            <a:xfrm>
              <a:off x="4077508" y="1939424"/>
              <a:ext cx="1303562"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Scale UP / Down</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48" name="직사각형 41"/>
          <p:cNvSpPr/>
          <p:nvPr/>
        </p:nvSpPr>
        <p:spPr>
          <a:xfrm>
            <a:off x="7902154" y="6041246"/>
            <a:ext cx="3018423" cy="396696"/>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en-US" altLang="ko-KR" sz="1071" dirty="0">
                <a:solidFill>
                  <a:prstClr val="black"/>
                </a:solidFill>
                <a:ea typeface="맑은 고딕"/>
              </a:rPr>
              <a:t>Azure </a:t>
            </a:r>
            <a:r>
              <a:rPr lang="ko-KR" altLang="en-US" sz="1071">
                <a:solidFill>
                  <a:prstClr val="black"/>
                </a:solidFill>
                <a:ea typeface="맑은 고딕"/>
              </a:rPr>
              <a:t>관리 포털에서 단순한 설정을 통해 복제본 수량과 파티션 확대</a:t>
            </a:r>
            <a:r>
              <a:rPr lang="en-US" altLang="ko-KR" sz="1071" dirty="0">
                <a:solidFill>
                  <a:prstClr val="black"/>
                </a:solidFill>
                <a:ea typeface="맑은 고딕"/>
              </a:rPr>
              <a:t>/</a:t>
            </a:r>
            <a:r>
              <a:rPr lang="ko-KR" altLang="en-US" sz="1071">
                <a:solidFill>
                  <a:prstClr val="black"/>
                </a:solidFill>
                <a:ea typeface="맑은 고딕"/>
              </a:rPr>
              <a:t>축소가 가능</a:t>
            </a:r>
            <a:endParaRPr lang="en-US" altLang="ko-KR" sz="918" b="1" u="sng" dirty="0">
              <a:solidFill>
                <a:prstClr val="black"/>
              </a:solidFill>
              <a:ea typeface="맑은 고딕"/>
            </a:endParaRPr>
          </a:p>
        </p:txBody>
      </p:sp>
      <p:pic>
        <p:nvPicPr>
          <p:cNvPr id="49" name="그림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734" y="4694352"/>
            <a:ext cx="2418627" cy="1228945"/>
          </a:xfrm>
          <a:prstGeom prst="rect">
            <a:avLst/>
          </a:prstGeom>
        </p:spPr>
      </p:pic>
      <p:pic>
        <p:nvPicPr>
          <p:cNvPr id="50" name="그림 3"/>
          <p:cNvPicPr>
            <a:picLocks noChangeAspect="1"/>
          </p:cNvPicPr>
          <p:nvPr/>
        </p:nvPicPr>
        <p:blipFill>
          <a:blip r:embed="rId6"/>
          <a:stretch>
            <a:fillRect/>
          </a:stretch>
        </p:blipFill>
        <p:spPr>
          <a:xfrm>
            <a:off x="2011861" y="1996893"/>
            <a:ext cx="1466024" cy="565214"/>
          </a:xfrm>
          <a:prstGeom prst="rect">
            <a:avLst/>
          </a:prstGeom>
          <a:ln>
            <a:solidFill>
              <a:sysClr val="window" lastClr="FFFFFF">
                <a:lumMod val="50000"/>
              </a:sysClr>
            </a:solidFill>
          </a:ln>
        </p:spPr>
      </p:pic>
      <p:sp>
        <p:nvSpPr>
          <p:cNvPr id="5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353690984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007781" y="1191659"/>
            <a:ext cx="8080718" cy="4792545"/>
          </a:xfrm>
        </p:spPr>
        <p:txBody>
          <a:bodyPr/>
          <a:lstStyle/>
          <a:p>
            <a:pPr marL="621716" indent="-621716">
              <a:buFont typeface="+mj-lt"/>
              <a:buAutoNum type="arabicPeriod"/>
            </a:pPr>
            <a:r>
              <a:rPr lang="en-US" altLang="ko-KR" dirty="0" smtClean="0">
                <a:solidFill>
                  <a:srgbClr val="3650B8"/>
                </a:solidFill>
                <a:latin typeface="맑은 고딕" panose="020B0503020000020004" pitchFamily="50" charset="-127"/>
                <a:ea typeface="맑은 고딕" panose="020B0503020000020004" pitchFamily="50" charset="-127"/>
                <a:cs typeface="Segoe UI Light" panose="020B0502040204020203" pitchFamily="34" charset="0"/>
              </a:rPr>
              <a:t>Azure Overview</a:t>
            </a:r>
          </a:p>
          <a:p>
            <a:pPr marL="621716" indent="-621716">
              <a:buFont typeface="+mj-lt"/>
              <a:buAutoNum type="arabicPeriod"/>
            </a:pPr>
            <a:r>
              <a:rPr lang="en-US" altLang="ko-KR" dirty="0"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Azure </a:t>
            </a:r>
            <a:r>
              <a:rPr lang="en-US" altLang="ko-KR" dirty="0" err="1"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IaaS</a:t>
            </a:r>
            <a:endParaRPr lang="en-US" altLang="ko-KR" dirty="0"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endParaRPr>
          </a:p>
          <a:p>
            <a:pPr marL="621716" indent="-621716">
              <a:buFont typeface="+mj-lt"/>
              <a:buAutoNum type="arabicPeriod"/>
            </a:pPr>
            <a:r>
              <a:rPr lang="en-US" altLang="ko-KR" dirty="0"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Azure </a:t>
            </a:r>
            <a:r>
              <a:rPr lang="en-US" altLang="ko-KR" dirty="0" err="1"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PaaS</a:t>
            </a:r>
            <a:endParaRPr lang="en-US" altLang="ko-KR" dirty="0"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endParaRPr>
          </a:p>
          <a:p>
            <a:pPr marL="621716" indent="-621716">
              <a:buFont typeface="+mj-lt"/>
              <a:buAutoNum type="arabicPeriod"/>
            </a:pPr>
            <a:r>
              <a:rPr lang="en-US" altLang="ko-KR" dirty="0" smtClean="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Security &amp; Compliance</a:t>
            </a:r>
          </a:p>
        </p:txBody>
      </p:sp>
      <p:sp>
        <p:nvSpPr>
          <p:cNvPr id="10" name="Title 12"/>
          <p:cNvSpPr txBox="1">
            <a:spLocks/>
          </p:cNvSpPr>
          <p:nvPr/>
        </p:nvSpPr>
        <p:spPr>
          <a:xfrm>
            <a:off x="882" y="1243471"/>
            <a:ext cx="2486942" cy="2486942"/>
          </a:xfrm>
          <a:prstGeom prst="rect">
            <a:avLst/>
          </a:prstGeom>
          <a:solidFill>
            <a:srgbClr val="0A5BBA"/>
          </a:solidFill>
        </p:spPr>
        <p:txBody>
          <a:bodyPr/>
          <a:lstStyle>
            <a:lvl1pPr eaLnBrk="1" hangingPunct="1">
              <a:defRPr sz="2000" kern="800">
                <a:solidFill>
                  <a:schemeClr val="tx1"/>
                </a:solidFill>
                <a:latin typeface="+mn-lt"/>
                <a:cs typeface="Segoe UI Light"/>
              </a:defRPr>
            </a:lvl1pPr>
          </a:lstStyle>
          <a:p>
            <a:pPr marL="246096" defTabSz="1243431">
              <a:lnSpc>
                <a:spcPct val="150000"/>
              </a:lnSpc>
            </a:pPr>
            <a:r>
              <a:rPr lang="en-US" sz="2720" dirty="0">
                <a:solidFill>
                  <a:srgbClr val="FFFFFF"/>
                </a:solidFill>
                <a:latin typeface="Segoe UI"/>
              </a:rPr>
              <a:t>Agenda</a:t>
            </a:r>
          </a:p>
        </p:txBody>
      </p:sp>
      <p:sp>
        <p:nvSpPr>
          <p:cNvPr id="12" name="Slide Number Placeholder 3"/>
          <p:cNvSpPr>
            <a:spLocks noGrp="1"/>
          </p:cNvSpPr>
          <p:nvPr>
            <p:ph type="sldNum" sz="quarter" idx="4"/>
          </p:nvPr>
        </p:nvSpPr>
        <p:spPr>
          <a:xfrm>
            <a:off x="9223292" y="6482889"/>
            <a:ext cx="2901433" cy="372394"/>
          </a:xfrm>
        </p:spPr>
        <p:txBody>
          <a:bodyPr/>
          <a:lstStyle/>
          <a:p>
            <a:pPr defTabSz="621716"/>
            <a:fld id="{74A398B2-5A34-1A4A-811E-F4027282568C}" type="slidenum">
              <a:rPr lang="en-US">
                <a:latin typeface="Segoe UI"/>
              </a:rPr>
              <a:pPr defTabSz="621716"/>
              <a:t>5</a:t>
            </a:fld>
            <a:endParaRPr lang="en-US">
              <a:latin typeface="Segoe UI"/>
            </a:endParaRPr>
          </a:p>
        </p:txBody>
      </p:sp>
      <p:grpSp>
        <p:nvGrpSpPr>
          <p:cNvPr id="14" name="Group 13"/>
          <p:cNvGrpSpPr/>
          <p:nvPr/>
        </p:nvGrpSpPr>
        <p:grpSpPr>
          <a:xfrm>
            <a:off x="883" y="4544860"/>
            <a:ext cx="12434711" cy="2449665"/>
            <a:chOff x="881" y="4761758"/>
            <a:chExt cx="12434712" cy="2234689"/>
          </a:xfrm>
        </p:grpSpPr>
        <p:grpSp>
          <p:nvGrpSpPr>
            <p:cNvPr id="15" name="Group 14"/>
            <p:cNvGrpSpPr/>
            <p:nvPr/>
          </p:nvGrpSpPr>
          <p:grpSpPr>
            <a:xfrm>
              <a:off x="5316670" y="5127111"/>
              <a:ext cx="2272317" cy="1504241"/>
              <a:chOff x="5143906" y="5401104"/>
              <a:chExt cx="2096456" cy="1387824"/>
            </a:xfrm>
          </p:grpSpPr>
          <p:sp>
            <p:nvSpPr>
              <p:cNvPr id="252" name="Freeform 38"/>
              <p:cNvSpPr>
                <a:spLocks/>
              </p:cNvSpPr>
              <p:nvPr/>
            </p:nvSpPr>
            <p:spPr bwMode="auto">
              <a:xfrm>
                <a:off x="6166642" y="5494296"/>
                <a:ext cx="190241" cy="392866"/>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3" name="Freeform 39"/>
              <p:cNvSpPr>
                <a:spLocks/>
              </p:cNvSpPr>
              <p:nvPr/>
            </p:nvSpPr>
            <p:spPr bwMode="auto">
              <a:xfrm>
                <a:off x="6184905" y="5518964"/>
                <a:ext cx="153715" cy="30607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4" name="Rectangle 40"/>
              <p:cNvSpPr>
                <a:spLocks noChangeArrowheads="1"/>
              </p:cNvSpPr>
              <p:nvPr/>
            </p:nvSpPr>
            <p:spPr bwMode="auto">
              <a:xfrm>
                <a:off x="5143906" y="6446311"/>
                <a:ext cx="895654"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5" name="Rectangle 41"/>
              <p:cNvSpPr>
                <a:spLocks noChangeArrowheads="1"/>
              </p:cNvSpPr>
              <p:nvPr/>
            </p:nvSpPr>
            <p:spPr bwMode="auto">
              <a:xfrm>
                <a:off x="5682669" y="6113745"/>
                <a:ext cx="266337" cy="67518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6" name="Rectangle 42"/>
              <p:cNvSpPr>
                <a:spLocks noChangeArrowheads="1"/>
              </p:cNvSpPr>
              <p:nvPr/>
            </p:nvSpPr>
            <p:spPr bwMode="auto">
              <a:xfrm>
                <a:off x="6994571" y="6276374"/>
                <a:ext cx="192524" cy="5125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7" name="Rectangle 43"/>
              <p:cNvSpPr>
                <a:spLocks noChangeArrowheads="1"/>
              </p:cNvSpPr>
              <p:nvPr/>
            </p:nvSpPr>
            <p:spPr bwMode="auto">
              <a:xfrm>
                <a:off x="6867490" y="6446311"/>
                <a:ext cx="372872"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8" name="Rectangle 44"/>
              <p:cNvSpPr>
                <a:spLocks noChangeArrowheads="1"/>
              </p:cNvSpPr>
              <p:nvPr/>
            </p:nvSpPr>
            <p:spPr bwMode="auto">
              <a:xfrm>
                <a:off x="5774745" y="5909089"/>
                <a:ext cx="934464" cy="879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9" name="Rectangle 45"/>
              <p:cNvSpPr>
                <a:spLocks noChangeArrowheads="1"/>
              </p:cNvSpPr>
              <p:nvPr/>
            </p:nvSpPr>
            <p:spPr bwMode="auto">
              <a:xfrm>
                <a:off x="5867583" y="6614421"/>
                <a:ext cx="754115" cy="1452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0" name="Rectangle 46"/>
              <p:cNvSpPr>
                <a:spLocks noChangeArrowheads="1"/>
              </p:cNvSpPr>
              <p:nvPr/>
            </p:nvSpPr>
            <p:spPr bwMode="auto">
              <a:xfrm>
                <a:off x="5867583" y="6108263"/>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1" name="Rectangle 47"/>
              <p:cNvSpPr>
                <a:spLocks noChangeArrowheads="1"/>
              </p:cNvSpPr>
              <p:nvPr/>
            </p:nvSpPr>
            <p:spPr bwMode="auto">
              <a:xfrm>
                <a:off x="5867583" y="6362256"/>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2" name="Rectangle 48"/>
              <p:cNvSpPr>
                <a:spLocks noChangeArrowheads="1"/>
              </p:cNvSpPr>
              <p:nvPr/>
            </p:nvSpPr>
            <p:spPr bwMode="auto">
              <a:xfrm>
                <a:off x="6395692" y="5401104"/>
                <a:ext cx="264815" cy="48605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3" name="Freeform 49"/>
              <p:cNvSpPr>
                <a:spLocks/>
              </p:cNvSpPr>
              <p:nvPr/>
            </p:nvSpPr>
            <p:spPr bwMode="auto">
              <a:xfrm>
                <a:off x="6422326" y="5453182"/>
                <a:ext cx="209265" cy="43855"/>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4" name="Freeform 50"/>
              <p:cNvSpPr>
                <a:spLocks/>
              </p:cNvSpPr>
              <p:nvPr/>
            </p:nvSpPr>
            <p:spPr bwMode="auto">
              <a:xfrm>
                <a:off x="6422326" y="5531755"/>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5" name="Freeform 51"/>
              <p:cNvSpPr>
                <a:spLocks/>
              </p:cNvSpPr>
              <p:nvPr/>
            </p:nvSpPr>
            <p:spPr bwMode="auto">
              <a:xfrm>
                <a:off x="6422326" y="5610328"/>
                <a:ext cx="209265" cy="42028"/>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6" name="Freeform 52"/>
              <p:cNvSpPr>
                <a:spLocks/>
              </p:cNvSpPr>
              <p:nvPr/>
            </p:nvSpPr>
            <p:spPr bwMode="auto">
              <a:xfrm>
                <a:off x="6422326" y="5687074"/>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7" name="Freeform 53"/>
              <p:cNvSpPr>
                <a:spLocks/>
              </p:cNvSpPr>
              <p:nvPr/>
            </p:nvSpPr>
            <p:spPr bwMode="auto">
              <a:xfrm>
                <a:off x="6422326" y="5765648"/>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8" name="Oval 54"/>
              <p:cNvSpPr>
                <a:spLocks noChangeArrowheads="1"/>
              </p:cNvSpPr>
              <p:nvPr/>
            </p:nvSpPr>
            <p:spPr bwMode="auto">
              <a:xfrm>
                <a:off x="6592782" y="546231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9" name="Oval 55"/>
              <p:cNvSpPr>
                <a:spLocks noChangeArrowheads="1"/>
              </p:cNvSpPr>
              <p:nvPr/>
            </p:nvSpPr>
            <p:spPr bwMode="auto">
              <a:xfrm>
                <a:off x="6592782" y="5541805"/>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0" name="Oval 56"/>
              <p:cNvSpPr>
                <a:spLocks noChangeArrowheads="1"/>
              </p:cNvSpPr>
              <p:nvPr/>
            </p:nvSpPr>
            <p:spPr bwMode="auto">
              <a:xfrm>
                <a:off x="6592782" y="561763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1" name="Oval 57"/>
              <p:cNvSpPr>
                <a:spLocks noChangeArrowheads="1"/>
              </p:cNvSpPr>
              <p:nvPr/>
            </p:nvSpPr>
            <p:spPr bwMode="auto">
              <a:xfrm>
                <a:off x="6592782" y="5697124"/>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2" name="Oval 58"/>
              <p:cNvSpPr>
                <a:spLocks noChangeArrowheads="1"/>
              </p:cNvSpPr>
              <p:nvPr/>
            </p:nvSpPr>
            <p:spPr bwMode="auto">
              <a:xfrm>
                <a:off x="6592782" y="5775697"/>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3" name="Freeform 61"/>
              <p:cNvSpPr>
                <a:spLocks/>
              </p:cNvSpPr>
              <p:nvPr/>
            </p:nvSpPr>
            <p:spPr bwMode="auto">
              <a:xfrm>
                <a:off x="5366868" y="5408413"/>
                <a:ext cx="422335" cy="332566"/>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4" name="Freeform 62"/>
              <p:cNvSpPr>
                <a:spLocks/>
              </p:cNvSpPr>
              <p:nvPr/>
            </p:nvSpPr>
            <p:spPr bwMode="auto">
              <a:xfrm>
                <a:off x="5143906" y="5408413"/>
                <a:ext cx="348522" cy="274093"/>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5" name="Freeform 63"/>
              <p:cNvSpPr>
                <a:spLocks/>
              </p:cNvSpPr>
              <p:nvPr/>
            </p:nvSpPr>
            <p:spPr bwMode="auto">
              <a:xfrm>
                <a:off x="5974118" y="5647787"/>
                <a:ext cx="264054" cy="19917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6" name="Freeform 64"/>
              <p:cNvSpPr>
                <a:spLocks noEditPoints="1"/>
              </p:cNvSpPr>
              <p:nvPr/>
            </p:nvSpPr>
            <p:spPr bwMode="auto">
              <a:xfrm>
                <a:off x="5912480" y="5637738"/>
                <a:ext cx="387330" cy="249425"/>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7" name="Rectangle 65"/>
              <p:cNvSpPr>
                <a:spLocks noChangeArrowheads="1"/>
              </p:cNvSpPr>
              <p:nvPr/>
            </p:nvSpPr>
            <p:spPr bwMode="auto">
              <a:xfrm>
                <a:off x="5727565" y="5887162"/>
                <a:ext cx="1027301" cy="4111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6" name="Group 15"/>
            <p:cNvGrpSpPr/>
            <p:nvPr/>
          </p:nvGrpSpPr>
          <p:grpSpPr>
            <a:xfrm>
              <a:off x="1076719" y="4761758"/>
              <a:ext cx="2323163" cy="1811155"/>
              <a:chOff x="120590" y="4817159"/>
              <a:chExt cx="2475152" cy="1929639"/>
            </a:xfrm>
          </p:grpSpPr>
          <p:grpSp>
            <p:nvGrpSpPr>
              <p:cNvPr id="159" name="Group 158"/>
              <p:cNvGrpSpPr/>
              <p:nvPr/>
            </p:nvGrpSpPr>
            <p:grpSpPr>
              <a:xfrm>
                <a:off x="1410083" y="5981279"/>
                <a:ext cx="262495" cy="621137"/>
                <a:chOff x="6229350" y="5232400"/>
                <a:chExt cx="539750" cy="1046162"/>
              </a:xfrm>
            </p:grpSpPr>
            <p:sp>
              <p:nvSpPr>
                <p:cNvPr id="24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5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5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160" name="Freeform 159"/>
              <p:cNvSpPr>
                <a:spLocks/>
              </p:cNvSpPr>
              <p:nvPr/>
            </p:nvSpPr>
            <p:spPr bwMode="auto">
              <a:xfrm flipH="1">
                <a:off x="242156" y="5085298"/>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1" name="Freeform 160"/>
              <p:cNvSpPr>
                <a:spLocks/>
              </p:cNvSpPr>
              <p:nvPr/>
            </p:nvSpPr>
            <p:spPr bwMode="auto">
              <a:xfrm flipH="1">
                <a:off x="1029097" y="6188438"/>
                <a:ext cx="642744" cy="54381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2" name="Freeform 161"/>
              <p:cNvSpPr>
                <a:spLocks/>
              </p:cNvSpPr>
              <p:nvPr/>
            </p:nvSpPr>
            <p:spPr bwMode="auto">
              <a:xfrm flipH="1">
                <a:off x="690266" y="6188438"/>
                <a:ext cx="642744" cy="543811"/>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3" name="Rectangle 10"/>
              <p:cNvSpPr>
                <a:spLocks noChangeArrowheads="1"/>
              </p:cNvSpPr>
              <p:nvPr/>
            </p:nvSpPr>
            <p:spPr bwMode="auto">
              <a:xfrm flipH="1">
                <a:off x="1497899" y="5997038"/>
                <a:ext cx="586488" cy="73650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4" name="Rectangle 11"/>
              <p:cNvSpPr>
                <a:spLocks noChangeArrowheads="1"/>
              </p:cNvSpPr>
              <p:nvPr/>
            </p:nvSpPr>
            <p:spPr bwMode="auto">
              <a:xfrm flipH="1">
                <a:off x="1468801" y="5974405"/>
                <a:ext cx="644683" cy="226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5" name="Rectangle 12"/>
              <p:cNvSpPr>
                <a:spLocks noChangeArrowheads="1"/>
              </p:cNvSpPr>
              <p:nvPr/>
            </p:nvSpPr>
            <p:spPr bwMode="auto">
              <a:xfrm flipH="1">
                <a:off x="1953122"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6" name="Rectangle 13"/>
              <p:cNvSpPr>
                <a:spLocks noChangeArrowheads="1"/>
              </p:cNvSpPr>
              <p:nvPr/>
            </p:nvSpPr>
            <p:spPr bwMode="auto">
              <a:xfrm flipH="1">
                <a:off x="1953122" y="6064286"/>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7" name="Rectangle 14"/>
              <p:cNvSpPr>
                <a:spLocks noChangeArrowheads="1"/>
              </p:cNvSpPr>
              <p:nvPr/>
            </p:nvSpPr>
            <p:spPr bwMode="auto">
              <a:xfrm flipH="1">
                <a:off x="1820564"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8" name="Rectangle 15"/>
              <p:cNvSpPr>
                <a:spLocks noChangeArrowheads="1"/>
              </p:cNvSpPr>
              <p:nvPr/>
            </p:nvSpPr>
            <p:spPr bwMode="auto">
              <a:xfrm flipH="1">
                <a:off x="1688653" y="6064286"/>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9" name="Rectangle 16"/>
              <p:cNvSpPr>
                <a:spLocks noChangeArrowheads="1"/>
              </p:cNvSpPr>
              <p:nvPr/>
            </p:nvSpPr>
            <p:spPr bwMode="auto">
              <a:xfrm flipH="1">
                <a:off x="1820564" y="6584172"/>
                <a:ext cx="76302"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0" name="Rectangle 17"/>
              <p:cNvSpPr>
                <a:spLocks noChangeArrowheads="1"/>
              </p:cNvSpPr>
              <p:nvPr/>
            </p:nvSpPr>
            <p:spPr bwMode="auto">
              <a:xfrm flipH="1">
                <a:off x="1688653" y="6584172"/>
                <a:ext cx="76948"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1" name="Rectangle 18"/>
              <p:cNvSpPr>
                <a:spLocks noChangeArrowheads="1"/>
              </p:cNvSpPr>
              <p:nvPr/>
            </p:nvSpPr>
            <p:spPr bwMode="auto">
              <a:xfrm flipH="1">
                <a:off x="1556095"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2" name="Rectangle 19"/>
              <p:cNvSpPr>
                <a:spLocks noChangeArrowheads="1"/>
              </p:cNvSpPr>
              <p:nvPr/>
            </p:nvSpPr>
            <p:spPr bwMode="auto">
              <a:xfrm flipH="1">
                <a:off x="1953122"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3" name="Rectangle 20"/>
              <p:cNvSpPr>
                <a:spLocks noChangeArrowheads="1"/>
              </p:cNvSpPr>
              <p:nvPr/>
            </p:nvSpPr>
            <p:spPr bwMode="auto">
              <a:xfrm flipH="1">
                <a:off x="1820564" y="6195551"/>
                <a:ext cx="76302"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4" name="Rectangle 21"/>
              <p:cNvSpPr>
                <a:spLocks noChangeArrowheads="1"/>
              </p:cNvSpPr>
              <p:nvPr/>
            </p:nvSpPr>
            <p:spPr bwMode="auto">
              <a:xfrm flipH="1">
                <a:off x="1688653" y="6195551"/>
                <a:ext cx="76948"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5" name="Rectangle 22"/>
              <p:cNvSpPr>
                <a:spLocks noChangeArrowheads="1"/>
              </p:cNvSpPr>
              <p:nvPr/>
            </p:nvSpPr>
            <p:spPr bwMode="auto">
              <a:xfrm flipH="1">
                <a:off x="1556095" y="6195551"/>
                <a:ext cx="76302"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6" name="Rectangle 23"/>
              <p:cNvSpPr>
                <a:spLocks noChangeArrowheads="1"/>
              </p:cNvSpPr>
              <p:nvPr/>
            </p:nvSpPr>
            <p:spPr bwMode="auto">
              <a:xfrm flipH="1">
                <a:off x="1953122"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7" name="Rectangle 24"/>
              <p:cNvSpPr>
                <a:spLocks noChangeArrowheads="1"/>
              </p:cNvSpPr>
              <p:nvPr/>
            </p:nvSpPr>
            <p:spPr bwMode="auto">
              <a:xfrm flipH="1">
                <a:off x="1820564"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8" name="Rectangle 25"/>
              <p:cNvSpPr>
                <a:spLocks noChangeArrowheads="1"/>
              </p:cNvSpPr>
              <p:nvPr/>
            </p:nvSpPr>
            <p:spPr bwMode="auto">
              <a:xfrm flipH="1">
                <a:off x="1688653" y="6328755"/>
                <a:ext cx="76948"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9" name="Rectangle 26"/>
              <p:cNvSpPr>
                <a:spLocks noChangeArrowheads="1"/>
              </p:cNvSpPr>
              <p:nvPr/>
            </p:nvSpPr>
            <p:spPr bwMode="auto">
              <a:xfrm flipH="1">
                <a:off x="1556095"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0" name="Rectangle 27"/>
              <p:cNvSpPr>
                <a:spLocks noChangeArrowheads="1"/>
              </p:cNvSpPr>
              <p:nvPr/>
            </p:nvSpPr>
            <p:spPr bwMode="auto">
              <a:xfrm flipH="1">
                <a:off x="1953122"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1" name="Rectangle 28"/>
              <p:cNvSpPr>
                <a:spLocks noChangeArrowheads="1"/>
              </p:cNvSpPr>
              <p:nvPr/>
            </p:nvSpPr>
            <p:spPr bwMode="auto">
              <a:xfrm flipH="1">
                <a:off x="1820564"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2" name="Rectangle 29"/>
              <p:cNvSpPr>
                <a:spLocks noChangeArrowheads="1"/>
              </p:cNvSpPr>
              <p:nvPr/>
            </p:nvSpPr>
            <p:spPr bwMode="auto">
              <a:xfrm flipH="1">
                <a:off x="1688653" y="6460020"/>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3" name="Rectangle 30"/>
              <p:cNvSpPr>
                <a:spLocks noChangeArrowheads="1"/>
              </p:cNvSpPr>
              <p:nvPr/>
            </p:nvSpPr>
            <p:spPr bwMode="auto">
              <a:xfrm flipH="1">
                <a:off x="1556095"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4" name="Rectangle 31"/>
              <p:cNvSpPr>
                <a:spLocks noChangeArrowheads="1"/>
              </p:cNvSpPr>
              <p:nvPr/>
            </p:nvSpPr>
            <p:spPr bwMode="auto">
              <a:xfrm flipH="1">
                <a:off x="1953122"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5" name="Rectangle 32"/>
              <p:cNvSpPr>
                <a:spLocks noChangeArrowheads="1"/>
              </p:cNvSpPr>
              <p:nvPr/>
            </p:nvSpPr>
            <p:spPr bwMode="auto">
              <a:xfrm flipH="1">
                <a:off x="1556095"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6" name="Rectangle 33"/>
              <p:cNvSpPr>
                <a:spLocks noChangeArrowheads="1"/>
              </p:cNvSpPr>
              <p:nvPr/>
            </p:nvSpPr>
            <p:spPr bwMode="auto">
              <a:xfrm flipH="1">
                <a:off x="1556095" y="6195551"/>
                <a:ext cx="76302" cy="3879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7" name="Rectangle 35"/>
              <p:cNvSpPr>
                <a:spLocks noChangeArrowheads="1"/>
              </p:cNvSpPr>
              <p:nvPr/>
            </p:nvSpPr>
            <p:spPr bwMode="auto">
              <a:xfrm flipH="1">
                <a:off x="2493577" y="6620060"/>
                <a:ext cx="33624"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8" name="Oval 36"/>
              <p:cNvSpPr>
                <a:spLocks noChangeArrowheads="1"/>
              </p:cNvSpPr>
              <p:nvPr/>
            </p:nvSpPr>
            <p:spPr bwMode="auto">
              <a:xfrm flipH="1">
                <a:off x="2427620" y="6508194"/>
                <a:ext cx="168122"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9" name="Oval 37"/>
              <p:cNvSpPr>
                <a:spLocks noChangeArrowheads="1"/>
              </p:cNvSpPr>
              <p:nvPr/>
            </p:nvSpPr>
            <p:spPr bwMode="auto">
              <a:xfrm flipH="1">
                <a:off x="2448959" y="6421546"/>
                <a:ext cx="124152"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0" name="Rectangle 38"/>
              <p:cNvSpPr>
                <a:spLocks noChangeArrowheads="1"/>
              </p:cNvSpPr>
              <p:nvPr/>
            </p:nvSpPr>
            <p:spPr bwMode="auto">
              <a:xfrm flipH="1">
                <a:off x="2273724" y="6620060"/>
                <a:ext cx="32978"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1" name="Oval 39"/>
              <p:cNvSpPr>
                <a:spLocks noChangeArrowheads="1"/>
              </p:cNvSpPr>
              <p:nvPr/>
            </p:nvSpPr>
            <p:spPr bwMode="auto">
              <a:xfrm flipH="1">
                <a:off x="2206476" y="6508194"/>
                <a:ext cx="169415"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2" name="Oval 40"/>
              <p:cNvSpPr>
                <a:spLocks noChangeArrowheads="1"/>
              </p:cNvSpPr>
              <p:nvPr/>
            </p:nvSpPr>
            <p:spPr bwMode="auto">
              <a:xfrm flipH="1">
                <a:off x="2229106" y="6421546"/>
                <a:ext cx="123505"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3" name="Rectangle 41"/>
              <p:cNvSpPr>
                <a:spLocks noChangeArrowheads="1"/>
              </p:cNvSpPr>
              <p:nvPr/>
            </p:nvSpPr>
            <p:spPr bwMode="auto">
              <a:xfrm flipH="1">
                <a:off x="1594246" y="5882585"/>
                <a:ext cx="226318"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4" name="Rectangle 42"/>
              <p:cNvSpPr>
                <a:spLocks noChangeArrowheads="1"/>
              </p:cNvSpPr>
              <p:nvPr/>
            </p:nvSpPr>
            <p:spPr bwMode="auto">
              <a:xfrm flipH="1">
                <a:off x="120591" y="6266033"/>
                <a:ext cx="532818" cy="46750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5" name="Rectangle 43"/>
              <p:cNvSpPr>
                <a:spLocks noChangeArrowheads="1"/>
              </p:cNvSpPr>
              <p:nvPr/>
            </p:nvSpPr>
            <p:spPr bwMode="auto">
              <a:xfrm flipH="1">
                <a:off x="120590" y="6243401"/>
                <a:ext cx="561916" cy="2263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6" name="Rectangle 44"/>
              <p:cNvSpPr>
                <a:spLocks noChangeArrowheads="1"/>
              </p:cNvSpPr>
              <p:nvPr/>
            </p:nvSpPr>
            <p:spPr bwMode="auto">
              <a:xfrm flipH="1">
                <a:off x="388939"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7" name="Rectangle 45"/>
              <p:cNvSpPr>
                <a:spLocks noChangeArrowheads="1"/>
              </p:cNvSpPr>
              <p:nvPr/>
            </p:nvSpPr>
            <p:spPr bwMode="auto">
              <a:xfrm flipH="1">
                <a:off x="257675"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8" name="Rectangle 46"/>
              <p:cNvSpPr>
                <a:spLocks noChangeArrowheads="1"/>
              </p:cNvSpPr>
              <p:nvPr/>
            </p:nvSpPr>
            <p:spPr bwMode="auto">
              <a:xfrm flipH="1">
                <a:off x="52214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9" name="Rectangle 47"/>
              <p:cNvSpPr>
                <a:spLocks noChangeArrowheads="1"/>
              </p:cNvSpPr>
              <p:nvPr/>
            </p:nvSpPr>
            <p:spPr bwMode="auto">
              <a:xfrm flipH="1">
                <a:off x="388939"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0" name="Rectangle 48"/>
              <p:cNvSpPr>
                <a:spLocks noChangeArrowheads="1"/>
              </p:cNvSpPr>
              <p:nvPr/>
            </p:nvSpPr>
            <p:spPr bwMode="auto">
              <a:xfrm flipH="1">
                <a:off x="257675" y="6328755"/>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1" name="Rectangle 49"/>
              <p:cNvSpPr>
                <a:spLocks noChangeArrowheads="1"/>
              </p:cNvSpPr>
              <p:nvPr/>
            </p:nvSpPr>
            <p:spPr bwMode="auto">
              <a:xfrm flipH="1">
                <a:off x="125116"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2" name="Rectangle 50"/>
              <p:cNvSpPr>
                <a:spLocks noChangeArrowheads="1"/>
              </p:cNvSpPr>
              <p:nvPr/>
            </p:nvSpPr>
            <p:spPr bwMode="auto">
              <a:xfrm flipH="1">
                <a:off x="522143"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3" name="Rectangle 51"/>
              <p:cNvSpPr>
                <a:spLocks noChangeArrowheads="1"/>
              </p:cNvSpPr>
              <p:nvPr/>
            </p:nvSpPr>
            <p:spPr bwMode="auto">
              <a:xfrm flipH="1">
                <a:off x="388937"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4" name="Rectangle 52"/>
              <p:cNvSpPr>
                <a:spLocks noChangeArrowheads="1"/>
              </p:cNvSpPr>
              <p:nvPr/>
            </p:nvSpPr>
            <p:spPr bwMode="auto">
              <a:xfrm flipH="1">
                <a:off x="257673"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5" name="Rectangle 53"/>
              <p:cNvSpPr>
                <a:spLocks noChangeArrowheads="1"/>
              </p:cNvSpPr>
              <p:nvPr/>
            </p:nvSpPr>
            <p:spPr bwMode="auto">
              <a:xfrm flipH="1">
                <a:off x="125117"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6" name="Rectangle 54"/>
              <p:cNvSpPr>
                <a:spLocks noChangeArrowheads="1"/>
              </p:cNvSpPr>
              <p:nvPr/>
            </p:nvSpPr>
            <p:spPr bwMode="auto">
              <a:xfrm flipH="1">
                <a:off x="522143"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7" name="Rectangle 55"/>
              <p:cNvSpPr>
                <a:spLocks noChangeArrowheads="1"/>
              </p:cNvSpPr>
              <p:nvPr/>
            </p:nvSpPr>
            <p:spPr bwMode="auto">
              <a:xfrm flipH="1">
                <a:off x="125118"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8" name="Rectangle 56"/>
              <p:cNvSpPr>
                <a:spLocks noChangeArrowheads="1"/>
              </p:cNvSpPr>
              <p:nvPr/>
            </p:nvSpPr>
            <p:spPr bwMode="auto">
              <a:xfrm flipH="1">
                <a:off x="163268" y="6151580"/>
                <a:ext cx="22567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9" name="Rectangle 57"/>
              <p:cNvSpPr>
                <a:spLocks noChangeArrowheads="1"/>
              </p:cNvSpPr>
              <p:nvPr/>
            </p:nvSpPr>
            <p:spPr bwMode="auto">
              <a:xfrm flipH="1">
                <a:off x="783380" y="5734508"/>
                <a:ext cx="584548" cy="99903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0" name="Rectangle 58"/>
              <p:cNvSpPr>
                <a:spLocks noChangeArrowheads="1"/>
              </p:cNvSpPr>
              <p:nvPr/>
            </p:nvSpPr>
            <p:spPr bwMode="auto">
              <a:xfrm flipH="1">
                <a:off x="754283" y="5711876"/>
                <a:ext cx="642744" cy="226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1" name="Rectangle 59"/>
              <p:cNvSpPr>
                <a:spLocks noChangeArrowheads="1"/>
              </p:cNvSpPr>
              <p:nvPr/>
            </p:nvSpPr>
            <p:spPr bwMode="auto">
              <a:xfrm flipH="1">
                <a:off x="1236663"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2" name="Rectangle 60"/>
              <p:cNvSpPr>
                <a:spLocks noChangeArrowheads="1"/>
              </p:cNvSpPr>
              <p:nvPr/>
            </p:nvSpPr>
            <p:spPr bwMode="auto">
              <a:xfrm flipH="1">
                <a:off x="1236663" y="6064286"/>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3" name="Rectangle 61"/>
              <p:cNvSpPr>
                <a:spLocks noChangeArrowheads="1"/>
              </p:cNvSpPr>
              <p:nvPr/>
            </p:nvSpPr>
            <p:spPr bwMode="auto">
              <a:xfrm flipH="1">
                <a:off x="1105398" y="6064286"/>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4" name="Rectangle 62"/>
              <p:cNvSpPr>
                <a:spLocks noChangeArrowheads="1"/>
              </p:cNvSpPr>
              <p:nvPr/>
            </p:nvSpPr>
            <p:spPr bwMode="auto">
              <a:xfrm flipH="1">
                <a:off x="972841" y="6064286"/>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5" name="Rectangle 63"/>
              <p:cNvSpPr>
                <a:spLocks noChangeArrowheads="1"/>
              </p:cNvSpPr>
              <p:nvPr/>
            </p:nvSpPr>
            <p:spPr bwMode="auto">
              <a:xfrm flipH="1">
                <a:off x="1105398"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6" name="Rectangle 64"/>
              <p:cNvSpPr>
                <a:spLocks noChangeArrowheads="1"/>
              </p:cNvSpPr>
              <p:nvPr/>
            </p:nvSpPr>
            <p:spPr bwMode="auto">
              <a:xfrm flipH="1">
                <a:off x="972841"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7" name="Rectangle 65"/>
              <p:cNvSpPr>
                <a:spLocks noChangeArrowheads="1"/>
              </p:cNvSpPr>
              <p:nvPr/>
            </p:nvSpPr>
            <p:spPr bwMode="auto">
              <a:xfrm flipH="1">
                <a:off x="840930" y="6064286"/>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8" name="Rectangle 66"/>
              <p:cNvSpPr>
                <a:spLocks noChangeArrowheads="1"/>
              </p:cNvSpPr>
              <p:nvPr/>
            </p:nvSpPr>
            <p:spPr bwMode="auto">
              <a:xfrm flipH="1">
                <a:off x="1236663"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9" name="Rectangle 67"/>
              <p:cNvSpPr>
                <a:spLocks noChangeArrowheads="1"/>
              </p:cNvSpPr>
              <p:nvPr/>
            </p:nvSpPr>
            <p:spPr bwMode="auto">
              <a:xfrm flipH="1">
                <a:off x="1105398"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0" name="Rectangle 68"/>
              <p:cNvSpPr>
                <a:spLocks noChangeArrowheads="1"/>
              </p:cNvSpPr>
              <p:nvPr/>
            </p:nvSpPr>
            <p:spPr bwMode="auto">
              <a:xfrm flipH="1">
                <a:off x="972841"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1" name="Rectangle 69"/>
              <p:cNvSpPr>
                <a:spLocks noChangeArrowheads="1"/>
              </p:cNvSpPr>
              <p:nvPr/>
            </p:nvSpPr>
            <p:spPr bwMode="auto">
              <a:xfrm flipH="1">
                <a:off x="840930" y="6195551"/>
                <a:ext cx="76948"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2" name="Rectangle 70"/>
              <p:cNvSpPr>
                <a:spLocks noChangeArrowheads="1"/>
              </p:cNvSpPr>
              <p:nvPr/>
            </p:nvSpPr>
            <p:spPr bwMode="auto">
              <a:xfrm flipH="1">
                <a:off x="123666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3" name="Rectangle 71"/>
              <p:cNvSpPr>
                <a:spLocks noChangeArrowheads="1"/>
              </p:cNvSpPr>
              <p:nvPr/>
            </p:nvSpPr>
            <p:spPr bwMode="auto">
              <a:xfrm flipH="1">
                <a:off x="1105398"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4" name="Rectangle 72"/>
              <p:cNvSpPr>
                <a:spLocks noChangeArrowheads="1"/>
              </p:cNvSpPr>
              <p:nvPr/>
            </p:nvSpPr>
            <p:spPr bwMode="auto">
              <a:xfrm flipH="1">
                <a:off x="972841" y="6328755"/>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5" name="Rectangle 73"/>
              <p:cNvSpPr>
                <a:spLocks noChangeArrowheads="1"/>
              </p:cNvSpPr>
              <p:nvPr/>
            </p:nvSpPr>
            <p:spPr bwMode="auto">
              <a:xfrm flipH="1">
                <a:off x="840930" y="6328755"/>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6" name="Rectangle 74"/>
              <p:cNvSpPr>
                <a:spLocks noChangeArrowheads="1"/>
              </p:cNvSpPr>
              <p:nvPr/>
            </p:nvSpPr>
            <p:spPr bwMode="auto">
              <a:xfrm flipH="1">
                <a:off x="1236663"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7" name="Rectangle 75"/>
              <p:cNvSpPr>
                <a:spLocks noChangeArrowheads="1"/>
              </p:cNvSpPr>
              <p:nvPr/>
            </p:nvSpPr>
            <p:spPr bwMode="auto">
              <a:xfrm flipH="1">
                <a:off x="1105398"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8" name="Rectangle 76"/>
              <p:cNvSpPr>
                <a:spLocks noChangeArrowheads="1"/>
              </p:cNvSpPr>
              <p:nvPr/>
            </p:nvSpPr>
            <p:spPr bwMode="auto">
              <a:xfrm flipH="1">
                <a:off x="972841"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9" name="Rectangle 77"/>
              <p:cNvSpPr>
                <a:spLocks noChangeArrowheads="1"/>
              </p:cNvSpPr>
              <p:nvPr/>
            </p:nvSpPr>
            <p:spPr bwMode="auto">
              <a:xfrm flipH="1">
                <a:off x="840930" y="6460020"/>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0" name="Rectangle 78"/>
              <p:cNvSpPr>
                <a:spLocks noChangeArrowheads="1"/>
              </p:cNvSpPr>
              <p:nvPr/>
            </p:nvSpPr>
            <p:spPr bwMode="auto">
              <a:xfrm flipH="1">
                <a:off x="1236663" y="6328755"/>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1" name="Rectangle 79"/>
              <p:cNvSpPr>
                <a:spLocks noChangeArrowheads="1"/>
              </p:cNvSpPr>
              <p:nvPr/>
            </p:nvSpPr>
            <p:spPr bwMode="auto">
              <a:xfrm flipH="1">
                <a:off x="840930" y="6328755"/>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2" name="Rectangle 80"/>
              <p:cNvSpPr>
                <a:spLocks noChangeArrowheads="1"/>
              </p:cNvSpPr>
              <p:nvPr/>
            </p:nvSpPr>
            <p:spPr bwMode="auto">
              <a:xfrm flipH="1">
                <a:off x="840930" y="6195551"/>
                <a:ext cx="76948" cy="387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3" name="Rectangle 81"/>
              <p:cNvSpPr>
                <a:spLocks noChangeArrowheads="1"/>
              </p:cNvSpPr>
              <p:nvPr/>
            </p:nvSpPr>
            <p:spPr bwMode="auto">
              <a:xfrm flipH="1">
                <a:off x="1236663" y="5798524"/>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4" name="Rectangle 82"/>
              <p:cNvSpPr>
                <a:spLocks noChangeArrowheads="1"/>
              </p:cNvSpPr>
              <p:nvPr/>
            </p:nvSpPr>
            <p:spPr bwMode="auto">
              <a:xfrm flipH="1">
                <a:off x="1236663" y="5798524"/>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5" name="Rectangle 83"/>
              <p:cNvSpPr>
                <a:spLocks noChangeArrowheads="1"/>
              </p:cNvSpPr>
              <p:nvPr/>
            </p:nvSpPr>
            <p:spPr bwMode="auto">
              <a:xfrm flipH="1">
                <a:off x="1105398" y="5798524"/>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6" name="Rectangle 84"/>
              <p:cNvSpPr>
                <a:spLocks noChangeArrowheads="1"/>
              </p:cNvSpPr>
              <p:nvPr/>
            </p:nvSpPr>
            <p:spPr bwMode="auto">
              <a:xfrm flipH="1">
                <a:off x="972841" y="5798524"/>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7" name="Rectangle 85"/>
              <p:cNvSpPr>
                <a:spLocks noChangeArrowheads="1"/>
              </p:cNvSpPr>
              <p:nvPr/>
            </p:nvSpPr>
            <p:spPr bwMode="auto">
              <a:xfrm flipH="1">
                <a:off x="840930" y="5798524"/>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8" name="Rectangle 86"/>
              <p:cNvSpPr>
                <a:spLocks noChangeArrowheads="1"/>
              </p:cNvSpPr>
              <p:nvPr/>
            </p:nvSpPr>
            <p:spPr bwMode="auto">
              <a:xfrm flipH="1">
                <a:off x="1236663" y="5931728"/>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9" name="Rectangle 87"/>
              <p:cNvSpPr>
                <a:spLocks noChangeArrowheads="1"/>
              </p:cNvSpPr>
              <p:nvPr/>
            </p:nvSpPr>
            <p:spPr bwMode="auto">
              <a:xfrm flipH="1">
                <a:off x="1105398"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0" name="Rectangle 88"/>
              <p:cNvSpPr>
                <a:spLocks noChangeArrowheads="1"/>
              </p:cNvSpPr>
              <p:nvPr/>
            </p:nvSpPr>
            <p:spPr bwMode="auto">
              <a:xfrm flipH="1">
                <a:off x="972841"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1" name="Rectangle 89"/>
              <p:cNvSpPr>
                <a:spLocks noChangeArrowheads="1"/>
              </p:cNvSpPr>
              <p:nvPr/>
            </p:nvSpPr>
            <p:spPr bwMode="auto">
              <a:xfrm flipH="1">
                <a:off x="840930" y="5931728"/>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2" name="Rectangle 90"/>
              <p:cNvSpPr>
                <a:spLocks noChangeArrowheads="1"/>
              </p:cNvSpPr>
              <p:nvPr/>
            </p:nvSpPr>
            <p:spPr bwMode="auto">
              <a:xfrm flipH="1">
                <a:off x="840930" y="5931728"/>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3" name="Rectangle 91"/>
              <p:cNvSpPr>
                <a:spLocks noChangeArrowheads="1"/>
              </p:cNvSpPr>
              <p:nvPr/>
            </p:nvSpPr>
            <p:spPr bwMode="auto">
              <a:xfrm flipH="1">
                <a:off x="1201746" y="5620056"/>
                <a:ext cx="7048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4" name="Rectangle 92"/>
              <p:cNvSpPr>
                <a:spLocks noChangeArrowheads="1"/>
              </p:cNvSpPr>
              <p:nvPr/>
            </p:nvSpPr>
            <p:spPr bwMode="auto">
              <a:xfrm flipH="1">
                <a:off x="1108632" y="5620056"/>
                <a:ext cx="69835"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5" name="Rectangle 93"/>
              <p:cNvSpPr>
                <a:spLocks noChangeArrowheads="1"/>
              </p:cNvSpPr>
              <p:nvPr/>
            </p:nvSpPr>
            <p:spPr bwMode="auto">
              <a:xfrm flipH="1">
                <a:off x="1323957" y="6695391"/>
                <a:ext cx="21985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6" name="Rectangle 94"/>
              <p:cNvSpPr>
                <a:spLocks noChangeArrowheads="1"/>
              </p:cNvSpPr>
              <p:nvPr/>
            </p:nvSpPr>
            <p:spPr bwMode="auto">
              <a:xfrm flipH="1">
                <a:off x="598446" y="6695391"/>
                <a:ext cx="31943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7" name="Freeform 95"/>
              <p:cNvSpPr>
                <a:spLocks/>
              </p:cNvSpPr>
              <p:nvPr/>
            </p:nvSpPr>
            <p:spPr bwMode="auto">
              <a:xfrm flipH="1">
                <a:off x="1366635" y="4831385"/>
                <a:ext cx="1124478" cy="73909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8" name="Freeform 97"/>
              <p:cNvSpPr>
                <a:spLocks/>
              </p:cNvSpPr>
              <p:nvPr/>
            </p:nvSpPr>
            <p:spPr bwMode="auto">
              <a:xfrm flipH="1">
                <a:off x="570643" y="4817159"/>
                <a:ext cx="731977" cy="481089"/>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7" name="Group 16"/>
            <p:cNvGrpSpPr/>
            <p:nvPr/>
          </p:nvGrpSpPr>
          <p:grpSpPr>
            <a:xfrm>
              <a:off x="8724120" y="4891391"/>
              <a:ext cx="3393414" cy="1960683"/>
              <a:chOff x="9014051" y="4914937"/>
              <a:chExt cx="3332395" cy="1925429"/>
            </a:xfrm>
          </p:grpSpPr>
          <p:sp>
            <p:nvSpPr>
              <p:cNvPr id="34" name="Rectangle 5"/>
              <p:cNvSpPr>
                <a:spLocks noChangeArrowheads="1"/>
              </p:cNvSpPr>
              <p:nvPr/>
            </p:nvSpPr>
            <p:spPr bwMode="auto">
              <a:xfrm>
                <a:off x="10391515" y="5796196"/>
                <a:ext cx="98773" cy="9171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5" name="Rectangle 6"/>
              <p:cNvSpPr>
                <a:spLocks noChangeArrowheads="1"/>
              </p:cNvSpPr>
              <p:nvPr/>
            </p:nvSpPr>
            <p:spPr bwMode="auto">
              <a:xfrm>
                <a:off x="9743719" y="5587105"/>
                <a:ext cx="656775" cy="11262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6" name="Rectangle 7"/>
              <p:cNvSpPr>
                <a:spLocks noChangeArrowheads="1"/>
              </p:cNvSpPr>
              <p:nvPr/>
            </p:nvSpPr>
            <p:spPr bwMode="auto">
              <a:xfrm>
                <a:off x="10640371" y="6264404"/>
                <a:ext cx="224484" cy="4489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7" name="Rectangle 8"/>
              <p:cNvSpPr>
                <a:spLocks noChangeArrowheads="1"/>
              </p:cNvSpPr>
              <p:nvPr/>
            </p:nvSpPr>
            <p:spPr bwMode="auto">
              <a:xfrm>
                <a:off x="10731447" y="5016275"/>
                <a:ext cx="486167" cy="16970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8" name="Rectangle 9"/>
              <p:cNvSpPr>
                <a:spLocks noChangeArrowheads="1"/>
              </p:cNvSpPr>
              <p:nvPr/>
            </p:nvSpPr>
            <p:spPr bwMode="auto">
              <a:xfrm>
                <a:off x="10731447" y="5016275"/>
                <a:ext cx="486167" cy="169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9" name="Rectangle 10"/>
              <p:cNvSpPr>
                <a:spLocks noChangeArrowheads="1"/>
              </p:cNvSpPr>
              <p:nvPr/>
            </p:nvSpPr>
            <p:spPr bwMode="auto">
              <a:xfrm>
                <a:off x="12157880" y="6142542"/>
                <a:ext cx="115449" cy="57083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0" name="Rectangle 11"/>
              <p:cNvSpPr>
                <a:spLocks noChangeArrowheads="1"/>
              </p:cNvSpPr>
              <p:nvPr/>
            </p:nvSpPr>
            <p:spPr bwMode="auto">
              <a:xfrm>
                <a:off x="12157880" y="6142542"/>
                <a:ext cx="115449" cy="57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1" name="Rectangle 12"/>
              <p:cNvSpPr>
                <a:spLocks noChangeArrowheads="1"/>
              </p:cNvSpPr>
              <p:nvPr/>
            </p:nvSpPr>
            <p:spPr bwMode="auto">
              <a:xfrm>
                <a:off x="11875672" y="5896251"/>
                <a:ext cx="325822" cy="8171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2" name="Rectangle 13"/>
              <p:cNvSpPr>
                <a:spLocks noChangeArrowheads="1"/>
              </p:cNvSpPr>
              <p:nvPr/>
            </p:nvSpPr>
            <p:spPr bwMode="auto">
              <a:xfrm>
                <a:off x="11875672" y="5896251"/>
                <a:ext cx="325822" cy="8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3" name="Rectangle 14"/>
              <p:cNvSpPr>
                <a:spLocks noChangeArrowheads="1"/>
              </p:cNvSpPr>
              <p:nvPr/>
            </p:nvSpPr>
            <p:spPr bwMode="auto">
              <a:xfrm>
                <a:off x="11515216" y="5616609"/>
                <a:ext cx="324539" cy="1096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4" name="Rectangle 15"/>
              <p:cNvSpPr>
                <a:spLocks noChangeArrowheads="1"/>
              </p:cNvSpPr>
              <p:nvPr/>
            </p:nvSpPr>
            <p:spPr bwMode="auto">
              <a:xfrm>
                <a:off x="11515216" y="5616609"/>
                <a:ext cx="324539" cy="109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5" name="Rectangle 16"/>
              <p:cNvSpPr>
                <a:spLocks noChangeArrowheads="1"/>
              </p:cNvSpPr>
              <p:nvPr/>
            </p:nvSpPr>
            <p:spPr bwMode="auto">
              <a:xfrm>
                <a:off x="11351022" y="5896251"/>
                <a:ext cx="324539" cy="8171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6" name="Rectangle 17"/>
              <p:cNvSpPr>
                <a:spLocks noChangeArrowheads="1"/>
              </p:cNvSpPr>
              <p:nvPr/>
            </p:nvSpPr>
            <p:spPr bwMode="auto">
              <a:xfrm>
                <a:off x="11351022" y="5896251"/>
                <a:ext cx="324539" cy="8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7" name="Rectangle 18"/>
              <p:cNvSpPr>
                <a:spLocks noChangeArrowheads="1"/>
              </p:cNvSpPr>
              <p:nvPr/>
            </p:nvSpPr>
            <p:spPr bwMode="auto">
              <a:xfrm>
                <a:off x="11773051" y="5966803"/>
                <a:ext cx="366870" cy="77735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8" name="Rectangle 19"/>
              <p:cNvSpPr>
                <a:spLocks noChangeArrowheads="1"/>
              </p:cNvSpPr>
              <p:nvPr/>
            </p:nvSpPr>
            <p:spPr bwMode="auto">
              <a:xfrm>
                <a:off x="11773051" y="5966803"/>
                <a:ext cx="366870" cy="77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9" name="Rectangle 20"/>
              <p:cNvSpPr>
                <a:spLocks noChangeArrowheads="1"/>
              </p:cNvSpPr>
              <p:nvPr/>
            </p:nvSpPr>
            <p:spPr bwMode="auto">
              <a:xfrm>
                <a:off x="11973162"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0" name="Rectangle 21"/>
              <p:cNvSpPr>
                <a:spLocks noChangeArrowheads="1"/>
              </p:cNvSpPr>
              <p:nvPr/>
            </p:nvSpPr>
            <p:spPr bwMode="auto">
              <a:xfrm>
                <a:off x="11891065"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1" name="Rectangle 22"/>
              <p:cNvSpPr>
                <a:spLocks noChangeArrowheads="1"/>
              </p:cNvSpPr>
              <p:nvPr/>
            </p:nvSpPr>
            <p:spPr bwMode="auto">
              <a:xfrm>
                <a:off x="11808968" y="6331108"/>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2" name="Rectangle 23"/>
              <p:cNvSpPr>
                <a:spLocks noChangeArrowheads="1"/>
              </p:cNvSpPr>
              <p:nvPr/>
            </p:nvSpPr>
            <p:spPr bwMode="auto">
              <a:xfrm>
                <a:off x="11808968" y="6331108"/>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3" name="Rectangle 24"/>
              <p:cNvSpPr>
                <a:spLocks noChangeArrowheads="1"/>
              </p:cNvSpPr>
              <p:nvPr/>
            </p:nvSpPr>
            <p:spPr bwMode="auto">
              <a:xfrm>
                <a:off x="11808968" y="6413205"/>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4" name="Rectangle 25"/>
              <p:cNvSpPr>
                <a:spLocks noChangeArrowheads="1"/>
              </p:cNvSpPr>
              <p:nvPr/>
            </p:nvSpPr>
            <p:spPr bwMode="auto">
              <a:xfrm>
                <a:off x="11808968" y="6494019"/>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5" name="Rectangle 26"/>
              <p:cNvSpPr>
                <a:spLocks noChangeArrowheads="1"/>
              </p:cNvSpPr>
              <p:nvPr/>
            </p:nvSpPr>
            <p:spPr bwMode="auto">
              <a:xfrm>
                <a:off x="11808968" y="6576116"/>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6" name="Rectangle 27"/>
              <p:cNvSpPr>
                <a:spLocks noChangeArrowheads="1"/>
              </p:cNvSpPr>
              <p:nvPr/>
            </p:nvSpPr>
            <p:spPr bwMode="auto">
              <a:xfrm>
                <a:off x="11808968" y="6163066"/>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7" name="Rectangle 28"/>
              <p:cNvSpPr>
                <a:spLocks noChangeArrowheads="1"/>
              </p:cNvSpPr>
              <p:nvPr/>
            </p:nvSpPr>
            <p:spPr bwMode="auto">
              <a:xfrm>
                <a:off x="11808968" y="6163066"/>
                <a:ext cx="295036"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8" name="Rectangle 29"/>
              <p:cNvSpPr>
                <a:spLocks noChangeArrowheads="1"/>
              </p:cNvSpPr>
              <p:nvPr/>
            </p:nvSpPr>
            <p:spPr bwMode="auto">
              <a:xfrm>
                <a:off x="11808968" y="6245163"/>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9" name="Rectangle 30"/>
              <p:cNvSpPr>
                <a:spLocks noChangeArrowheads="1"/>
              </p:cNvSpPr>
              <p:nvPr/>
            </p:nvSpPr>
            <p:spPr bwMode="auto">
              <a:xfrm>
                <a:off x="11808968" y="6245163"/>
                <a:ext cx="295036"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0" name="Rectangle 31"/>
              <p:cNvSpPr>
                <a:spLocks noChangeArrowheads="1"/>
              </p:cNvSpPr>
              <p:nvPr/>
            </p:nvSpPr>
            <p:spPr bwMode="auto">
              <a:xfrm>
                <a:off x="11808968" y="6002721"/>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1" name="Rectangle 32"/>
              <p:cNvSpPr>
                <a:spLocks noChangeArrowheads="1"/>
              </p:cNvSpPr>
              <p:nvPr/>
            </p:nvSpPr>
            <p:spPr bwMode="auto">
              <a:xfrm>
                <a:off x="11808968" y="6002721"/>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2" name="Rectangle 33"/>
              <p:cNvSpPr>
                <a:spLocks noChangeArrowheads="1"/>
              </p:cNvSpPr>
              <p:nvPr/>
            </p:nvSpPr>
            <p:spPr bwMode="auto">
              <a:xfrm>
                <a:off x="11808968" y="6084817"/>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3" name="Rectangle 34"/>
              <p:cNvSpPr>
                <a:spLocks noChangeArrowheads="1"/>
              </p:cNvSpPr>
              <p:nvPr/>
            </p:nvSpPr>
            <p:spPr bwMode="auto">
              <a:xfrm>
                <a:off x="11808968" y="6084817"/>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4" name="Freeform 35"/>
              <p:cNvSpPr>
                <a:spLocks/>
              </p:cNvSpPr>
              <p:nvPr/>
            </p:nvSpPr>
            <p:spPr bwMode="auto">
              <a:xfrm>
                <a:off x="9319125" y="6284929"/>
                <a:ext cx="546457" cy="469491"/>
              </a:xfrm>
              <a:custGeom>
                <a:avLst/>
                <a:gdLst>
                  <a:gd name="T0" fmla="*/ 234 w 426"/>
                  <a:gd name="T1" fmla="*/ 62 h 358"/>
                  <a:gd name="T2" fmla="*/ 234 w 426"/>
                  <a:gd name="T3" fmla="*/ 0 h 358"/>
                  <a:gd name="T4" fmla="*/ 282 w 426"/>
                  <a:gd name="T5" fmla="*/ 0 h 358"/>
                  <a:gd name="T6" fmla="*/ 282 w 426"/>
                  <a:gd name="T7" fmla="*/ 62 h 358"/>
                  <a:gd name="T8" fmla="*/ 298 w 426"/>
                  <a:gd name="T9" fmla="*/ 62 h 358"/>
                  <a:gd name="T10" fmla="*/ 298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82" y="0"/>
                    </a:lnTo>
                    <a:lnTo>
                      <a:pt x="282" y="62"/>
                    </a:lnTo>
                    <a:lnTo>
                      <a:pt x="298" y="62"/>
                    </a:lnTo>
                    <a:lnTo>
                      <a:pt x="298"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5" name="Rectangle 36"/>
              <p:cNvSpPr>
                <a:spLocks noChangeArrowheads="1"/>
              </p:cNvSpPr>
              <p:nvPr/>
            </p:nvSpPr>
            <p:spPr bwMode="auto">
              <a:xfrm>
                <a:off x="9592353" y="5966803"/>
                <a:ext cx="366870" cy="77735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6" name="Rectangle 37"/>
              <p:cNvSpPr>
                <a:spLocks noChangeArrowheads="1"/>
              </p:cNvSpPr>
              <p:nvPr/>
            </p:nvSpPr>
            <p:spPr bwMode="auto">
              <a:xfrm>
                <a:off x="9792464"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7" name="Rectangle 38"/>
              <p:cNvSpPr>
                <a:spLocks noChangeArrowheads="1"/>
              </p:cNvSpPr>
              <p:nvPr/>
            </p:nvSpPr>
            <p:spPr bwMode="auto">
              <a:xfrm>
                <a:off x="9710367"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8" name="Rectangle 39"/>
              <p:cNvSpPr>
                <a:spLocks noChangeArrowheads="1"/>
              </p:cNvSpPr>
              <p:nvPr/>
            </p:nvSpPr>
            <p:spPr bwMode="auto">
              <a:xfrm>
                <a:off x="9628271" y="6331108"/>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9" name="Rectangle 40"/>
              <p:cNvSpPr>
                <a:spLocks noChangeArrowheads="1"/>
              </p:cNvSpPr>
              <p:nvPr/>
            </p:nvSpPr>
            <p:spPr bwMode="auto">
              <a:xfrm>
                <a:off x="9628271" y="6413205"/>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0" name="Rectangle 41"/>
              <p:cNvSpPr>
                <a:spLocks noChangeArrowheads="1"/>
              </p:cNvSpPr>
              <p:nvPr/>
            </p:nvSpPr>
            <p:spPr bwMode="auto">
              <a:xfrm>
                <a:off x="9628271" y="6494019"/>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1" name="Rectangle 42"/>
              <p:cNvSpPr>
                <a:spLocks noChangeArrowheads="1"/>
              </p:cNvSpPr>
              <p:nvPr/>
            </p:nvSpPr>
            <p:spPr bwMode="auto">
              <a:xfrm>
                <a:off x="9628271" y="6576116"/>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2" name="Rectangle 43"/>
              <p:cNvSpPr>
                <a:spLocks noChangeArrowheads="1"/>
              </p:cNvSpPr>
              <p:nvPr/>
            </p:nvSpPr>
            <p:spPr bwMode="auto">
              <a:xfrm>
                <a:off x="9628271" y="6163066"/>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3" name="Rectangle 44"/>
              <p:cNvSpPr>
                <a:spLocks noChangeArrowheads="1"/>
              </p:cNvSpPr>
              <p:nvPr/>
            </p:nvSpPr>
            <p:spPr bwMode="auto">
              <a:xfrm>
                <a:off x="9628271" y="6245163"/>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4" name="Rectangle 45"/>
              <p:cNvSpPr>
                <a:spLocks noChangeArrowheads="1"/>
              </p:cNvSpPr>
              <p:nvPr/>
            </p:nvSpPr>
            <p:spPr bwMode="auto">
              <a:xfrm>
                <a:off x="9628271" y="6002721"/>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5" name="Rectangle 46"/>
              <p:cNvSpPr>
                <a:spLocks noChangeArrowheads="1"/>
              </p:cNvSpPr>
              <p:nvPr/>
            </p:nvSpPr>
            <p:spPr bwMode="auto">
              <a:xfrm>
                <a:off x="9628271" y="6084817"/>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6" name="Freeform 47"/>
              <p:cNvSpPr>
                <a:spLocks/>
              </p:cNvSpPr>
              <p:nvPr/>
            </p:nvSpPr>
            <p:spPr bwMode="auto">
              <a:xfrm>
                <a:off x="11029048" y="6284929"/>
                <a:ext cx="546457" cy="45923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7" name="Freeform 48"/>
              <p:cNvSpPr>
                <a:spLocks/>
              </p:cNvSpPr>
              <p:nvPr/>
            </p:nvSpPr>
            <p:spPr bwMode="auto">
              <a:xfrm>
                <a:off x="10740426" y="6284929"/>
                <a:ext cx="546457" cy="45923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8" name="Rectangle 49"/>
              <p:cNvSpPr>
                <a:spLocks noChangeArrowheads="1"/>
              </p:cNvSpPr>
              <p:nvPr/>
            </p:nvSpPr>
            <p:spPr bwMode="auto">
              <a:xfrm>
                <a:off x="11426705" y="6124583"/>
                <a:ext cx="497712" cy="6195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9" name="Rectangle 50"/>
              <p:cNvSpPr>
                <a:spLocks noChangeArrowheads="1"/>
              </p:cNvSpPr>
              <p:nvPr/>
            </p:nvSpPr>
            <p:spPr bwMode="auto">
              <a:xfrm>
                <a:off x="11426705" y="6124583"/>
                <a:ext cx="497712" cy="6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0" name="Rectangle 51"/>
              <p:cNvSpPr>
                <a:spLocks noChangeArrowheads="1"/>
              </p:cNvSpPr>
              <p:nvPr/>
            </p:nvSpPr>
            <p:spPr bwMode="auto">
              <a:xfrm>
                <a:off x="11402332" y="6105342"/>
                <a:ext cx="546457" cy="1924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1" name="Rectangle 52"/>
              <p:cNvSpPr>
                <a:spLocks noChangeArrowheads="1"/>
              </p:cNvSpPr>
              <p:nvPr/>
            </p:nvSpPr>
            <p:spPr bwMode="auto">
              <a:xfrm>
                <a:off x="11402332" y="6105342"/>
                <a:ext cx="546457" cy="1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2" name="Rectangle 53"/>
              <p:cNvSpPr>
                <a:spLocks noChangeArrowheads="1"/>
              </p:cNvSpPr>
              <p:nvPr/>
            </p:nvSpPr>
            <p:spPr bwMode="auto">
              <a:xfrm>
                <a:off x="11699933" y="6619730"/>
                <a:ext cx="64138" cy="1244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3" name="Rectangle 54"/>
              <p:cNvSpPr>
                <a:spLocks noChangeArrowheads="1"/>
              </p:cNvSpPr>
              <p:nvPr/>
            </p:nvSpPr>
            <p:spPr bwMode="auto">
              <a:xfrm>
                <a:off x="11587050" y="6619730"/>
                <a:ext cx="64138" cy="1244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4" name="Rectangle 55"/>
              <p:cNvSpPr>
                <a:spLocks noChangeArrowheads="1"/>
              </p:cNvSpPr>
              <p:nvPr/>
            </p:nvSpPr>
            <p:spPr bwMode="auto">
              <a:xfrm>
                <a:off x="11475450" y="6178459"/>
                <a:ext cx="400222" cy="6670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5" name="Rectangle 56"/>
              <p:cNvSpPr>
                <a:spLocks noChangeArrowheads="1"/>
              </p:cNvSpPr>
              <p:nvPr/>
            </p:nvSpPr>
            <p:spPr bwMode="auto">
              <a:xfrm>
                <a:off x="11475450" y="6291342"/>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6" name="Rectangle 57"/>
              <p:cNvSpPr>
                <a:spLocks noChangeArrowheads="1"/>
              </p:cNvSpPr>
              <p:nvPr/>
            </p:nvSpPr>
            <p:spPr bwMode="auto">
              <a:xfrm>
                <a:off x="11475450" y="6402943"/>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7" name="Rectangle 58"/>
              <p:cNvSpPr>
                <a:spLocks noChangeArrowheads="1"/>
              </p:cNvSpPr>
              <p:nvPr/>
            </p:nvSpPr>
            <p:spPr bwMode="auto">
              <a:xfrm>
                <a:off x="11475450" y="6515826"/>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8" name="Rectangle 59"/>
              <p:cNvSpPr>
                <a:spLocks noChangeArrowheads="1"/>
              </p:cNvSpPr>
              <p:nvPr/>
            </p:nvSpPr>
            <p:spPr bwMode="auto">
              <a:xfrm>
                <a:off x="11924417" y="6713372"/>
                <a:ext cx="422029" cy="1269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9" name="Rectangle 60"/>
              <p:cNvSpPr>
                <a:spLocks noChangeArrowheads="1"/>
              </p:cNvSpPr>
              <p:nvPr/>
            </p:nvSpPr>
            <p:spPr bwMode="auto">
              <a:xfrm>
                <a:off x="10818675" y="5240759"/>
                <a:ext cx="498995" cy="150339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0" name="Rectangle 61"/>
              <p:cNvSpPr>
                <a:spLocks noChangeArrowheads="1"/>
              </p:cNvSpPr>
              <p:nvPr/>
            </p:nvSpPr>
            <p:spPr bwMode="auto">
              <a:xfrm>
                <a:off x="10818675" y="5240759"/>
                <a:ext cx="498995" cy="150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1" name="Rectangle 62"/>
              <p:cNvSpPr>
                <a:spLocks noChangeArrowheads="1"/>
              </p:cNvSpPr>
              <p:nvPr/>
            </p:nvSpPr>
            <p:spPr bwMode="auto">
              <a:xfrm>
                <a:off x="10794303" y="5222800"/>
                <a:ext cx="547740" cy="1795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2" name="Rectangle 63"/>
              <p:cNvSpPr>
                <a:spLocks noChangeArrowheads="1"/>
              </p:cNvSpPr>
              <p:nvPr/>
            </p:nvSpPr>
            <p:spPr bwMode="auto">
              <a:xfrm>
                <a:off x="10794303" y="5222800"/>
                <a:ext cx="547740" cy="1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3" name="Rectangle 64"/>
              <p:cNvSpPr>
                <a:spLocks noChangeArrowheads="1"/>
              </p:cNvSpPr>
              <p:nvPr/>
            </p:nvSpPr>
            <p:spPr bwMode="auto">
              <a:xfrm>
                <a:off x="11091904" y="6619730"/>
                <a:ext cx="64138" cy="1244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4" name="Rectangle 65"/>
              <p:cNvSpPr>
                <a:spLocks noChangeArrowheads="1"/>
              </p:cNvSpPr>
              <p:nvPr/>
            </p:nvSpPr>
            <p:spPr bwMode="auto">
              <a:xfrm>
                <a:off x="10980303" y="6619730"/>
                <a:ext cx="66704" cy="1244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5" name="Rectangle 66"/>
              <p:cNvSpPr>
                <a:spLocks noChangeArrowheads="1"/>
              </p:cNvSpPr>
              <p:nvPr/>
            </p:nvSpPr>
            <p:spPr bwMode="auto">
              <a:xfrm>
                <a:off x="10867420" y="6178459"/>
                <a:ext cx="401505" cy="6670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6" name="Rectangle 67"/>
              <p:cNvSpPr>
                <a:spLocks noChangeArrowheads="1"/>
              </p:cNvSpPr>
              <p:nvPr/>
            </p:nvSpPr>
            <p:spPr bwMode="auto">
              <a:xfrm>
                <a:off x="10867420" y="6291342"/>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7" name="Rectangle 68"/>
              <p:cNvSpPr>
                <a:spLocks noChangeArrowheads="1"/>
              </p:cNvSpPr>
              <p:nvPr/>
            </p:nvSpPr>
            <p:spPr bwMode="auto">
              <a:xfrm>
                <a:off x="10867420" y="6402943"/>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8" name="Rectangle 69"/>
              <p:cNvSpPr>
                <a:spLocks noChangeArrowheads="1"/>
              </p:cNvSpPr>
              <p:nvPr/>
            </p:nvSpPr>
            <p:spPr bwMode="auto">
              <a:xfrm>
                <a:off x="10867420" y="6515826"/>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9" name="Rectangle 70"/>
              <p:cNvSpPr>
                <a:spLocks noChangeArrowheads="1"/>
              </p:cNvSpPr>
              <p:nvPr/>
            </p:nvSpPr>
            <p:spPr bwMode="auto">
              <a:xfrm>
                <a:off x="10867420" y="5956541"/>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0" name="Rectangle 71"/>
              <p:cNvSpPr>
                <a:spLocks noChangeArrowheads="1"/>
              </p:cNvSpPr>
              <p:nvPr/>
            </p:nvSpPr>
            <p:spPr bwMode="auto">
              <a:xfrm>
                <a:off x="10867420" y="6069424"/>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1" name="Rectangle 72"/>
              <p:cNvSpPr>
                <a:spLocks noChangeArrowheads="1"/>
              </p:cNvSpPr>
              <p:nvPr/>
            </p:nvSpPr>
            <p:spPr bwMode="auto">
              <a:xfrm>
                <a:off x="10867420" y="5623022"/>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2" name="Rectangle 73"/>
              <p:cNvSpPr>
                <a:spLocks noChangeArrowheads="1"/>
              </p:cNvSpPr>
              <p:nvPr/>
            </p:nvSpPr>
            <p:spPr bwMode="auto">
              <a:xfrm>
                <a:off x="10867420" y="5623022"/>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3" name="Rectangle 74"/>
              <p:cNvSpPr>
                <a:spLocks noChangeArrowheads="1"/>
              </p:cNvSpPr>
              <p:nvPr/>
            </p:nvSpPr>
            <p:spPr bwMode="auto">
              <a:xfrm>
                <a:off x="10867420" y="5735906"/>
                <a:ext cx="401505" cy="628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4" name="Rectangle 75"/>
              <p:cNvSpPr>
                <a:spLocks noChangeArrowheads="1"/>
              </p:cNvSpPr>
              <p:nvPr/>
            </p:nvSpPr>
            <p:spPr bwMode="auto">
              <a:xfrm>
                <a:off x="10867420" y="5847506"/>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5" name="Rectangle 76"/>
              <p:cNvSpPr>
                <a:spLocks noChangeArrowheads="1"/>
              </p:cNvSpPr>
              <p:nvPr/>
            </p:nvSpPr>
            <p:spPr bwMode="auto">
              <a:xfrm>
                <a:off x="10867420" y="5401104"/>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6" name="Rectangle 77"/>
              <p:cNvSpPr>
                <a:spLocks noChangeArrowheads="1"/>
              </p:cNvSpPr>
              <p:nvPr/>
            </p:nvSpPr>
            <p:spPr bwMode="auto">
              <a:xfrm>
                <a:off x="10867420" y="5401104"/>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7" name="Rectangle 78"/>
              <p:cNvSpPr>
                <a:spLocks noChangeArrowheads="1"/>
              </p:cNvSpPr>
              <p:nvPr/>
            </p:nvSpPr>
            <p:spPr bwMode="auto">
              <a:xfrm>
                <a:off x="10867420" y="5510139"/>
                <a:ext cx="401505" cy="679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8" name="Rectangle 79"/>
              <p:cNvSpPr>
                <a:spLocks noChangeArrowheads="1"/>
              </p:cNvSpPr>
              <p:nvPr/>
            </p:nvSpPr>
            <p:spPr bwMode="auto">
              <a:xfrm>
                <a:off x="10867420" y="5510139"/>
                <a:ext cx="401505" cy="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9" name="Rectangle 80"/>
              <p:cNvSpPr>
                <a:spLocks noChangeArrowheads="1"/>
              </p:cNvSpPr>
              <p:nvPr/>
            </p:nvSpPr>
            <p:spPr bwMode="auto">
              <a:xfrm>
                <a:off x="10867420" y="5285655"/>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0" name="Rectangle 81"/>
              <p:cNvSpPr>
                <a:spLocks noChangeArrowheads="1"/>
              </p:cNvSpPr>
              <p:nvPr/>
            </p:nvSpPr>
            <p:spPr bwMode="auto">
              <a:xfrm>
                <a:off x="10867420" y="5285655"/>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1" name="Rectangle 82"/>
              <p:cNvSpPr>
                <a:spLocks noChangeArrowheads="1"/>
              </p:cNvSpPr>
              <p:nvPr/>
            </p:nvSpPr>
            <p:spPr bwMode="auto">
              <a:xfrm>
                <a:off x="9898934" y="5687161"/>
                <a:ext cx="497712" cy="105699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2" name="Rectangle 83"/>
              <p:cNvSpPr>
                <a:spLocks noChangeArrowheads="1"/>
              </p:cNvSpPr>
              <p:nvPr/>
            </p:nvSpPr>
            <p:spPr bwMode="auto">
              <a:xfrm>
                <a:off x="10172162" y="6619730"/>
                <a:ext cx="64138" cy="12442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3" name="Rectangle 84"/>
              <p:cNvSpPr>
                <a:spLocks noChangeArrowheads="1"/>
              </p:cNvSpPr>
              <p:nvPr/>
            </p:nvSpPr>
            <p:spPr bwMode="auto">
              <a:xfrm>
                <a:off x="10060562" y="6619730"/>
                <a:ext cx="66704" cy="12442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4" name="Rectangle 85"/>
              <p:cNvSpPr>
                <a:spLocks noChangeArrowheads="1"/>
              </p:cNvSpPr>
              <p:nvPr/>
            </p:nvSpPr>
            <p:spPr bwMode="auto">
              <a:xfrm>
                <a:off x="9947679" y="6178459"/>
                <a:ext cx="400222" cy="6670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5" name="Rectangle 86"/>
              <p:cNvSpPr>
                <a:spLocks noChangeArrowheads="1"/>
              </p:cNvSpPr>
              <p:nvPr/>
            </p:nvSpPr>
            <p:spPr bwMode="auto">
              <a:xfrm>
                <a:off x="9947679" y="6291342"/>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6" name="Rectangle 87"/>
              <p:cNvSpPr>
                <a:spLocks noChangeArrowheads="1"/>
              </p:cNvSpPr>
              <p:nvPr/>
            </p:nvSpPr>
            <p:spPr bwMode="auto">
              <a:xfrm>
                <a:off x="9947679" y="6402943"/>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7" name="Rectangle 88"/>
              <p:cNvSpPr>
                <a:spLocks noChangeArrowheads="1"/>
              </p:cNvSpPr>
              <p:nvPr/>
            </p:nvSpPr>
            <p:spPr bwMode="auto">
              <a:xfrm>
                <a:off x="9947679" y="6515826"/>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8" name="Rectangle 89"/>
              <p:cNvSpPr>
                <a:spLocks noChangeArrowheads="1"/>
              </p:cNvSpPr>
              <p:nvPr/>
            </p:nvSpPr>
            <p:spPr bwMode="auto">
              <a:xfrm>
                <a:off x="9947679" y="5956541"/>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9" name="Rectangle 90"/>
              <p:cNvSpPr>
                <a:spLocks noChangeArrowheads="1"/>
              </p:cNvSpPr>
              <p:nvPr/>
            </p:nvSpPr>
            <p:spPr bwMode="auto">
              <a:xfrm>
                <a:off x="9947679" y="6069424"/>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0" name="Rectangle 91"/>
              <p:cNvSpPr>
                <a:spLocks noChangeArrowheads="1"/>
              </p:cNvSpPr>
              <p:nvPr/>
            </p:nvSpPr>
            <p:spPr bwMode="auto">
              <a:xfrm>
                <a:off x="9947679" y="5735906"/>
                <a:ext cx="400222" cy="6285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1" name="Rectangle 92"/>
              <p:cNvSpPr>
                <a:spLocks noChangeArrowheads="1"/>
              </p:cNvSpPr>
              <p:nvPr/>
            </p:nvSpPr>
            <p:spPr bwMode="auto">
              <a:xfrm>
                <a:off x="9947679" y="5847506"/>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2" name="Rectangle 93"/>
              <p:cNvSpPr>
                <a:spLocks noChangeArrowheads="1"/>
              </p:cNvSpPr>
              <p:nvPr/>
            </p:nvSpPr>
            <p:spPr bwMode="auto">
              <a:xfrm>
                <a:off x="11277904" y="6713372"/>
                <a:ext cx="188566" cy="3078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3" name="Rectangle 94"/>
              <p:cNvSpPr>
                <a:spLocks noChangeArrowheads="1"/>
              </p:cNvSpPr>
              <p:nvPr/>
            </p:nvSpPr>
            <p:spPr bwMode="auto">
              <a:xfrm>
                <a:off x="10396646" y="6713372"/>
                <a:ext cx="537478" cy="3078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4" name="Rectangle 95"/>
              <p:cNvSpPr>
                <a:spLocks noChangeArrowheads="1"/>
              </p:cNvSpPr>
              <p:nvPr/>
            </p:nvSpPr>
            <p:spPr bwMode="auto">
              <a:xfrm>
                <a:off x="9850189" y="5966803"/>
                <a:ext cx="48745" cy="7735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5" name="Rectangle 96"/>
              <p:cNvSpPr>
                <a:spLocks noChangeArrowheads="1"/>
              </p:cNvSpPr>
              <p:nvPr/>
            </p:nvSpPr>
            <p:spPr bwMode="auto">
              <a:xfrm>
                <a:off x="9898934" y="5496029"/>
                <a:ext cx="306580" cy="9749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6" name="Rectangle 97"/>
              <p:cNvSpPr>
                <a:spLocks noChangeArrowheads="1"/>
              </p:cNvSpPr>
              <p:nvPr/>
            </p:nvSpPr>
            <p:spPr bwMode="auto">
              <a:xfrm>
                <a:off x="10773778" y="4914937"/>
                <a:ext cx="160345" cy="1013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7" name="Rectangle 98"/>
              <p:cNvSpPr>
                <a:spLocks noChangeArrowheads="1"/>
              </p:cNvSpPr>
              <p:nvPr/>
            </p:nvSpPr>
            <p:spPr bwMode="auto">
              <a:xfrm>
                <a:off x="10773778" y="4914937"/>
                <a:ext cx="160345" cy="10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8" name="Rectangle 99"/>
              <p:cNvSpPr>
                <a:spLocks noChangeArrowheads="1"/>
              </p:cNvSpPr>
              <p:nvPr/>
            </p:nvSpPr>
            <p:spPr bwMode="auto">
              <a:xfrm>
                <a:off x="10973889" y="4967530"/>
                <a:ext cx="73118" cy="487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9" name="Rectangle 100"/>
              <p:cNvSpPr>
                <a:spLocks noChangeArrowheads="1"/>
              </p:cNvSpPr>
              <p:nvPr/>
            </p:nvSpPr>
            <p:spPr bwMode="auto">
              <a:xfrm>
                <a:off x="10973889" y="4967530"/>
                <a:ext cx="73118"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0" name="Rectangle 101"/>
              <p:cNvSpPr>
                <a:spLocks noChangeArrowheads="1"/>
              </p:cNvSpPr>
              <p:nvPr/>
            </p:nvSpPr>
            <p:spPr bwMode="auto">
              <a:xfrm>
                <a:off x="11651188" y="5578126"/>
                <a:ext cx="82097" cy="3848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1" name="Rectangle 102"/>
              <p:cNvSpPr>
                <a:spLocks noChangeArrowheads="1"/>
              </p:cNvSpPr>
              <p:nvPr/>
            </p:nvSpPr>
            <p:spPr bwMode="auto">
              <a:xfrm>
                <a:off x="11651188" y="5578126"/>
                <a:ext cx="82097" cy="3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2" name="Freeform 118"/>
              <p:cNvSpPr>
                <a:spLocks/>
              </p:cNvSpPr>
              <p:nvPr/>
            </p:nvSpPr>
            <p:spPr bwMode="auto">
              <a:xfrm>
                <a:off x="10731447" y="5016275"/>
                <a:ext cx="486167" cy="248856"/>
              </a:xfrm>
              <a:custGeom>
                <a:avLst/>
                <a:gdLst>
                  <a:gd name="T0" fmla="*/ 379 w 379"/>
                  <a:gd name="T1" fmla="*/ 0 h 194"/>
                  <a:gd name="T2" fmla="*/ 0 w 379"/>
                  <a:gd name="T3" fmla="*/ 0 h 194"/>
                  <a:gd name="T4" fmla="*/ 0 w 379"/>
                  <a:gd name="T5" fmla="*/ 137 h 194"/>
                  <a:gd name="T6" fmla="*/ 68 w 379"/>
                  <a:gd name="T7" fmla="*/ 194 h 194"/>
                  <a:gd name="T8" fmla="*/ 68 w 379"/>
                  <a:gd name="T9" fmla="*/ 175 h 194"/>
                  <a:gd name="T10" fmla="*/ 379 w 379"/>
                  <a:gd name="T11" fmla="*/ 175 h 194"/>
                  <a:gd name="T12" fmla="*/ 49 w 379"/>
                  <a:gd name="T13" fmla="*/ 175 h 194"/>
                  <a:gd name="T14" fmla="*/ 49 w 379"/>
                  <a:gd name="T15" fmla="*/ 161 h 194"/>
                  <a:gd name="T16" fmla="*/ 379 w 379"/>
                  <a:gd name="T17" fmla="*/ 161 h 194"/>
                  <a:gd name="T18" fmla="*/ 379 w 379"/>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94">
                    <a:moveTo>
                      <a:pt x="379" y="0"/>
                    </a:moveTo>
                    <a:lnTo>
                      <a:pt x="0" y="0"/>
                    </a:lnTo>
                    <a:lnTo>
                      <a:pt x="0" y="137"/>
                    </a:lnTo>
                    <a:lnTo>
                      <a:pt x="68" y="194"/>
                    </a:lnTo>
                    <a:lnTo>
                      <a:pt x="68" y="175"/>
                    </a:lnTo>
                    <a:lnTo>
                      <a:pt x="379" y="175"/>
                    </a:lnTo>
                    <a:lnTo>
                      <a:pt x="49" y="175"/>
                    </a:lnTo>
                    <a:lnTo>
                      <a:pt x="49" y="161"/>
                    </a:lnTo>
                    <a:lnTo>
                      <a:pt x="379" y="161"/>
                    </a:lnTo>
                    <a:lnTo>
                      <a:pt x="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3" name="Freeform 120"/>
              <p:cNvSpPr>
                <a:spLocks/>
              </p:cNvSpPr>
              <p:nvPr/>
            </p:nvSpPr>
            <p:spPr bwMode="auto">
              <a:xfrm>
                <a:off x="12201494" y="6142542"/>
                <a:ext cx="71835" cy="339932"/>
              </a:xfrm>
              <a:custGeom>
                <a:avLst/>
                <a:gdLst>
                  <a:gd name="T0" fmla="*/ 56 w 56"/>
                  <a:gd name="T1" fmla="*/ 0 h 265"/>
                  <a:gd name="T2" fmla="*/ 0 w 56"/>
                  <a:gd name="T3" fmla="*/ 0 h 265"/>
                  <a:gd name="T4" fmla="*/ 0 w 56"/>
                  <a:gd name="T5" fmla="*/ 220 h 265"/>
                  <a:gd name="T6" fmla="*/ 56 w 56"/>
                  <a:gd name="T7" fmla="*/ 265 h 265"/>
                  <a:gd name="T8" fmla="*/ 56 w 56"/>
                  <a:gd name="T9" fmla="*/ 0 h 265"/>
                </a:gdLst>
                <a:ahLst/>
                <a:cxnLst>
                  <a:cxn ang="0">
                    <a:pos x="T0" y="T1"/>
                  </a:cxn>
                  <a:cxn ang="0">
                    <a:pos x="T2" y="T3"/>
                  </a:cxn>
                  <a:cxn ang="0">
                    <a:pos x="T4" y="T5"/>
                  </a:cxn>
                  <a:cxn ang="0">
                    <a:pos x="T6" y="T7"/>
                  </a:cxn>
                  <a:cxn ang="0">
                    <a:pos x="T8" y="T9"/>
                  </a:cxn>
                </a:cxnLst>
                <a:rect l="0" t="0" r="r" b="b"/>
                <a:pathLst>
                  <a:path w="56" h="265">
                    <a:moveTo>
                      <a:pt x="56" y="0"/>
                    </a:moveTo>
                    <a:lnTo>
                      <a:pt x="0" y="0"/>
                    </a:lnTo>
                    <a:lnTo>
                      <a:pt x="0" y="220"/>
                    </a:lnTo>
                    <a:lnTo>
                      <a:pt x="56" y="265"/>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4" name="Freeform 122"/>
              <p:cNvSpPr>
                <a:spLocks/>
              </p:cNvSpPr>
              <p:nvPr/>
            </p:nvSpPr>
            <p:spPr bwMode="auto">
              <a:xfrm>
                <a:off x="11875672" y="5896251"/>
                <a:ext cx="325822" cy="528499"/>
              </a:xfrm>
              <a:custGeom>
                <a:avLst/>
                <a:gdLst>
                  <a:gd name="T0" fmla="*/ 254 w 254"/>
                  <a:gd name="T1" fmla="*/ 0 h 412"/>
                  <a:gd name="T2" fmla="*/ 0 w 254"/>
                  <a:gd name="T3" fmla="*/ 0 h 412"/>
                  <a:gd name="T4" fmla="*/ 0 w 254"/>
                  <a:gd name="T5" fmla="*/ 55 h 412"/>
                  <a:gd name="T6" fmla="*/ 206 w 254"/>
                  <a:gd name="T7" fmla="*/ 55 h 412"/>
                  <a:gd name="T8" fmla="*/ 206 w 254"/>
                  <a:gd name="T9" fmla="*/ 369 h 412"/>
                  <a:gd name="T10" fmla="*/ 254 w 254"/>
                  <a:gd name="T11" fmla="*/ 412 h 412"/>
                  <a:gd name="T12" fmla="*/ 254 w 254"/>
                  <a:gd name="T13" fmla="*/ 192 h 412"/>
                  <a:gd name="T14" fmla="*/ 254 w 254"/>
                  <a:gd name="T15" fmla="*/ 0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412">
                    <a:moveTo>
                      <a:pt x="254" y="0"/>
                    </a:moveTo>
                    <a:lnTo>
                      <a:pt x="0" y="0"/>
                    </a:lnTo>
                    <a:lnTo>
                      <a:pt x="0" y="55"/>
                    </a:lnTo>
                    <a:lnTo>
                      <a:pt x="206" y="55"/>
                    </a:lnTo>
                    <a:lnTo>
                      <a:pt x="206" y="369"/>
                    </a:lnTo>
                    <a:lnTo>
                      <a:pt x="254" y="412"/>
                    </a:lnTo>
                    <a:lnTo>
                      <a:pt x="254" y="192"/>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5" name="Freeform 124"/>
              <p:cNvSpPr>
                <a:spLocks/>
              </p:cNvSpPr>
              <p:nvPr/>
            </p:nvSpPr>
            <p:spPr bwMode="auto">
              <a:xfrm>
                <a:off x="11515216" y="5616609"/>
                <a:ext cx="324539" cy="446402"/>
              </a:xfrm>
              <a:custGeom>
                <a:avLst/>
                <a:gdLst>
                  <a:gd name="T0" fmla="*/ 253 w 253"/>
                  <a:gd name="T1" fmla="*/ 0 h 348"/>
                  <a:gd name="T2" fmla="*/ 0 w 253"/>
                  <a:gd name="T3" fmla="*/ 0 h 348"/>
                  <a:gd name="T4" fmla="*/ 0 w 253"/>
                  <a:gd name="T5" fmla="*/ 180 h 348"/>
                  <a:gd name="T6" fmla="*/ 45 w 253"/>
                  <a:gd name="T7" fmla="*/ 218 h 348"/>
                  <a:gd name="T8" fmla="*/ 125 w 253"/>
                  <a:gd name="T9" fmla="*/ 218 h 348"/>
                  <a:gd name="T10" fmla="*/ 125 w 253"/>
                  <a:gd name="T11" fmla="*/ 287 h 348"/>
                  <a:gd name="T12" fmla="*/ 201 w 253"/>
                  <a:gd name="T13" fmla="*/ 348 h 348"/>
                  <a:gd name="T14" fmla="*/ 201 w 253"/>
                  <a:gd name="T15" fmla="*/ 273 h 348"/>
                  <a:gd name="T16" fmla="*/ 253 w 253"/>
                  <a:gd name="T17" fmla="*/ 273 h 348"/>
                  <a:gd name="T18" fmla="*/ 253 w 253"/>
                  <a:gd name="T1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48">
                    <a:moveTo>
                      <a:pt x="253" y="0"/>
                    </a:moveTo>
                    <a:lnTo>
                      <a:pt x="0" y="0"/>
                    </a:lnTo>
                    <a:lnTo>
                      <a:pt x="0" y="180"/>
                    </a:lnTo>
                    <a:lnTo>
                      <a:pt x="45" y="218"/>
                    </a:lnTo>
                    <a:lnTo>
                      <a:pt x="125" y="218"/>
                    </a:lnTo>
                    <a:lnTo>
                      <a:pt x="125" y="287"/>
                    </a:lnTo>
                    <a:lnTo>
                      <a:pt x="201" y="348"/>
                    </a:lnTo>
                    <a:lnTo>
                      <a:pt x="201" y="273"/>
                    </a:lnTo>
                    <a:lnTo>
                      <a:pt x="253" y="273"/>
                    </a:lnTo>
                    <a:lnTo>
                      <a:pt x="2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6" name="Freeform 126"/>
              <p:cNvSpPr>
                <a:spLocks/>
              </p:cNvSpPr>
              <p:nvPr/>
            </p:nvSpPr>
            <p:spPr bwMode="auto">
              <a:xfrm>
                <a:off x="11572940" y="5896251"/>
                <a:ext cx="102621" cy="88511"/>
              </a:xfrm>
              <a:custGeom>
                <a:avLst/>
                <a:gdLst>
                  <a:gd name="T0" fmla="*/ 80 w 80"/>
                  <a:gd name="T1" fmla="*/ 0 h 69"/>
                  <a:gd name="T2" fmla="*/ 0 w 80"/>
                  <a:gd name="T3" fmla="*/ 0 h 69"/>
                  <a:gd name="T4" fmla="*/ 80 w 80"/>
                  <a:gd name="T5" fmla="*/ 69 h 69"/>
                  <a:gd name="T6" fmla="*/ 80 w 80"/>
                  <a:gd name="T7" fmla="*/ 0 h 69"/>
                </a:gdLst>
                <a:ahLst/>
                <a:cxnLst>
                  <a:cxn ang="0">
                    <a:pos x="T0" y="T1"/>
                  </a:cxn>
                  <a:cxn ang="0">
                    <a:pos x="T2" y="T3"/>
                  </a:cxn>
                  <a:cxn ang="0">
                    <a:pos x="T4" y="T5"/>
                  </a:cxn>
                  <a:cxn ang="0">
                    <a:pos x="T6" y="T7"/>
                  </a:cxn>
                </a:cxnLst>
                <a:rect l="0" t="0" r="r" b="b"/>
                <a:pathLst>
                  <a:path w="80" h="69">
                    <a:moveTo>
                      <a:pt x="80" y="0"/>
                    </a:moveTo>
                    <a:lnTo>
                      <a:pt x="0" y="0"/>
                    </a:lnTo>
                    <a:lnTo>
                      <a:pt x="80" y="69"/>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7" name="Freeform 128"/>
              <p:cNvSpPr>
                <a:spLocks noEditPoints="1"/>
              </p:cNvSpPr>
              <p:nvPr/>
            </p:nvSpPr>
            <p:spPr bwMode="auto">
              <a:xfrm>
                <a:off x="11773051" y="5966803"/>
                <a:ext cx="366870" cy="402788"/>
              </a:xfrm>
              <a:custGeom>
                <a:avLst/>
                <a:gdLst>
                  <a:gd name="T0" fmla="*/ 28 w 286"/>
                  <a:gd name="T1" fmla="*/ 63 h 314"/>
                  <a:gd name="T2" fmla="*/ 28 w 286"/>
                  <a:gd name="T3" fmla="*/ 28 h 314"/>
                  <a:gd name="T4" fmla="*/ 258 w 286"/>
                  <a:gd name="T5" fmla="*/ 28 h 314"/>
                  <a:gd name="T6" fmla="*/ 258 w 286"/>
                  <a:gd name="T7" fmla="*/ 63 h 314"/>
                  <a:gd name="T8" fmla="*/ 28 w 286"/>
                  <a:gd name="T9" fmla="*/ 63 h 314"/>
                  <a:gd name="T10" fmla="*/ 286 w 286"/>
                  <a:gd name="T11" fmla="*/ 0 h 314"/>
                  <a:gd name="T12" fmla="*/ 80 w 286"/>
                  <a:gd name="T13" fmla="*/ 0 h 314"/>
                  <a:gd name="T14" fmla="*/ 52 w 286"/>
                  <a:gd name="T15" fmla="*/ 0 h 314"/>
                  <a:gd name="T16" fmla="*/ 0 w 286"/>
                  <a:gd name="T17" fmla="*/ 0 h 314"/>
                  <a:gd name="T18" fmla="*/ 0 w 286"/>
                  <a:gd name="T19" fmla="*/ 75 h 314"/>
                  <a:gd name="T20" fmla="*/ 28 w 286"/>
                  <a:gd name="T21" fmla="*/ 99 h 314"/>
                  <a:gd name="T22" fmla="*/ 28 w 286"/>
                  <a:gd name="T23" fmla="*/ 92 h 314"/>
                  <a:gd name="T24" fmla="*/ 258 w 286"/>
                  <a:gd name="T25" fmla="*/ 92 h 314"/>
                  <a:gd name="T26" fmla="*/ 258 w 286"/>
                  <a:gd name="T27" fmla="*/ 127 h 314"/>
                  <a:gd name="T28" fmla="*/ 118 w 286"/>
                  <a:gd name="T29" fmla="*/ 127 h 314"/>
                  <a:gd name="T30" fmla="*/ 118 w 286"/>
                  <a:gd name="T31" fmla="*/ 153 h 314"/>
                  <a:gd name="T32" fmla="*/ 258 w 286"/>
                  <a:gd name="T33" fmla="*/ 153 h 314"/>
                  <a:gd name="T34" fmla="*/ 258 w 286"/>
                  <a:gd name="T35" fmla="*/ 191 h 314"/>
                  <a:gd name="T36" fmla="*/ 137 w 286"/>
                  <a:gd name="T37" fmla="*/ 191 h 314"/>
                  <a:gd name="T38" fmla="*/ 170 w 286"/>
                  <a:gd name="T39" fmla="*/ 217 h 314"/>
                  <a:gd name="T40" fmla="*/ 258 w 286"/>
                  <a:gd name="T41" fmla="*/ 217 h 314"/>
                  <a:gd name="T42" fmla="*/ 258 w 286"/>
                  <a:gd name="T43" fmla="*/ 255 h 314"/>
                  <a:gd name="T44" fmla="*/ 213 w 286"/>
                  <a:gd name="T45" fmla="*/ 255 h 314"/>
                  <a:gd name="T46" fmla="*/ 246 w 286"/>
                  <a:gd name="T47" fmla="*/ 284 h 314"/>
                  <a:gd name="T48" fmla="*/ 258 w 286"/>
                  <a:gd name="T49" fmla="*/ 284 h 314"/>
                  <a:gd name="T50" fmla="*/ 258 w 286"/>
                  <a:gd name="T51" fmla="*/ 293 h 314"/>
                  <a:gd name="T52" fmla="*/ 286 w 286"/>
                  <a:gd name="T53" fmla="*/ 314 h 314"/>
                  <a:gd name="T54" fmla="*/ 286 w 286"/>
                  <a:gd name="T5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6" h="314">
                    <a:moveTo>
                      <a:pt x="28" y="63"/>
                    </a:moveTo>
                    <a:lnTo>
                      <a:pt x="28" y="28"/>
                    </a:lnTo>
                    <a:lnTo>
                      <a:pt x="258" y="28"/>
                    </a:lnTo>
                    <a:lnTo>
                      <a:pt x="258" y="63"/>
                    </a:lnTo>
                    <a:lnTo>
                      <a:pt x="28" y="63"/>
                    </a:lnTo>
                    <a:moveTo>
                      <a:pt x="286" y="0"/>
                    </a:moveTo>
                    <a:lnTo>
                      <a:pt x="80" y="0"/>
                    </a:lnTo>
                    <a:lnTo>
                      <a:pt x="52" y="0"/>
                    </a:lnTo>
                    <a:lnTo>
                      <a:pt x="0" y="0"/>
                    </a:lnTo>
                    <a:lnTo>
                      <a:pt x="0" y="75"/>
                    </a:lnTo>
                    <a:lnTo>
                      <a:pt x="28" y="99"/>
                    </a:lnTo>
                    <a:lnTo>
                      <a:pt x="28" y="92"/>
                    </a:lnTo>
                    <a:lnTo>
                      <a:pt x="258" y="92"/>
                    </a:lnTo>
                    <a:lnTo>
                      <a:pt x="258" y="127"/>
                    </a:lnTo>
                    <a:lnTo>
                      <a:pt x="118" y="127"/>
                    </a:lnTo>
                    <a:lnTo>
                      <a:pt x="118" y="153"/>
                    </a:lnTo>
                    <a:lnTo>
                      <a:pt x="258" y="153"/>
                    </a:lnTo>
                    <a:lnTo>
                      <a:pt x="258" y="191"/>
                    </a:lnTo>
                    <a:lnTo>
                      <a:pt x="137" y="191"/>
                    </a:lnTo>
                    <a:lnTo>
                      <a:pt x="170" y="217"/>
                    </a:lnTo>
                    <a:lnTo>
                      <a:pt x="258" y="217"/>
                    </a:lnTo>
                    <a:lnTo>
                      <a:pt x="258" y="255"/>
                    </a:lnTo>
                    <a:lnTo>
                      <a:pt x="213" y="255"/>
                    </a:lnTo>
                    <a:lnTo>
                      <a:pt x="246" y="284"/>
                    </a:lnTo>
                    <a:lnTo>
                      <a:pt x="258" y="284"/>
                    </a:lnTo>
                    <a:lnTo>
                      <a:pt x="258" y="293"/>
                    </a:lnTo>
                    <a:lnTo>
                      <a:pt x="286" y="314"/>
                    </a:lnTo>
                    <a:lnTo>
                      <a:pt x="2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8" name="Freeform 129"/>
              <p:cNvSpPr>
                <a:spLocks/>
              </p:cNvSpPr>
              <p:nvPr/>
            </p:nvSpPr>
            <p:spPr bwMode="auto">
              <a:xfrm>
                <a:off x="12088611" y="6331108"/>
                <a:ext cx="15393" cy="11545"/>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close/>
                  </a:path>
                </a:pathLst>
              </a:custGeom>
              <a:solidFill>
                <a:srgbClr val="CB3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9" name="Freeform 130"/>
              <p:cNvSpPr>
                <a:spLocks/>
              </p:cNvSpPr>
              <p:nvPr/>
            </p:nvSpPr>
            <p:spPr bwMode="auto">
              <a:xfrm>
                <a:off x="12088611" y="6331108"/>
                <a:ext cx="15393" cy="11545"/>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0" name="Freeform 132"/>
              <p:cNvSpPr>
                <a:spLocks/>
              </p:cNvSpPr>
              <p:nvPr/>
            </p:nvSpPr>
            <p:spPr bwMode="auto">
              <a:xfrm>
                <a:off x="11924417" y="6163066"/>
                <a:ext cx="179587" cy="48745"/>
              </a:xfrm>
              <a:custGeom>
                <a:avLst/>
                <a:gdLst>
                  <a:gd name="T0" fmla="*/ 140 w 140"/>
                  <a:gd name="T1" fmla="*/ 0 h 38"/>
                  <a:gd name="T2" fmla="*/ 0 w 140"/>
                  <a:gd name="T3" fmla="*/ 0 h 38"/>
                  <a:gd name="T4" fmla="*/ 0 w 140"/>
                  <a:gd name="T5" fmla="*/ 22 h 38"/>
                  <a:gd name="T6" fmla="*/ 19 w 140"/>
                  <a:gd name="T7" fmla="*/ 38 h 38"/>
                  <a:gd name="T8" fmla="*/ 140 w 140"/>
                  <a:gd name="T9" fmla="*/ 38 h 38"/>
                  <a:gd name="T10" fmla="*/ 140 w 140"/>
                  <a:gd name="T11" fmla="*/ 0 h 38"/>
                </a:gdLst>
                <a:ahLst/>
                <a:cxnLst>
                  <a:cxn ang="0">
                    <a:pos x="T0" y="T1"/>
                  </a:cxn>
                  <a:cxn ang="0">
                    <a:pos x="T2" y="T3"/>
                  </a:cxn>
                  <a:cxn ang="0">
                    <a:pos x="T4" y="T5"/>
                  </a:cxn>
                  <a:cxn ang="0">
                    <a:pos x="T6" y="T7"/>
                  </a:cxn>
                  <a:cxn ang="0">
                    <a:pos x="T8" y="T9"/>
                  </a:cxn>
                  <a:cxn ang="0">
                    <a:pos x="T10" y="T11"/>
                  </a:cxn>
                </a:cxnLst>
                <a:rect l="0" t="0" r="r" b="b"/>
                <a:pathLst>
                  <a:path w="140" h="38">
                    <a:moveTo>
                      <a:pt x="140" y="0"/>
                    </a:moveTo>
                    <a:lnTo>
                      <a:pt x="0" y="0"/>
                    </a:lnTo>
                    <a:lnTo>
                      <a:pt x="0" y="22"/>
                    </a:lnTo>
                    <a:lnTo>
                      <a:pt x="19" y="38"/>
                    </a:lnTo>
                    <a:lnTo>
                      <a:pt x="140" y="3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1" name="Freeform 134"/>
              <p:cNvSpPr>
                <a:spLocks/>
              </p:cNvSpPr>
              <p:nvPr/>
            </p:nvSpPr>
            <p:spPr bwMode="auto">
              <a:xfrm>
                <a:off x="11991121" y="6245163"/>
                <a:ext cx="112883" cy="48745"/>
              </a:xfrm>
              <a:custGeom>
                <a:avLst/>
                <a:gdLst>
                  <a:gd name="T0" fmla="*/ 88 w 88"/>
                  <a:gd name="T1" fmla="*/ 0 h 38"/>
                  <a:gd name="T2" fmla="*/ 0 w 88"/>
                  <a:gd name="T3" fmla="*/ 0 h 38"/>
                  <a:gd name="T4" fmla="*/ 43 w 88"/>
                  <a:gd name="T5" fmla="*/ 38 h 38"/>
                  <a:gd name="T6" fmla="*/ 88 w 88"/>
                  <a:gd name="T7" fmla="*/ 38 h 38"/>
                  <a:gd name="T8" fmla="*/ 88 w 88"/>
                  <a:gd name="T9" fmla="*/ 0 h 38"/>
                </a:gdLst>
                <a:ahLst/>
                <a:cxnLst>
                  <a:cxn ang="0">
                    <a:pos x="T0" y="T1"/>
                  </a:cxn>
                  <a:cxn ang="0">
                    <a:pos x="T2" y="T3"/>
                  </a:cxn>
                  <a:cxn ang="0">
                    <a:pos x="T4" y="T5"/>
                  </a:cxn>
                  <a:cxn ang="0">
                    <a:pos x="T6" y="T7"/>
                  </a:cxn>
                  <a:cxn ang="0">
                    <a:pos x="T8" y="T9"/>
                  </a:cxn>
                </a:cxnLst>
                <a:rect l="0" t="0" r="r" b="b"/>
                <a:pathLst>
                  <a:path w="88" h="38">
                    <a:moveTo>
                      <a:pt x="88" y="0"/>
                    </a:moveTo>
                    <a:lnTo>
                      <a:pt x="0" y="0"/>
                    </a:lnTo>
                    <a:lnTo>
                      <a:pt x="43" y="38"/>
                    </a:lnTo>
                    <a:lnTo>
                      <a:pt x="88" y="38"/>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2" name="Rectangle 136"/>
              <p:cNvSpPr>
                <a:spLocks noChangeArrowheads="1"/>
              </p:cNvSpPr>
              <p:nvPr/>
            </p:nvSpPr>
            <p:spPr bwMode="auto">
              <a:xfrm>
                <a:off x="11808968" y="6002721"/>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3" name="Freeform 138"/>
              <p:cNvSpPr>
                <a:spLocks/>
              </p:cNvSpPr>
              <p:nvPr/>
            </p:nvSpPr>
            <p:spPr bwMode="auto">
              <a:xfrm>
                <a:off x="11808968" y="6084817"/>
                <a:ext cx="295036" cy="44897"/>
              </a:xfrm>
              <a:custGeom>
                <a:avLst/>
                <a:gdLst>
                  <a:gd name="T0" fmla="*/ 230 w 230"/>
                  <a:gd name="T1" fmla="*/ 0 h 35"/>
                  <a:gd name="T2" fmla="*/ 0 w 230"/>
                  <a:gd name="T3" fmla="*/ 0 h 35"/>
                  <a:gd name="T4" fmla="*/ 0 w 230"/>
                  <a:gd name="T5" fmla="*/ 7 h 35"/>
                  <a:gd name="T6" fmla="*/ 10 w 230"/>
                  <a:gd name="T7" fmla="*/ 16 h 35"/>
                  <a:gd name="T8" fmla="*/ 109 w 230"/>
                  <a:gd name="T9" fmla="*/ 16 h 35"/>
                  <a:gd name="T10" fmla="*/ 109 w 230"/>
                  <a:gd name="T11" fmla="*/ 31 h 35"/>
                  <a:gd name="T12" fmla="*/ 29 w 230"/>
                  <a:gd name="T13" fmla="*/ 31 h 35"/>
                  <a:gd name="T14" fmla="*/ 90 w 230"/>
                  <a:gd name="T15" fmla="*/ 31 h 35"/>
                  <a:gd name="T16" fmla="*/ 90 w 230"/>
                  <a:gd name="T17" fmla="*/ 35 h 35"/>
                  <a:gd name="T18" fmla="*/ 230 w 230"/>
                  <a:gd name="T19" fmla="*/ 35 h 35"/>
                  <a:gd name="T20" fmla="*/ 230 w 230"/>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35">
                    <a:moveTo>
                      <a:pt x="230" y="0"/>
                    </a:moveTo>
                    <a:lnTo>
                      <a:pt x="0" y="0"/>
                    </a:lnTo>
                    <a:lnTo>
                      <a:pt x="0" y="7"/>
                    </a:lnTo>
                    <a:lnTo>
                      <a:pt x="10" y="16"/>
                    </a:lnTo>
                    <a:lnTo>
                      <a:pt x="109" y="16"/>
                    </a:lnTo>
                    <a:lnTo>
                      <a:pt x="109" y="31"/>
                    </a:lnTo>
                    <a:lnTo>
                      <a:pt x="29" y="31"/>
                    </a:lnTo>
                    <a:lnTo>
                      <a:pt x="90" y="31"/>
                    </a:lnTo>
                    <a:lnTo>
                      <a:pt x="90" y="35"/>
                    </a:lnTo>
                    <a:lnTo>
                      <a:pt x="230" y="35"/>
                    </a:ln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4" name="Freeform 140"/>
              <p:cNvSpPr>
                <a:spLocks/>
              </p:cNvSpPr>
              <p:nvPr/>
            </p:nvSpPr>
            <p:spPr bwMode="auto">
              <a:xfrm>
                <a:off x="11846169" y="6124583"/>
                <a:ext cx="78249" cy="66704"/>
              </a:xfrm>
              <a:custGeom>
                <a:avLst/>
                <a:gdLst>
                  <a:gd name="T0" fmla="*/ 61 w 61"/>
                  <a:gd name="T1" fmla="*/ 0 h 52"/>
                  <a:gd name="T2" fmla="*/ 0 w 61"/>
                  <a:gd name="T3" fmla="*/ 0 h 52"/>
                  <a:gd name="T4" fmla="*/ 61 w 61"/>
                  <a:gd name="T5" fmla="*/ 52 h 52"/>
                  <a:gd name="T6" fmla="*/ 61 w 61"/>
                  <a:gd name="T7" fmla="*/ 30 h 52"/>
                  <a:gd name="T8" fmla="*/ 61 w 61"/>
                  <a:gd name="T9" fmla="*/ 4 h 52"/>
                  <a:gd name="T10" fmla="*/ 61 w 61"/>
                  <a:gd name="T11" fmla="*/ 0 h 52"/>
                </a:gdLst>
                <a:ahLst/>
                <a:cxnLst>
                  <a:cxn ang="0">
                    <a:pos x="T0" y="T1"/>
                  </a:cxn>
                  <a:cxn ang="0">
                    <a:pos x="T2" y="T3"/>
                  </a:cxn>
                  <a:cxn ang="0">
                    <a:pos x="T4" y="T5"/>
                  </a:cxn>
                  <a:cxn ang="0">
                    <a:pos x="T6" y="T7"/>
                  </a:cxn>
                  <a:cxn ang="0">
                    <a:pos x="T8" y="T9"/>
                  </a:cxn>
                  <a:cxn ang="0">
                    <a:pos x="T10" y="T11"/>
                  </a:cxn>
                </a:cxnLst>
                <a:rect l="0" t="0" r="r" b="b"/>
                <a:pathLst>
                  <a:path w="61" h="52">
                    <a:moveTo>
                      <a:pt x="61" y="0"/>
                    </a:moveTo>
                    <a:lnTo>
                      <a:pt x="0" y="0"/>
                    </a:lnTo>
                    <a:lnTo>
                      <a:pt x="61" y="52"/>
                    </a:lnTo>
                    <a:lnTo>
                      <a:pt x="61" y="30"/>
                    </a:lnTo>
                    <a:lnTo>
                      <a:pt x="61" y="4"/>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5" name="Freeform 142"/>
              <p:cNvSpPr>
                <a:spLocks/>
              </p:cNvSpPr>
              <p:nvPr/>
            </p:nvSpPr>
            <p:spPr bwMode="auto">
              <a:xfrm>
                <a:off x="11821796" y="6105342"/>
                <a:ext cx="126994" cy="19241"/>
              </a:xfrm>
              <a:custGeom>
                <a:avLst/>
                <a:gdLst>
                  <a:gd name="T0" fmla="*/ 99 w 99"/>
                  <a:gd name="T1" fmla="*/ 0 h 15"/>
                  <a:gd name="T2" fmla="*/ 0 w 99"/>
                  <a:gd name="T3" fmla="*/ 0 h 15"/>
                  <a:gd name="T4" fmla="*/ 19 w 99"/>
                  <a:gd name="T5" fmla="*/ 15 h 15"/>
                  <a:gd name="T6" fmla="*/ 99 w 99"/>
                  <a:gd name="T7" fmla="*/ 15 h 15"/>
                  <a:gd name="T8" fmla="*/ 99 w 99"/>
                  <a:gd name="T9" fmla="*/ 0 h 15"/>
                </a:gdLst>
                <a:ahLst/>
                <a:cxnLst>
                  <a:cxn ang="0">
                    <a:pos x="T0" y="T1"/>
                  </a:cxn>
                  <a:cxn ang="0">
                    <a:pos x="T2" y="T3"/>
                  </a:cxn>
                  <a:cxn ang="0">
                    <a:pos x="T4" y="T5"/>
                  </a:cxn>
                  <a:cxn ang="0">
                    <a:pos x="T6" y="T7"/>
                  </a:cxn>
                  <a:cxn ang="0">
                    <a:pos x="T8" y="T9"/>
                  </a:cxn>
                </a:cxnLst>
                <a:rect l="0" t="0" r="r" b="b"/>
                <a:pathLst>
                  <a:path w="99" h="15">
                    <a:moveTo>
                      <a:pt x="99" y="0"/>
                    </a:moveTo>
                    <a:lnTo>
                      <a:pt x="0" y="0"/>
                    </a:lnTo>
                    <a:lnTo>
                      <a:pt x="19" y="15"/>
                    </a:lnTo>
                    <a:lnTo>
                      <a:pt x="99" y="15"/>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6" name="Freeform 144"/>
              <p:cNvSpPr>
                <a:spLocks/>
              </p:cNvSpPr>
              <p:nvPr/>
            </p:nvSpPr>
            <p:spPr bwMode="auto">
              <a:xfrm>
                <a:off x="10818675" y="5240759"/>
                <a:ext cx="498995" cy="439988"/>
              </a:xfrm>
              <a:custGeom>
                <a:avLst/>
                <a:gdLst>
                  <a:gd name="T0" fmla="*/ 389 w 389"/>
                  <a:gd name="T1" fmla="*/ 0 h 343"/>
                  <a:gd name="T2" fmla="*/ 311 w 389"/>
                  <a:gd name="T3" fmla="*/ 0 h 343"/>
                  <a:gd name="T4" fmla="*/ 0 w 389"/>
                  <a:gd name="T5" fmla="*/ 0 h 343"/>
                  <a:gd name="T6" fmla="*/ 0 w 389"/>
                  <a:gd name="T7" fmla="*/ 19 h 343"/>
                  <a:gd name="T8" fmla="*/ 38 w 389"/>
                  <a:gd name="T9" fmla="*/ 52 h 343"/>
                  <a:gd name="T10" fmla="*/ 38 w 389"/>
                  <a:gd name="T11" fmla="*/ 35 h 343"/>
                  <a:gd name="T12" fmla="*/ 351 w 389"/>
                  <a:gd name="T13" fmla="*/ 35 h 343"/>
                  <a:gd name="T14" fmla="*/ 351 w 389"/>
                  <a:gd name="T15" fmla="*/ 85 h 343"/>
                  <a:gd name="T16" fmla="*/ 81 w 389"/>
                  <a:gd name="T17" fmla="*/ 85 h 343"/>
                  <a:gd name="T18" fmla="*/ 126 w 389"/>
                  <a:gd name="T19" fmla="*/ 125 h 343"/>
                  <a:gd name="T20" fmla="*/ 351 w 389"/>
                  <a:gd name="T21" fmla="*/ 125 h 343"/>
                  <a:gd name="T22" fmla="*/ 351 w 389"/>
                  <a:gd name="T23" fmla="*/ 175 h 343"/>
                  <a:gd name="T24" fmla="*/ 185 w 389"/>
                  <a:gd name="T25" fmla="*/ 175 h 343"/>
                  <a:gd name="T26" fmla="*/ 230 w 389"/>
                  <a:gd name="T27" fmla="*/ 210 h 343"/>
                  <a:gd name="T28" fmla="*/ 351 w 389"/>
                  <a:gd name="T29" fmla="*/ 210 h 343"/>
                  <a:gd name="T30" fmla="*/ 351 w 389"/>
                  <a:gd name="T31" fmla="*/ 263 h 343"/>
                  <a:gd name="T32" fmla="*/ 289 w 389"/>
                  <a:gd name="T33" fmla="*/ 263 h 343"/>
                  <a:gd name="T34" fmla="*/ 334 w 389"/>
                  <a:gd name="T35" fmla="*/ 298 h 343"/>
                  <a:gd name="T36" fmla="*/ 351 w 389"/>
                  <a:gd name="T37" fmla="*/ 298 h 343"/>
                  <a:gd name="T38" fmla="*/ 351 w 389"/>
                  <a:gd name="T39" fmla="*/ 315 h 343"/>
                  <a:gd name="T40" fmla="*/ 389 w 389"/>
                  <a:gd name="T41" fmla="*/ 343 h 343"/>
                  <a:gd name="T42" fmla="*/ 389 w 389"/>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43">
                    <a:moveTo>
                      <a:pt x="389" y="0"/>
                    </a:moveTo>
                    <a:lnTo>
                      <a:pt x="311" y="0"/>
                    </a:lnTo>
                    <a:lnTo>
                      <a:pt x="0" y="0"/>
                    </a:lnTo>
                    <a:lnTo>
                      <a:pt x="0" y="19"/>
                    </a:lnTo>
                    <a:lnTo>
                      <a:pt x="38" y="52"/>
                    </a:lnTo>
                    <a:lnTo>
                      <a:pt x="38" y="35"/>
                    </a:lnTo>
                    <a:lnTo>
                      <a:pt x="351" y="35"/>
                    </a:lnTo>
                    <a:lnTo>
                      <a:pt x="351" y="85"/>
                    </a:lnTo>
                    <a:lnTo>
                      <a:pt x="81" y="85"/>
                    </a:lnTo>
                    <a:lnTo>
                      <a:pt x="126" y="125"/>
                    </a:lnTo>
                    <a:lnTo>
                      <a:pt x="351" y="125"/>
                    </a:lnTo>
                    <a:lnTo>
                      <a:pt x="351" y="175"/>
                    </a:lnTo>
                    <a:lnTo>
                      <a:pt x="185" y="175"/>
                    </a:lnTo>
                    <a:lnTo>
                      <a:pt x="230" y="210"/>
                    </a:lnTo>
                    <a:lnTo>
                      <a:pt x="351" y="210"/>
                    </a:lnTo>
                    <a:lnTo>
                      <a:pt x="351" y="263"/>
                    </a:lnTo>
                    <a:lnTo>
                      <a:pt x="289" y="263"/>
                    </a:lnTo>
                    <a:lnTo>
                      <a:pt x="334" y="298"/>
                    </a:lnTo>
                    <a:lnTo>
                      <a:pt x="351" y="298"/>
                    </a:lnTo>
                    <a:lnTo>
                      <a:pt x="351" y="315"/>
                    </a:lnTo>
                    <a:lnTo>
                      <a:pt x="389" y="343"/>
                    </a:lnTo>
                    <a:lnTo>
                      <a:pt x="3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7" name="Freeform 145"/>
              <p:cNvSpPr>
                <a:spLocks/>
              </p:cNvSpPr>
              <p:nvPr/>
            </p:nvSpPr>
            <p:spPr bwMode="auto">
              <a:xfrm>
                <a:off x="10794303" y="5222800"/>
                <a:ext cx="547740" cy="17959"/>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8" name="Freeform 146"/>
              <p:cNvSpPr>
                <a:spLocks/>
              </p:cNvSpPr>
              <p:nvPr/>
            </p:nvSpPr>
            <p:spPr bwMode="auto">
              <a:xfrm>
                <a:off x="10794303" y="5222800"/>
                <a:ext cx="547740" cy="17959"/>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9" name="Freeform 147"/>
              <p:cNvSpPr>
                <a:spLocks/>
              </p:cNvSpPr>
              <p:nvPr/>
            </p:nvSpPr>
            <p:spPr bwMode="auto">
              <a:xfrm>
                <a:off x="11247118" y="5623022"/>
                <a:ext cx="21807" cy="2180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0" name="Freeform 148"/>
              <p:cNvSpPr>
                <a:spLocks/>
              </p:cNvSpPr>
              <p:nvPr/>
            </p:nvSpPr>
            <p:spPr bwMode="auto">
              <a:xfrm>
                <a:off x="11247118" y="5623022"/>
                <a:ext cx="21807" cy="2180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1" name="Freeform 150"/>
              <p:cNvSpPr>
                <a:spLocks/>
              </p:cNvSpPr>
              <p:nvPr/>
            </p:nvSpPr>
            <p:spPr bwMode="auto">
              <a:xfrm>
                <a:off x="10980303" y="5401104"/>
                <a:ext cx="288622" cy="64138"/>
              </a:xfrm>
              <a:custGeom>
                <a:avLst/>
                <a:gdLst>
                  <a:gd name="T0" fmla="*/ 225 w 225"/>
                  <a:gd name="T1" fmla="*/ 0 h 50"/>
                  <a:gd name="T2" fmla="*/ 0 w 225"/>
                  <a:gd name="T3" fmla="*/ 0 h 50"/>
                  <a:gd name="T4" fmla="*/ 59 w 225"/>
                  <a:gd name="T5" fmla="*/ 50 h 50"/>
                  <a:gd name="T6" fmla="*/ 225 w 225"/>
                  <a:gd name="T7" fmla="*/ 50 h 50"/>
                  <a:gd name="T8" fmla="*/ 225 w 225"/>
                  <a:gd name="T9" fmla="*/ 0 h 50"/>
                </a:gdLst>
                <a:ahLst/>
                <a:cxnLst>
                  <a:cxn ang="0">
                    <a:pos x="T0" y="T1"/>
                  </a:cxn>
                  <a:cxn ang="0">
                    <a:pos x="T2" y="T3"/>
                  </a:cxn>
                  <a:cxn ang="0">
                    <a:pos x="T4" y="T5"/>
                  </a:cxn>
                  <a:cxn ang="0">
                    <a:pos x="T6" y="T7"/>
                  </a:cxn>
                  <a:cxn ang="0">
                    <a:pos x="T8" y="T9"/>
                  </a:cxn>
                </a:cxnLst>
                <a:rect l="0" t="0" r="r" b="b"/>
                <a:pathLst>
                  <a:path w="225" h="50">
                    <a:moveTo>
                      <a:pt x="225" y="0"/>
                    </a:moveTo>
                    <a:lnTo>
                      <a:pt x="0" y="0"/>
                    </a:lnTo>
                    <a:lnTo>
                      <a:pt x="59" y="50"/>
                    </a:lnTo>
                    <a:lnTo>
                      <a:pt x="225" y="50"/>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2" name="Freeform 152"/>
              <p:cNvSpPr>
                <a:spLocks/>
              </p:cNvSpPr>
              <p:nvPr/>
            </p:nvSpPr>
            <p:spPr bwMode="auto">
              <a:xfrm>
                <a:off x="11113711" y="5510139"/>
                <a:ext cx="155214" cy="67986"/>
              </a:xfrm>
              <a:custGeom>
                <a:avLst/>
                <a:gdLst>
                  <a:gd name="T0" fmla="*/ 121 w 121"/>
                  <a:gd name="T1" fmla="*/ 0 h 53"/>
                  <a:gd name="T2" fmla="*/ 0 w 121"/>
                  <a:gd name="T3" fmla="*/ 0 h 53"/>
                  <a:gd name="T4" fmla="*/ 59 w 121"/>
                  <a:gd name="T5" fmla="*/ 53 h 53"/>
                  <a:gd name="T6" fmla="*/ 121 w 121"/>
                  <a:gd name="T7" fmla="*/ 53 h 53"/>
                  <a:gd name="T8" fmla="*/ 121 w 121"/>
                  <a:gd name="T9" fmla="*/ 0 h 53"/>
                </a:gdLst>
                <a:ahLst/>
                <a:cxnLst>
                  <a:cxn ang="0">
                    <a:pos x="T0" y="T1"/>
                  </a:cxn>
                  <a:cxn ang="0">
                    <a:pos x="T2" y="T3"/>
                  </a:cxn>
                  <a:cxn ang="0">
                    <a:pos x="T4" y="T5"/>
                  </a:cxn>
                  <a:cxn ang="0">
                    <a:pos x="T6" y="T7"/>
                  </a:cxn>
                  <a:cxn ang="0">
                    <a:pos x="T8" y="T9"/>
                  </a:cxn>
                </a:cxnLst>
                <a:rect l="0" t="0" r="r" b="b"/>
                <a:pathLst>
                  <a:path w="121" h="53">
                    <a:moveTo>
                      <a:pt x="121" y="0"/>
                    </a:moveTo>
                    <a:lnTo>
                      <a:pt x="0" y="0"/>
                    </a:lnTo>
                    <a:lnTo>
                      <a:pt x="59" y="53"/>
                    </a:lnTo>
                    <a:lnTo>
                      <a:pt x="121" y="53"/>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3" name="Freeform 154"/>
              <p:cNvSpPr>
                <a:spLocks/>
              </p:cNvSpPr>
              <p:nvPr/>
            </p:nvSpPr>
            <p:spPr bwMode="auto">
              <a:xfrm>
                <a:off x="10867420" y="5285655"/>
                <a:ext cx="401505" cy="64138"/>
              </a:xfrm>
              <a:custGeom>
                <a:avLst/>
                <a:gdLst>
                  <a:gd name="T0" fmla="*/ 313 w 313"/>
                  <a:gd name="T1" fmla="*/ 0 h 50"/>
                  <a:gd name="T2" fmla="*/ 0 w 313"/>
                  <a:gd name="T3" fmla="*/ 0 h 50"/>
                  <a:gd name="T4" fmla="*/ 0 w 313"/>
                  <a:gd name="T5" fmla="*/ 17 h 50"/>
                  <a:gd name="T6" fmla="*/ 43 w 313"/>
                  <a:gd name="T7" fmla="*/ 50 h 50"/>
                  <a:gd name="T8" fmla="*/ 313 w 313"/>
                  <a:gd name="T9" fmla="*/ 50 h 50"/>
                  <a:gd name="T10" fmla="*/ 313 w 313"/>
                  <a:gd name="T11" fmla="*/ 0 h 50"/>
                </a:gdLst>
                <a:ahLst/>
                <a:cxnLst>
                  <a:cxn ang="0">
                    <a:pos x="T0" y="T1"/>
                  </a:cxn>
                  <a:cxn ang="0">
                    <a:pos x="T2" y="T3"/>
                  </a:cxn>
                  <a:cxn ang="0">
                    <a:pos x="T4" y="T5"/>
                  </a:cxn>
                  <a:cxn ang="0">
                    <a:pos x="T6" y="T7"/>
                  </a:cxn>
                  <a:cxn ang="0">
                    <a:pos x="T8" y="T9"/>
                  </a:cxn>
                  <a:cxn ang="0">
                    <a:pos x="T10" y="T11"/>
                  </a:cxn>
                </a:cxnLst>
                <a:rect l="0" t="0" r="r" b="b"/>
                <a:pathLst>
                  <a:path w="313" h="50">
                    <a:moveTo>
                      <a:pt x="313" y="0"/>
                    </a:moveTo>
                    <a:lnTo>
                      <a:pt x="0" y="0"/>
                    </a:lnTo>
                    <a:lnTo>
                      <a:pt x="0" y="17"/>
                    </a:lnTo>
                    <a:lnTo>
                      <a:pt x="43" y="50"/>
                    </a:lnTo>
                    <a:lnTo>
                      <a:pt x="313" y="50"/>
                    </a:lnTo>
                    <a:lnTo>
                      <a:pt x="3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4" name="Rectangle 156"/>
              <p:cNvSpPr>
                <a:spLocks noChangeArrowheads="1"/>
              </p:cNvSpPr>
              <p:nvPr/>
            </p:nvSpPr>
            <p:spPr bwMode="auto">
              <a:xfrm>
                <a:off x="10773778" y="4914937"/>
                <a:ext cx="160345" cy="10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5" name="Rectangle 158"/>
              <p:cNvSpPr>
                <a:spLocks noChangeArrowheads="1"/>
              </p:cNvSpPr>
              <p:nvPr/>
            </p:nvSpPr>
            <p:spPr bwMode="auto">
              <a:xfrm>
                <a:off x="10973889" y="4967530"/>
                <a:ext cx="73118"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6" name="Rectangle 160"/>
              <p:cNvSpPr>
                <a:spLocks noChangeArrowheads="1"/>
              </p:cNvSpPr>
              <p:nvPr/>
            </p:nvSpPr>
            <p:spPr bwMode="auto">
              <a:xfrm>
                <a:off x="11651188" y="5578126"/>
                <a:ext cx="82097" cy="3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7" name="Freeform 156"/>
              <p:cNvSpPr>
                <a:spLocks/>
              </p:cNvSpPr>
              <p:nvPr/>
            </p:nvSpPr>
            <p:spPr bwMode="auto">
              <a:xfrm flipH="1">
                <a:off x="9014051" y="5294132"/>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8" name="Freeform 157"/>
              <p:cNvSpPr>
                <a:spLocks/>
              </p:cNvSpPr>
              <p:nvPr/>
            </p:nvSpPr>
            <p:spPr bwMode="auto">
              <a:xfrm flipH="1">
                <a:off x="10154982" y="5093955"/>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8" name="Group 17"/>
            <p:cNvGrpSpPr/>
            <p:nvPr/>
          </p:nvGrpSpPr>
          <p:grpSpPr>
            <a:xfrm>
              <a:off x="881" y="5991225"/>
              <a:ext cx="12434712" cy="1005222"/>
              <a:chOff x="881" y="5726477"/>
              <a:chExt cx="12434712" cy="1268049"/>
            </a:xfrm>
          </p:grpSpPr>
          <p:grpSp>
            <p:nvGrpSpPr>
              <p:cNvPr id="19" name="Group 18"/>
              <p:cNvGrpSpPr/>
              <p:nvPr/>
            </p:nvGrpSpPr>
            <p:grpSpPr>
              <a:xfrm>
                <a:off x="10994618" y="5726477"/>
                <a:ext cx="242066" cy="572792"/>
                <a:chOff x="6229350" y="5232400"/>
                <a:chExt cx="539750" cy="1046162"/>
              </a:xfrm>
            </p:grpSpPr>
            <p:sp>
              <p:nvSpPr>
                <p:cNvPr id="31"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2"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3"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0" name="Freeform 19"/>
              <p:cNvSpPr/>
              <p:nvPr/>
            </p:nvSpPr>
            <p:spPr bwMode="auto">
              <a:xfrm>
                <a:off x="881" y="6268853"/>
                <a:ext cx="9187015" cy="725673"/>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93247" tIns="46623" rIns="93247" bIns="46623" numCol="1" anchor="t" anchorCtr="0" compatLnSpc="1">
                <a:prstTxWarp prst="textNoShape">
                  <a:avLst/>
                </a:prstTxWarp>
                <a:noAutofit/>
              </a:bodyPr>
              <a:lstStyle/>
              <a:p>
                <a:pPr defTabSz="950687">
                  <a:defRPr/>
                </a:pPr>
                <a:endParaRPr lang="en-US" sz="1873" kern="0" dirty="0" err="1">
                  <a:solidFill>
                    <a:srgbClr val="000000"/>
                  </a:solidFill>
                  <a:latin typeface="Segoe UI"/>
                </a:endParaRPr>
              </a:p>
            </p:txBody>
          </p:sp>
          <p:grpSp>
            <p:nvGrpSpPr>
              <p:cNvPr id="21" name="Group 20"/>
              <p:cNvGrpSpPr/>
              <p:nvPr/>
            </p:nvGrpSpPr>
            <p:grpSpPr>
              <a:xfrm>
                <a:off x="1410083" y="5981280"/>
                <a:ext cx="262495" cy="621137"/>
                <a:chOff x="6229350" y="5232400"/>
                <a:chExt cx="539750" cy="1046162"/>
              </a:xfrm>
            </p:grpSpPr>
            <p:sp>
              <p:nvSpPr>
                <p:cNvPr id="28"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9"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0"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2" name="Freeform 21"/>
              <p:cNvSpPr/>
              <p:nvPr/>
            </p:nvSpPr>
            <p:spPr bwMode="auto">
              <a:xfrm>
                <a:off x="882" y="6163097"/>
                <a:ext cx="12434711" cy="831426"/>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p:nvPr/>
            </p:nvGrpSpPr>
            <p:grpSpPr>
              <a:xfrm>
                <a:off x="11576651" y="5821811"/>
                <a:ext cx="262495" cy="621137"/>
                <a:chOff x="6229350" y="5232400"/>
                <a:chExt cx="539750" cy="1046162"/>
              </a:xfrm>
            </p:grpSpPr>
            <p:sp>
              <p:nvSpPr>
                <p:cNvPr id="2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4" name="Freeform 23"/>
              <p:cNvSpPr/>
              <p:nvPr/>
            </p:nvSpPr>
            <p:spPr bwMode="auto">
              <a:xfrm>
                <a:off x="2860270" y="6386968"/>
                <a:ext cx="9575322" cy="607557"/>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0 h 685064"/>
                  <a:gd name="connsiteX1" fmla="*/ 12192000 w 12192000"/>
                  <a:gd name="connsiteY1" fmla="*/ 685064 h 685064"/>
                  <a:gd name="connsiteX2" fmla="*/ 0 w 12192000"/>
                  <a:gd name="connsiteY2" fmla="*/ 685064 h 685064"/>
                  <a:gd name="connsiteX3" fmla="*/ 139734 w 12192000"/>
                  <a:gd name="connsiteY3" fmla="*/ 595896 h 685064"/>
                  <a:gd name="connsiteX4" fmla="*/ 2603500 w 12192000"/>
                  <a:gd name="connsiteY4" fmla="*/ 278664 h 685064"/>
                  <a:gd name="connsiteX5" fmla="*/ 7112000 w 12192000"/>
                  <a:gd name="connsiteY5" fmla="*/ 634264 h 685064"/>
                  <a:gd name="connsiteX6" fmla="*/ 12102114 w 12192000"/>
                  <a:gd name="connsiteY6" fmla="*/ 652 h 685064"/>
                  <a:gd name="connsiteX7" fmla="*/ 12192000 w 12192000"/>
                  <a:gd name="connsiteY7"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2603500 w 12192000"/>
                  <a:gd name="connsiteY3" fmla="*/ 278664 h 685064"/>
                  <a:gd name="connsiteX4" fmla="*/ 7112000 w 12192000"/>
                  <a:gd name="connsiteY4" fmla="*/ 634264 h 685064"/>
                  <a:gd name="connsiteX5" fmla="*/ 12102114 w 12192000"/>
                  <a:gd name="connsiteY5" fmla="*/ 652 h 685064"/>
                  <a:gd name="connsiteX6" fmla="*/ 12192000 w 12192000"/>
                  <a:gd name="connsiteY6"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7112000 w 12192000"/>
                  <a:gd name="connsiteY3" fmla="*/ 634264 h 685064"/>
                  <a:gd name="connsiteX4" fmla="*/ 12102114 w 12192000"/>
                  <a:gd name="connsiteY4" fmla="*/ 652 h 685064"/>
                  <a:gd name="connsiteX5" fmla="*/ 12192000 w 12192000"/>
                  <a:gd name="connsiteY5" fmla="*/ 0 h 685064"/>
                  <a:gd name="connsiteX0" fmla="*/ 12102114 w 12192000"/>
                  <a:gd name="connsiteY0" fmla="*/ 0 h 684412"/>
                  <a:gd name="connsiteX1" fmla="*/ 12192000 w 12192000"/>
                  <a:gd name="connsiteY1" fmla="*/ 684412 h 684412"/>
                  <a:gd name="connsiteX2" fmla="*/ 0 w 12192000"/>
                  <a:gd name="connsiteY2" fmla="*/ 684412 h 684412"/>
                  <a:gd name="connsiteX3" fmla="*/ 7112000 w 12192000"/>
                  <a:gd name="connsiteY3" fmla="*/ 633612 h 684412"/>
                  <a:gd name="connsiteX4" fmla="*/ 12102114 w 12192000"/>
                  <a:gd name="connsiteY4" fmla="*/ 0 h 684412"/>
                  <a:gd name="connsiteX0" fmla="*/ 12184576 w 12192000"/>
                  <a:gd name="connsiteY0" fmla="*/ 0 h 354212"/>
                  <a:gd name="connsiteX1" fmla="*/ 12192000 w 12192000"/>
                  <a:gd name="connsiteY1" fmla="*/ 354212 h 354212"/>
                  <a:gd name="connsiteX2" fmla="*/ 0 w 12192000"/>
                  <a:gd name="connsiteY2" fmla="*/ 354212 h 354212"/>
                  <a:gd name="connsiteX3" fmla="*/ 7112000 w 12192000"/>
                  <a:gd name="connsiteY3" fmla="*/ 303412 h 354212"/>
                  <a:gd name="connsiteX4" fmla="*/ 12184576 w 12192000"/>
                  <a:gd name="connsiteY4" fmla="*/ 0 h 354212"/>
                  <a:gd name="connsiteX0" fmla="*/ 12184576 w 12192000"/>
                  <a:gd name="connsiteY0" fmla="*/ 241486 h 595698"/>
                  <a:gd name="connsiteX1" fmla="*/ 12192000 w 12192000"/>
                  <a:gd name="connsiteY1" fmla="*/ 595698 h 595698"/>
                  <a:gd name="connsiteX2" fmla="*/ 0 w 12192000"/>
                  <a:gd name="connsiteY2" fmla="*/ 595698 h 595698"/>
                  <a:gd name="connsiteX3" fmla="*/ 7112000 w 12192000"/>
                  <a:gd name="connsiteY3" fmla="*/ 544898 h 595698"/>
                  <a:gd name="connsiteX4" fmla="*/ 12184576 w 12192000"/>
                  <a:gd name="connsiteY4" fmla="*/ 241486 h 59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95698">
                    <a:moveTo>
                      <a:pt x="12184576" y="241486"/>
                    </a:moveTo>
                    <a:lnTo>
                      <a:pt x="12192000" y="595698"/>
                    </a:lnTo>
                    <a:lnTo>
                      <a:pt x="0" y="595698"/>
                    </a:lnTo>
                    <a:lnTo>
                      <a:pt x="7112000" y="544898"/>
                    </a:lnTo>
                    <a:cubicBezTo>
                      <a:pt x="8626078" y="501242"/>
                      <a:pt x="10703525" y="-427570"/>
                      <a:pt x="12184576" y="241486"/>
                    </a:cubicBezTo>
                    <a:close/>
                  </a:path>
                </a:pathLst>
              </a:custGeom>
              <a:solidFill>
                <a:srgbClr val="A7D971"/>
              </a:solidFill>
              <a:ln>
                <a:noFill/>
              </a:ln>
            </p:spPr>
            <p:txBody>
              <a:bodyPr vert="horz" wrap="square" lIns="93247" tIns="46623" rIns="93247" bIns="46623" numCol="1" anchor="t" anchorCtr="0" compatLnSpc="1">
                <a:prstTxWarp prst="textNoShape">
                  <a:avLst/>
                </a:prstTxWarp>
              </a:bodyPr>
              <a:lstStyle/>
              <a:p>
                <a:pPr defTabSz="950687">
                  <a:defRPr/>
                </a:pPr>
                <a:endParaRPr lang="en-US" sz="1873" kern="0" dirty="0" err="1">
                  <a:solidFill>
                    <a:srgbClr val="000000"/>
                  </a:solidFill>
                  <a:latin typeface="Segoe UI"/>
                </a:endParaRPr>
              </a:p>
            </p:txBody>
          </p:sp>
        </p:grpSp>
      </p:grpSp>
    </p:spTree>
    <p:extLst>
      <p:ext uri="{BB962C8B-B14F-4D97-AF65-F5344CB8AC3E}">
        <p14:creationId xmlns:p14="http://schemas.microsoft.com/office/powerpoint/2010/main" val="3505440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Azure CDN</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err="1">
                <a:solidFill>
                  <a:srgbClr val="0076C6"/>
                </a:solidFill>
                <a:latin typeface="맑은 고딕" panose="020B0503020000020004" pitchFamily="50" charset="-127"/>
                <a:ea typeface="맑은 고딕" panose="020B0503020000020004" pitchFamily="50" charset="-127"/>
              </a:rPr>
              <a:t>콘텐츠를</a:t>
            </a:r>
            <a:r>
              <a:rPr lang="ko-KR" altLang="en-US" sz="1836" spc="-104" dirty="0">
                <a:solidFill>
                  <a:srgbClr val="0076C6"/>
                </a:solidFill>
                <a:latin typeface="맑은 고딕" panose="020B0503020000020004" pitchFamily="50" charset="-127"/>
                <a:ea typeface="맑은 고딕" panose="020B0503020000020004" pitchFamily="50" charset="-127"/>
              </a:rPr>
              <a:t> 최종 사용자에게 더 가까운 곳으로 이동하여 대용량 파일 전송 성능 </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웹 사이트</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미디어 또는 모바일 서비스의 서비스 품질과 성능을 높입니다</a:t>
            </a:r>
            <a:r>
              <a:rPr lang="en-US" altLang="ko-KR" sz="1836" spc="-104" dirty="0">
                <a:solidFill>
                  <a:srgbClr val="0076C6"/>
                </a:solidFill>
                <a:latin typeface="맑은 고딕" panose="020B0503020000020004" pitchFamily="50" charset="-127"/>
                <a:ea typeface="맑은 고딕" panose="020B0503020000020004" pitchFamily="50" charset="-127"/>
              </a:rPr>
              <a:t>. </a:t>
            </a:r>
          </a:p>
        </p:txBody>
      </p:sp>
      <p:grpSp>
        <p:nvGrpSpPr>
          <p:cNvPr id="24" name="그룹 11"/>
          <p:cNvGrpSpPr/>
          <p:nvPr/>
        </p:nvGrpSpPr>
        <p:grpSpPr>
          <a:xfrm>
            <a:off x="1255454" y="1622187"/>
            <a:ext cx="9878196" cy="4999296"/>
            <a:chOff x="139995" y="899679"/>
            <a:chExt cx="9944474" cy="5437237"/>
          </a:xfrm>
        </p:grpSpPr>
        <p:sp>
          <p:nvSpPr>
            <p:cNvPr id="25" name="Rectangle 23"/>
            <p:cNvSpPr/>
            <p:nvPr/>
          </p:nvSpPr>
          <p:spPr bwMode="gray">
            <a:xfrm>
              <a:off x="139996" y="1220689"/>
              <a:ext cx="3038634" cy="511622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앱</a:t>
              </a:r>
              <a:r>
                <a:rPr kumimoji="0" lang="ko-KR" altLang="en-US" sz="1224" b="1" i="0" u="sng" strike="noStrike" kern="0" cap="none" spc="0" normalizeH="0" baseline="0" noProof="0" dirty="0" smtClean="0">
                  <a:ln>
                    <a:noFill/>
                  </a:ln>
                  <a:solidFill>
                    <a:prstClr val="black"/>
                  </a:solidFill>
                  <a:effectLst/>
                  <a:uLnTx/>
                  <a:uFillTx/>
                  <a:ea typeface="맑은 고딕"/>
                </a:rPr>
                <a:t> 및 서비스의 성능 향상</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사용자에게 가장 가까운 서버를 사용하여 고객에게 파일을 빠르고 안정적으로 전송</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서비스 속도와 가용성 향상으로 사용자 경험 향상</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세계적 규모의 </a:t>
              </a:r>
              <a:r>
                <a:rPr kumimoji="0" lang="en-US" altLang="ko-KR" sz="1224" b="1" i="0" u="sng" strike="noStrike" kern="0" cap="none" spc="0" normalizeH="0" baseline="0" noProof="0" dirty="0" smtClean="0">
                  <a:ln>
                    <a:noFill/>
                  </a:ln>
                  <a:solidFill>
                    <a:prstClr val="black"/>
                  </a:solidFill>
                  <a:effectLst/>
                  <a:uLnTx/>
                  <a:uFillTx/>
                  <a:ea typeface="맑은 고딕"/>
                </a:rPr>
                <a:t>Azure CDN</a:t>
              </a:r>
              <a:r>
                <a:rPr kumimoji="0" lang="ko-KR" altLang="en-US" sz="1224" b="1" i="0" u="sng" strike="noStrike" kern="0" cap="none" spc="0" normalizeH="0" baseline="0" noProof="0" smtClean="0">
                  <a:ln>
                    <a:noFill/>
                  </a:ln>
                  <a:solidFill>
                    <a:prstClr val="black"/>
                  </a:solidFill>
                  <a:effectLst/>
                  <a:uLnTx/>
                  <a:uFillTx/>
                  <a:ea typeface="맑은 고딕"/>
                </a:rPr>
                <a:t>을 통해 탁월한 성능 제공</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세계적으로 분산되어 있어 새로운 인프라 구축 비용이나 용량을 신경 쓰지 않고도 </a:t>
              </a:r>
              <a:r>
                <a:rPr kumimoji="0" lang="en-US" altLang="ko-KR" sz="1020" b="0" i="0" u="none" strike="noStrike" kern="0" cap="none" spc="0" normalizeH="0" baseline="0" noProof="0" dirty="0" smtClean="0">
                  <a:ln>
                    <a:noFill/>
                  </a:ln>
                  <a:solidFill>
                    <a:prstClr val="black"/>
                  </a:solidFill>
                  <a:effectLst/>
                  <a:uLnTx/>
                  <a:uFillTx/>
                  <a:ea typeface="맑은 고딕"/>
                </a:rPr>
                <a:t>CDN</a:t>
              </a:r>
              <a:r>
                <a:rPr kumimoji="0" lang="ko-KR" altLang="en-US" sz="1020" b="0" i="0" u="none" strike="noStrike" kern="0" cap="none" spc="0" normalizeH="0" baseline="0" noProof="0" smtClean="0">
                  <a:ln>
                    <a:noFill/>
                  </a:ln>
                  <a:solidFill>
                    <a:prstClr val="black"/>
                  </a:solidFill>
                  <a:effectLst/>
                  <a:uLnTx/>
                  <a:uFillTx/>
                  <a:ea typeface="맑은 고딕"/>
                </a:rPr>
                <a:t>을 통해 주요 제품 출시나 전 세계 스포츠 경기 시작과 같은 갑작스러운 트래픽 폭주나 과도한 부하를 처리</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26"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smtClean="0">
                  <a:ln>
                    <a:noFill/>
                  </a:ln>
                  <a:solidFill>
                    <a:prstClr val="white"/>
                  </a:solidFill>
                  <a:effectLst/>
                  <a:uLnTx/>
                  <a:uFillTx/>
                  <a:latin typeface="맑은 고딕"/>
                  <a:ea typeface="맑은 고딕"/>
                </a:rPr>
                <a:t>CDN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27" name="그룹 17"/>
            <p:cNvGrpSpPr/>
            <p:nvPr/>
          </p:nvGrpSpPr>
          <p:grpSpPr>
            <a:xfrm>
              <a:off x="3263353" y="899681"/>
              <a:ext cx="3362633" cy="5425965"/>
              <a:chOff x="3584066" y="914195"/>
              <a:chExt cx="3362633" cy="5425965"/>
            </a:xfrm>
          </p:grpSpPr>
          <p:sp>
            <p:nvSpPr>
              <p:cNvPr id="31" name="Rectangle 4"/>
              <p:cNvSpPr/>
              <p:nvPr/>
            </p:nvSpPr>
            <p:spPr bwMode="gray">
              <a:xfrm>
                <a:off x="3584066" y="1235202"/>
                <a:ext cx="3362632"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콘텐츠</a:t>
                </a:r>
                <a:r>
                  <a:rPr kumimoji="0" lang="ko-KR" altLang="en-US" sz="1224" b="1" i="0" u="sng" strike="noStrike" kern="0" cap="none" spc="0" normalizeH="0" baseline="0" noProof="0" dirty="0" smtClean="0">
                    <a:ln>
                      <a:noFill/>
                    </a:ln>
                    <a:solidFill>
                      <a:prstClr val="black"/>
                    </a:solidFill>
                    <a:effectLst/>
                    <a:uLnTx/>
                    <a:uFillTx/>
                    <a:ea typeface="맑은 고딕"/>
                  </a:rPr>
                  <a:t> 캐시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Blob</a:t>
                </a:r>
                <a:r>
                  <a:rPr kumimoji="0" lang="ko-KR" altLang="en-US" sz="1020" b="0" i="0" u="none" strike="noStrike" kern="0" cap="none" spc="0" normalizeH="0" baseline="0" noProof="0" smtClean="0">
                    <a:ln>
                      <a:noFill/>
                    </a:ln>
                    <a:solidFill>
                      <a:prstClr val="black"/>
                    </a:solidFill>
                    <a:effectLst/>
                    <a:uLnTx/>
                    <a:uFillTx/>
                    <a:ea typeface="맑은 고딕"/>
                  </a:rPr>
                  <a:t>과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서비스의 콘텐츠 캐시</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쿼리 문자열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smtClean="0">
                    <a:ln>
                      <a:noFill/>
                    </a:ln>
                    <a:solidFill>
                      <a:prstClr val="black"/>
                    </a:solidFill>
                    <a:effectLst/>
                    <a:uLnTx/>
                    <a:uFillTx/>
                    <a:ea typeface="맑은 고딕"/>
                  </a:rPr>
                  <a:t>서비스에서 검색된 개체 식별이 가능하여</a:t>
                </a:r>
                <a:r>
                  <a:rPr kumimoji="0" lang="en-US" altLang="ko-KR" sz="1020" b="0" i="0" u="none" strike="noStrike" kern="0" cap="none" spc="0" normalizeH="0" baseline="0" noProof="0" dirty="0" smtClean="0">
                    <a:ln>
                      <a:noFill/>
                    </a:ln>
                    <a:solidFill>
                      <a:prstClr val="black"/>
                    </a:solidFill>
                    <a:effectLst/>
                    <a:uLnTx/>
                    <a:uFillTx/>
                    <a:ea typeface="맑은 고딕"/>
                  </a:rPr>
                  <a:t>, Cloud</a:t>
                </a:r>
                <a:r>
                  <a:rPr kumimoji="0" lang="ko-KR" altLang="en-US" sz="1020" b="0" i="0" u="none" strike="noStrike" kern="0" cap="none" spc="0" normalizeH="0" baseline="0" noProof="0" smtClean="0">
                    <a:ln>
                      <a:noFill/>
                    </a:ln>
                    <a:solidFill>
                      <a:prstClr val="black"/>
                    </a:solidFill>
                    <a:effectLst/>
                    <a:uLnTx/>
                    <a:uFillTx/>
                    <a:ea typeface="맑은 고딕"/>
                  </a:rPr>
                  <a:t> 서비스에 다양한 차트가 표시된 경우 쿼리 문자열을 전달하여 필요한 특정 차트 검색하여 전달이 가능함 </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HTTP/s </a:t>
                </a:r>
                <a:r>
                  <a:rPr kumimoji="0" lang="ko-KR" altLang="en-US" sz="1224" b="1" i="0" u="sng" strike="noStrike" kern="0" cap="none" spc="0" normalizeH="0" baseline="0" noProof="0" smtClean="0">
                    <a:ln>
                      <a:noFill/>
                    </a:ln>
                    <a:solidFill>
                      <a:prstClr val="black"/>
                    </a:solidFill>
                    <a:effectLst/>
                    <a:uLnTx/>
                    <a:uFillTx/>
                    <a:ea typeface="맑은 고딕"/>
                  </a:rPr>
                  <a:t>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사용자 정의 도메인 지원</a:t>
                </a: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에지 </a:t>
                </a:r>
                <a:r>
                  <a:rPr kumimoji="0" lang="ko-KR" altLang="en-US" sz="1224" b="1" i="0" u="sng" strike="noStrike" kern="0" cap="none" spc="0" normalizeH="0" baseline="0" noProof="0" dirty="0" err="1" smtClean="0">
                    <a:ln>
                      <a:noFill/>
                    </a:ln>
                    <a:solidFill>
                      <a:prstClr val="black"/>
                    </a:solidFill>
                    <a:effectLst/>
                    <a:uLnTx/>
                    <a:uFillTx/>
                    <a:ea typeface="맑은 고딕"/>
                  </a:rPr>
                  <a:t>노드</a:t>
                </a:r>
                <a:r>
                  <a:rPr kumimoji="0" lang="ko-KR" altLang="en-US" sz="1224" b="1" i="0" u="sng" strike="noStrike" kern="0" cap="none" spc="0" normalizeH="0" baseline="0" noProof="0" dirty="0" smtClean="0">
                    <a:ln>
                      <a:noFill/>
                    </a:ln>
                    <a:solidFill>
                      <a:prstClr val="black"/>
                    </a:solidFill>
                    <a:effectLst/>
                    <a:uLnTx/>
                    <a:uFillTx/>
                    <a:ea typeface="맑은 고딕"/>
                  </a:rPr>
                  <a:t> </a:t>
                </a:r>
                <a:r>
                  <a:rPr kumimoji="0" lang="en-US" altLang="ko-KR" sz="1224" b="1" i="0" u="sng" strike="noStrike" kern="0" cap="none" spc="0" normalizeH="0" baseline="0" noProof="0" dirty="0" smtClean="0">
                    <a:ln>
                      <a:noFill/>
                    </a:ln>
                    <a:solidFill>
                      <a:prstClr val="black"/>
                    </a:solidFill>
                    <a:effectLst/>
                    <a:uLnTx/>
                    <a:uFillTx/>
                    <a:ea typeface="맑은 고딕"/>
                  </a:rPr>
                  <a:t>(POP </a:t>
                </a:r>
                <a:r>
                  <a:rPr kumimoji="0" lang="ko-KR" altLang="en-US" sz="1224" b="1" i="0" u="sng" strike="noStrike" kern="0" cap="none" spc="0" normalizeH="0" baseline="0" noProof="0" smtClean="0">
                    <a:ln>
                      <a:noFill/>
                    </a:ln>
                    <a:solidFill>
                      <a:prstClr val="black"/>
                    </a:solidFill>
                    <a:effectLst/>
                    <a:uLnTx/>
                    <a:uFillTx/>
                    <a:ea typeface="맑은 고딕"/>
                  </a:rPr>
                  <a:t>노드</a:t>
                </a:r>
                <a:r>
                  <a:rPr kumimoji="0" lang="en-US" altLang="ko-KR" sz="1224" b="1" i="0" u="sng" strike="noStrike" kern="0" cap="none" spc="0" normalizeH="0" baseline="0" noProof="0" dirty="0" smtClean="0">
                    <a:ln>
                      <a:noFill/>
                    </a:ln>
                    <a:solidFill>
                      <a:prstClr val="black"/>
                    </a:solidFill>
                    <a:effectLst/>
                    <a:uLnTx/>
                    <a:uFillTx/>
                    <a:ea typeface="맑은 고딕"/>
                  </a:rPr>
                  <a:t>)</a:t>
                </a:r>
                <a:r>
                  <a:rPr kumimoji="0" lang="ko-KR" altLang="en-US" sz="1224" b="1" i="0" u="sng" strike="noStrike" kern="0" cap="none" spc="0" normalizeH="0" baseline="0" noProof="0" smtClean="0">
                    <a:ln>
                      <a:noFill/>
                    </a:ln>
                    <a:solidFill>
                      <a:prstClr val="black"/>
                    </a:solidFill>
                    <a:effectLst/>
                    <a:uLnTx/>
                    <a:uFillTx/>
                    <a:ea typeface="맑은 고딕"/>
                  </a:rPr>
                  <a:t> 위치</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1" i="0" u="none" strike="noStrike" kern="0" cap="none" spc="0" normalizeH="0" baseline="0" noProof="0" dirty="0" smtClean="0">
                    <a:ln>
                      <a:noFill/>
                    </a:ln>
                    <a:solidFill>
                      <a:prstClr val="black"/>
                    </a:solidFill>
                    <a:effectLst/>
                    <a:uLnTx/>
                    <a:uFillTx/>
                    <a:ea typeface="맑은 고딕"/>
                  </a:rPr>
                  <a:t>미국</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아틀랜타</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마이애미</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뉴욕</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워싱턴 </a:t>
                </a:r>
                <a:r>
                  <a:rPr kumimoji="0" lang="en-US" altLang="ko-KR" sz="1020" b="0" i="0" u="none" strike="noStrike" kern="0" cap="none" spc="0" normalizeH="0" baseline="0" noProof="0" dirty="0" smtClean="0">
                    <a:ln>
                      <a:noFill/>
                    </a:ln>
                    <a:solidFill>
                      <a:prstClr val="black"/>
                    </a:solidFill>
                    <a:effectLst/>
                    <a:uLnTx/>
                    <a:uFillTx/>
                    <a:ea typeface="맑은 고딕"/>
                  </a:rPr>
                  <a:t>D.C.</a:t>
                </a:r>
                <a:br>
                  <a:rPr kumimoji="0" lang="en-US" altLang="ko-KR" sz="1020" b="0" i="0" u="none" strike="noStrike" kern="0" cap="none" spc="0" normalizeH="0" baseline="0" noProof="0" dirty="0" smtClean="0">
                    <a:ln>
                      <a:noFill/>
                    </a:ln>
                    <a:solidFill>
                      <a:prstClr val="black"/>
                    </a:solidFill>
                    <a:effectLst/>
                    <a:uLnTx/>
                    <a:uFillTx/>
                    <a:ea typeface="맑은 고딕"/>
                  </a:rPr>
                </a:b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시카고</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댈러스</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로스앤젤레스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산호세</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시애틀</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1" i="0" u="none" strike="noStrike" kern="0" cap="none" spc="0" normalizeH="0" baseline="0" noProof="0" dirty="0" smtClean="0">
                    <a:ln>
                      <a:noFill/>
                    </a:ln>
                    <a:solidFill>
                      <a:prstClr val="black"/>
                    </a:solidFill>
                    <a:effectLst/>
                    <a:uLnTx/>
                    <a:uFillTx/>
                    <a:ea typeface="맑은 고딕"/>
                  </a:rPr>
                  <a:t>유럽</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코펜하겐</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헬싱키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스톡홀름</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비엔나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바르샤바</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암스테르담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프랑크푸르트</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밀란</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런던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마드리드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파리</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1" i="0" u="none" strike="noStrike" kern="0" cap="none" spc="0" normalizeH="0" baseline="0" noProof="0" dirty="0" smtClean="0">
                    <a:ln>
                      <a:noFill/>
                    </a:ln>
                    <a:solidFill>
                      <a:prstClr val="black"/>
                    </a:solidFill>
                    <a:effectLst/>
                    <a:uLnTx/>
                    <a:uFillTx/>
                    <a:ea typeface="맑은 고딕"/>
                  </a:rPr>
                  <a:t>아시아</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바탐</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홍콩</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자카르타</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가오슝</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싱가포르</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멜버른</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시드니</a:t>
                </a:r>
                <a:r>
                  <a:rPr kumimoji="0" lang="en-US" altLang="ko-KR" sz="1020" b="0" i="0" u="none" strike="noStrike" kern="0" cap="none" spc="0" normalizeH="0" baseline="0" noProof="0" dirty="0" smtClean="0">
                    <a:ln>
                      <a:noFill/>
                    </a:ln>
                    <a:solidFill>
                      <a:prstClr val="black"/>
                    </a:solidFill>
                    <a:effectLst/>
                    <a:uLnTx/>
                    <a:uFillTx/>
                    <a:ea typeface="맑은 고딕"/>
                  </a:rPr>
                  <a:t/>
                </a:r>
                <a:br>
                  <a:rPr kumimoji="0" lang="en-US" altLang="ko-KR" sz="1020" b="0" i="0" u="none" strike="noStrike" kern="0" cap="none" spc="0" normalizeH="0" baseline="0" noProof="0" dirty="0" smtClean="0">
                    <a:ln>
                      <a:noFill/>
                    </a:ln>
                    <a:solidFill>
                      <a:prstClr val="black"/>
                    </a:solidFill>
                    <a:effectLst/>
                    <a:uLnTx/>
                    <a:uFillTx/>
                    <a:ea typeface="맑은 고딕"/>
                  </a:rPr>
                </a:br>
                <a:r>
                  <a:rPr kumimoji="0" lang="en-US" altLang="ko-KR" sz="1020" b="0" i="0" u="none" strike="noStrike" kern="0" cap="none" spc="0" normalizeH="0" baseline="0" noProof="0" dirty="0" smtClean="0">
                    <a:ln>
                      <a:noFill/>
                    </a:ln>
                    <a:solidFill>
                      <a:prstClr val="black"/>
                    </a:solidFill>
                    <a:effectLst/>
                    <a:uLnTx/>
                    <a:uFillTx/>
                    <a:ea typeface="맑은 고딕"/>
                  </a:rPr>
                  <a:t> - </a:t>
                </a:r>
                <a:r>
                  <a:rPr kumimoji="0" lang="ko-KR" altLang="en-US" sz="1020" b="0" i="0" u="none" strike="noStrike" kern="0" cap="none" spc="0" normalizeH="0" baseline="0" noProof="0" smtClean="0">
                    <a:ln>
                      <a:noFill/>
                    </a:ln>
                    <a:solidFill>
                      <a:prstClr val="black"/>
                    </a:solidFill>
                    <a:effectLst/>
                    <a:uLnTx/>
                    <a:uFillTx/>
                    <a:ea typeface="맑은 고딕"/>
                  </a:rPr>
                  <a:t>도쿄</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오사카</a:t>
                </a: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ko-KR" altLang="en-US"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32"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28" name="그룹 18"/>
            <p:cNvGrpSpPr/>
            <p:nvPr/>
          </p:nvGrpSpPr>
          <p:grpSpPr>
            <a:xfrm>
              <a:off x="6721836" y="899679"/>
              <a:ext cx="3362633" cy="5412310"/>
              <a:chOff x="3573634" y="943221"/>
              <a:chExt cx="3362633" cy="5412310"/>
            </a:xfrm>
          </p:grpSpPr>
          <p:sp>
            <p:nvSpPr>
              <p:cNvPr id="29"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0"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pic>
        <p:nvPicPr>
          <p:cNvPr id="33" name="그림 1"/>
          <p:cNvPicPr>
            <a:picLocks noChangeAspect="1"/>
          </p:cNvPicPr>
          <p:nvPr/>
        </p:nvPicPr>
        <p:blipFill>
          <a:blip r:embed="rId3"/>
          <a:stretch>
            <a:fillRect/>
          </a:stretch>
        </p:blipFill>
        <p:spPr>
          <a:xfrm>
            <a:off x="1380223" y="2460772"/>
            <a:ext cx="2768844" cy="1755212"/>
          </a:xfrm>
          <a:prstGeom prst="rect">
            <a:avLst/>
          </a:prstGeom>
        </p:spPr>
      </p:pic>
      <p:sp>
        <p:nvSpPr>
          <p:cNvPr id="34" name="직사각형 25"/>
          <p:cNvSpPr/>
          <p:nvPr/>
        </p:nvSpPr>
        <p:spPr>
          <a:xfrm>
            <a:off x="7881778" y="3355609"/>
            <a:ext cx="3251871" cy="814515"/>
          </a:xfrm>
          <a:prstGeom prst="rect">
            <a:avLst/>
          </a:prstGeom>
        </p:spPr>
        <p:txBody>
          <a:bodyPr wrap="square">
            <a:spAutoFit/>
          </a:bodyPr>
          <a:lstStyle/>
          <a:p>
            <a:pPr defTabSz="317342">
              <a:lnSpc>
                <a:spcPct val="90000"/>
              </a:lnSpc>
              <a:spcBef>
                <a:spcPts val="306"/>
              </a:spcBef>
              <a:spcAft>
                <a:spcPts val="306"/>
              </a:spcAft>
              <a:buClr>
                <a:srgbClr val="FD0000"/>
              </a:buClr>
            </a:pPr>
            <a:r>
              <a:rPr lang="ko-KR" altLang="en-US" sz="1020" dirty="0">
                <a:solidFill>
                  <a:prstClr val="black"/>
                </a:solidFill>
                <a:ea typeface="맑은 고딕"/>
              </a:rPr>
              <a:t>전 세계에 널리 배포된 수 </a:t>
            </a:r>
            <a:r>
              <a:rPr lang="ko-KR" altLang="en-US" sz="1020" dirty="0" err="1">
                <a:solidFill>
                  <a:prstClr val="black"/>
                </a:solidFill>
                <a:ea typeface="맑은 고딕"/>
              </a:rPr>
              <a:t>백만개의</a:t>
            </a:r>
            <a:r>
              <a:rPr lang="ko-KR" altLang="en-US" sz="1020" dirty="0">
                <a:solidFill>
                  <a:prstClr val="black"/>
                </a:solidFill>
                <a:ea typeface="맑은 고딕"/>
              </a:rPr>
              <a:t> 디지털 기기의 소프트웨어 업그레이드를 위해서 대용량의 네트워크 대역이 필요할 때</a:t>
            </a:r>
            <a:r>
              <a:rPr lang="en-US" altLang="ko-KR" sz="1020" dirty="0">
                <a:solidFill>
                  <a:prstClr val="black"/>
                </a:solidFill>
                <a:ea typeface="맑은 고딕"/>
              </a:rPr>
              <a:t>, </a:t>
            </a:r>
            <a:r>
              <a:rPr lang="ko-KR" altLang="en-US" sz="1020">
                <a:solidFill>
                  <a:prstClr val="black"/>
                </a:solidFill>
                <a:ea typeface="맑은 고딕"/>
              </a:rPr>
              <a:t>대용량 파일 배포가 가능한 </a:t>
            </a:r>
            <a:r>
              <a:rPr lang="en-US" altLang="ko-KR" sz="1020" dirty="0">
                <a:solidFill>
                  <a:prstClr val="black"/>
                </a:solidFill>
                <a:ea typeface="맑은 고딕"/>
              </a:rPr>
              <a:t>Azure</a:t>
            </a:r>
            <a:r>
              <a:rPr lang="ko-KR" altLang="en-US" sz="1020">
                <a:solidFill>
                  <a:prstClr val="black"/>
                </a:solidFill>
                <a:ea typeface="맑은 고딕"/>
              </a:rPr>
              <a:t> </a:t>
            </a:r>
            <a:r>
              <a:rPr lang="en-US" altLang="ko-KR" sz="1020" dirty="0">
                <a:solidFill>
                  <a:prstClr val="black"/>
                </a:solidFill>
                <a:ea typeface="맑은 고딕"/>
              </a:rPr>
              <a:t>CDN</a:t>
            </a:r>
            <a:r>
              <a:rPr lang="ko-KR" altLang="en-US" sz="1020">
                <a:solidFill>
                  <a:prstClr val="black"/>
                </a:solidFill>
                <a:ea typeface="맑은 고딕"/>
              </a:rPr>
              <a:t>을 활용하면 전 세계 어디서든 대용량의 파일은 고속으로 다운받을 수 있습니다</a:t>
            </a:r>
            <a:r>
              <a:rPr lang="en-US" altLang="ko-KR" sz="1020" dirty="0">
                <a:solidFill>
                  <a:prstClr val="black"/>
                </a:solidFill>
                <a:ea typeface="맑은 고딕"/>
              </a:rPr>
              <a:t>. </a:t>
            </a:r>
            <a:endParaRPr lang="en-US" altLang="ko-KR" sz="1224" b="1" u="sng" dirty="0">
              <a:solidFill>
                <a:prstClr val="black"/>
              </a:solidFill>
              <a:ea typeface="맑은 고딕"/>
            </a:endParaRPr>
          </a:p>
        </p:txBody>
      </p:sp>
      <p:sp>
        <p:nvSpPr>
          <p:cNvPr id="35" name="직사각형 26"/>
          <p:cNvSpPr/>
          <p:nvPr/>
        </p:nvSpPr>
        <p:spPr>
          <a:xfrm>
            <a:off x="7801004" y="1953146"/>
            <a:ext cx="2423270" cy="267080"/>
          </a:xfrm>
          <a:prstGeom prst="rect">
            <a:avLst/>
          </a:prstGeom>
        </p:spPr>
        <p:txBody>
          <a:bodyPr wrap="non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소프트웨어 업데이트 서비스 </a:t>
            </a:r>
            <a:endParaRPr lang="en-US" altLang="ko-KR" sz="1224" b="1" u="sng" dirty="0">
              <a:solidFill>
                <a:prstClr val="black"/>
              </a:solidFill>
              <a:ea typeface="맑은 고딕"/>
            </a:endParaRPr>
          </a:p>
        </p:txBody>
      </p:sp>
      <p:sp>
        <p:nvSpPr>
          <p:cNvPr id="36" name="직사각형 28"/>
          <p:cNvSpPr/>
          <p:nvPr/>
        </p:nvSpPr>
        <p:spPr>
          <a:xfrm>
            <a:off x="7833386" y="5497589"/>
            <a:ext cx="3251871" cy="1102652"/>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020" dirty="0">
                <a:solidFill>
                  <a:prstClr val="black"/>
                </a:solidFill>
                <a:ea typeface="맑은 고딕"/>
              </a:rPr>
              <a:t>FULL HD </a:t>
            </a:r>
            <a:r>
              <a:rPr lang="ko-KR" altLang="en-US" sz="1020">
                <a:solidFill>
                  <a:prstClr val="black"/>
                </a:solidFill>
                <a:ea typeface="맑은 고딕"/>
              </a:rPr>
              <a:t>또는 </a:t>
            </a:r>
            <a:r>
              <a:rPr lang="en-US" altLang="ko-KR" sz="1020" dirty="0">
                <a:solidFill>
                  <a:prstClr val="black"/>
                </a:solidFill>
                <a:ea typeface="맑은 고딕"/>
              </a:rPr>
              <a:t>UHD </a:t>
            </a:r>
            <a:r>
              <a:rPr lang="ko-KR" altLang="en-US" sz="1020">
                <a:solidFill>
                  <a:prstClr val="black"/>
                </a:solidFill>
                <a:ea typeface="맑은 고딕"/>
              </a:rPr>
              <a:t>미디어 스트리밍을 위한 대용량의 네트워크 대역이 요구되는 경우</a:t>
            </a:r>
            <a:r>
              <a:rPr lang="en-US" altLang="ko-KR" sz="1020" dirty="0">
                <a:solidFill>
                  <a:prstClr val="black"/>
                </a:solidFill>
                <a:ea typeface="맑은 고딕"/>
              </a:rPr>
              <a:t>, Azure CDN</a:t>
            </a:r>
            <a:r>
              <a:rPr lang="ko-KR" altLang="en-US" sz="1020">
                <a:solidFill>
                  <a:prstClr val="black"/>
                </a:solidFill>
                <a:ea typeface="맑은 고딕"/>
              </a:rPr>
              <a:t>은 초고속으로 미디어를 스트리밍이 가능하도록 인프라와 서비스를 제공합니다</a:t>
            </a:r>
            <a:r>
              <a:rPr lang="en-US" altLang="ko-KR" sz="1020" dirty="0">
                <a:solidFill>
                  <a:prstClr val="black"/>
                </a:solidFill>
                <a:ea typeface="맑은 고딕"/>
              </a:rPr>
              <a:t>. </a:t>
            </a:r>
            <a:r>
              <a:rPr lang="ko-KR" altLang="en-US" sz="1020">
                <a:solidFill>
                  <a:prstClr val="black"/>
                </a:solidFill>
                <a:ea typeface="맑은 고딕"/>
              </a:rPr>
              <a:t>특히 </a:t>
            </a:r>
            <a:r>
              <a:rPr lang="en-US" altLang="ko-KR" sz="1020" dirty="0">
                <a:solidFill>
                  <a:prstClr val="black"/>
                </a:solidFill>
                <a:ea typeface="맑은 고딕"/>
              </a:rPr>
              <a:t>Azure CDN</a:t>
            </a:r>
            <a:r>
              <a:rPr lang="ko-KR" altLang="en-US" sz="1020">
                <a:solidFill>
                  <a:prstClr val="black"/>
                </a:solidFill>
                <a:ea typeface="맑은 고딕"/>
              </a:rPr>
              <a:t>과 함께 </a:t>
            </a:r>
            <a:r>
              <a:rPr lang="en-US" altLang="ko-KR" sz="1020" dirty="0">
                <a:solidFill>
                  <a:prstClr val="black"/>
                </a:solidFill>
                <a:ea typeface="맑은 고딕"/>
              </a:rPr>
              <a:t>Azure Media Service</a:t>
            </a:r>
            <a:r>
              <a:rPr lang="ko-KR" altLang="en-US" sz="1020">
                <a:solidFill>
                  <a:prstClr val="black"/>
                </a:solidFill>
                <a:ea typeface="맑은 고딕"/>
              </a:rPr>
              <a:t>를 통합되어 고화질 동영상을 </a:t>
            </a:r>
            <a:r>
              <a:rPr lang="en-US" altLang="ko-KR" sz="1020" dirty="0">
                <a:solidFill>
                  <a:prstClr val="black"/>
                </a:solidFill>
                <a:ea typeface="맑은 고딕"/>
              </a:rPr>
              <a:t>Ingest, Encoding </a:t>
            </a:r>
            <a:r>
              <a:rPr lang="ko-KR" altLang="en-US" sz="1020">
                <a:solidFill>
                  <a:prstClr val="black"/>
                </a:solidFill>
                <a:ea typeface="맑은 고딕"/>
              </a:rPr>
              <a:t>그리고</a:t>
            </a:r>
            <a:r>
              <a:rPr lang="en-US" altLang="ko-KR" sz="1020" dirty="0">
                <a:solidFill>
                  <a:prstClr val="black"/>
                </a:solidFill>
                <a:ea typeface="맑은 고딕"/>
              </a:rPr>
              <a:t> DRM </a:t>
            </a:r>
            <a:r>
              <a:rPr lang="ko-KR" altLang="en-US" sz="1020">
                <a:solidFill>
                  <a:prstClr val="black"/>
                </a:solidFill>
                <a:ea typeface="맑은 고딕"/>
              </a:rPr>
              <a:t>적용 후 </a:t>
            </a:r>
            <a:r>
              <a:rPr lang="en-US" altLang="ko-KR" sz="1020" dirty="0">
                <a:solidFill>
                  <a:prstClr val="black"/>
                </a:solidFill>
                <a:ea typeface="맑은 고딕"/>
              </a:rPr>
              <a:t>Azure CDN</a:t>
            </a:r>
            <a:r>
              <a:rPr lang="ko-KR" altLang="en-US" sz="1020">
                <a:solidFill>
                  <a:prstClr val="black"/>
                </a:solidFill>
                <a:ea typeface="맑은 고딕"/>
              </a:rPr>
              <a:t>을 통해 바로 </a:t>
            </a:r>
            <a:r>
              <a:rPr lang="en-US" altLang="ko-KR" sz="1020" dirty="0">
                <a:solidFill>
                  <a:prstClr val="black"/>
                </a:solidFill>
                <a:ea typeface="맑은 고딕"/>
              </a:rPr>
              <a:t>Streaming </a:t>
            </a:r>
            <a:r>
              <a:rPr lang="ko-KR" altLang="en-US" sz="1020">
                <a:solidFill>
                  <a:prstClr val="black"/>
                </a:solidFill>
                <a:ea typeface="맑은 고딕"/>
              </a:rPr>
              <a:t>이 가능합니다</a:t>
            </a:r>
            <a:r>
              <a:rPr lang="en-US" altLang="ko-KR" sz="1020" dirty="0">
                <a:solidFill>
                  <a:prstClr val="black"/>
                </a:solidFill>
                <a:ea typeface="맑은 고딕"/>
              </a:rPr>
              <a:t>. </a:t>
            </a:r>
            <a:endParaRPr lang="en-US" altLang="ko-KR" sz="1224" b="1" u="sng" dirty="0">
              <a:solidFill>
                <a:prstClr val="black"/>
              </a:solidFill>
              <a:ea typeface="맑은 고딕"/>
            </a:endParaRPr>
          </a:p>
        </p:txBody>
      </p:sp>
      <p:sp>
        <p:nvSpPr>
          <p:cNvPr id="37" name="직사각형 29"/>
          <p:cNvSpPr/>
          <p:nvPr/>
        </p:nvSpPr>
        <p:spPr>
          <a:xfrm>
            <a:off x="7801004" y="4126113"/>
            <a:ext cx="2627634" cy="267080"/>
          </a:xfrm>
          <a:prstGeom prst="rect">
            <a:avLst/>
          </a:prstGeom>
        </p:spPr>
        <p:txBody>
          <a:bodyPr wrap="non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동영상 및 미디어 고속 </a:t>
            </a:r>
            <a:r>
              <a:rPr lang="ko-KR" altLang="en-US" sz="1224" b="1" u="sng" dirty="0" err="1">
                <a:solidFill>
                  <a:prstClr val="black"/>
                </a:solidFill>
                <a:ea typeface="맑은 고딕"/>
              </a:rPr>
              <a:t>스트리밍</a:t>
            </a:r>
            <a:endParaRPr lang="en-US" altLang="ko-KR" sz="1224" b="1" u="sng" dirty="0">
              <a:solidFill>
                <a:prstClr val="black"/>
              </a:solidFill>
              <a:ea typeface="맑은 고딕"/>
            </a:endParaRPr>
          </a:p>
        </p:txBody>
      </p:sp>
      <p:pic>
        <p:nvPicPr>
          <p:cNvPr id="38" name="그림 2"/>
          <p:cNvPicPr>
            <a:picLocks noChangeAspect="1"/>
          </p:cNvPicPr>
          <p:nvPr/>
        </p:nvPicPr>
        <p:blipFill>
          <a:blip r:embed="rId4"/>
          <a:stretch>
            <a:fillRect/>
          </a:stretch>
        </p:blipFill>
        <p:spPr>
          <a:xfrm>
            <a:off x="8043342" y="2170358"/>
            <a:ext cx="2714562" cy="1154264"/>
          </a:xfrm>
          <a:prstGeom prst="rect">
            <a:avLst/>
          </a:prstGeom>
        </p:spPr>
      </p:pic>
      <p:pic>
        <p:nvPicPr>
          <p:cNvPr id="39" name="그림 3"/>
          <p:cNvPicPr>
            <a:picLocks noChangeAspect="1"/>
          </p:cNvPicPr>
          <p:nvPr/>
        </p:nvPicPr>
        <p:blipFill>
          <a:blip r:embed="rId5"/>
          <a:stretch>
            <a:fillRect/>
          </a:stretch>
        </p:blipFill>
        <p:spPr>
          <a:xfrm>
            <a:off x="8546118" y="4395877"/>
            <a:ext cx="1826407" cy="1009214"/>
          </a:xfrm>
          <a:prstGeom prst="rect">
            <a:avLst/>
          </a:prstGeom>
        </p:spPr>
      </p:pic>
      <p:grpSp>
        <p:nvGrpSpPr>
          <p:cNvPr id="41" name="그룹 3"/>
          <p:cNvGrpSpPr/>
          <p:nvPr/>
        </p:nvGrpSpPr>
        <p:grpSpPr>
          <a:xfrm>
            <a:off x="1259403" y="2084266"/>
            <a:ext cx="3009523" cy="2123201"/>
            <a:chOff x="3245258" y="1920405"/>
            <a:chExt cx="2984092" cy="1594320"/>
          </a:xfrm>
        </p:grpSpPr>
        <p:pic>
          <p:nvPicPr>
            <p:cNvPr id="4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4" name="직사각형 2"/>
            <p:cNvSpPr/>
            <p:nvPr/>
          </p:nvSpPr>
          <p:spPr>
            <a:xfrm>
              <a:off x="4096909" y="1939424"/>
              <a:ext cx="1427651" cy="186044"/>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CDN </a:t>
              </a:r>
              <a:r>
                <a:rPr kumimoji="0" lang="ko-KR" altLang="en-US" sz="1122" b="1" i="0" u="none" strike="noStrike" kern="0" cap="none" spc="0" normalizeH="0" baseline="0" noProof="0" smtClean="0">
                  <a:ln>
                    <a:noFill/>
                  </a:ln>
                  <a:solidFill>
                    <a:prstClr val="black"/>
                  </a:solidFill>
                  <a:effectLst/>
                  <a:uLnTx/>
                  <a:uFillTx/>
                  <a:ea typeface="맑은 고딕"/>
                </a:rPr>
                <a:t>서비스 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50"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16808750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Azure CDN – Edge Node Location</a:t>
            </a:r>
            <a:endParaRPr lang="ko-KR" altLang="en-US"/>
          </a:p>
        </p:txBody>
      </p:sp>
      <p:sp>
        <p:nvSpPr>
          <p:cNvPr id="9" name="Rectangle 8"/>
          <p:cNvSpPr/>
          <p:nvPr/>
        </p:nvSpPr>
        <p:spPr bwMode="auto">
          <a:xfrm>
            <a:off x="9473820" y="1314832"/>
            <a:ext cx="2894693" cy="5185770"/>
          </a:xfrm>
          <a:prstGeom prst="rect">
            <a:avLst/>
          </a:prstGeom>
          <a:solidFill>
            <a:srgbClr val="5B9BD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Light"/>
              <a:ea typeface="맑은 고딕" pitchFamily="50" charset="-127"/>
              <a:cs typeface="Segoe UI" pitchFamily="34" charset="0"/>
            </a:endParaRPr>
          </a:p>
        </p:txBody>
      </p:sp>
      <p:sp>
        <p:nvSpPr>
          <p:cNvPr id="10" name="Text Placeholder 5"/>
          <p:cNvSpPr txBox="1">
            <a:spLocks/>
          </p:cNvSpPr>
          <p:nvPr/>
        </p:nvSpPr>
        <p:spPr>
          <a:xfrm>
            <a:off x="9473819" y="3040062"/>
            <a:ext cx="2894695" cy="3460540"/>
          </a:xfrm>
          <a:prstGeom prst="rect">
            <a:avLst/>
          </a:prstGeom>
          <a:noFill/>
          <a:ln w="3175">
            <a:noFill/>
          </a:ln>
        </p:spPr>
        <p:txBody>
          <a:bodyPr lIns="109728" tIns="73152" rIns="109728" bIns="73152"/>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008" indent="0" defTabSz="932688">
              <a:lnSpc>
                <a:spcPct val="100000"/>
              </a:lnSpc>
              <a:spcBef>
                <a:spcPts val="1200"/>
              </a:spcBef>
              <a:buFont typeface="Arial" pitchFamily="34" charset="0"/>
              <a:buNone/>
            </a:pPr>
            <a:r>
              <a:rPr lang="en-US" sz="1600" dirty="0" err="1">
                <a:solidFill>
                  <a:prstClr val="white"/>
                </a:solidFill>
                <a:latin typeface="Segoe UI Light"/>
                <a:ea typeface="맑은 고딕" pitchFamily="50" charset="-127"/>
              </a:rPr>
              <a:t>피어링</a:t>
            </a:r>
            <a:r>
              <a:rPr lang="en-US" sz="1600" dirty="0">
                <a:solidFill>
                  <a:prstClr val="white"/>
                </a:solidFill>
                <a:latin typeface="Segoe UI Light"/>
                <a:ea typeface="맑은 고딕" pitchFamily="50" charset="-127"/>
              </a:rPr>
              <a:t> = </a:t>
            </a:r>
            <a:r>
              <a:rPr lang="en-US" sz="1600" dirty="0" err="1">
                <a:solidFill>
                  <a:prstClr val="white"/>
                </a:solidFill>
                <a:latin typeface="Segoe UI Light"/>
                <a:ea typeface="맑은 고딕" pitchFamily="50" charset="-127"/>
              </a:rPr>
              <a:t>트래픽</a:t>
            </a:r>
            <a:r>
              <a:rPr lang="en-US" sz="1600" dirty="0">
                <a:solidFill>
                  <a:prstClr val="white"/>
                </a:solidFill>
                <a:latin typeface="Segoe UI Light"/>
                <a:ea typeface="맑은 고딕" pitchFamily="50" charset="-127"/>
              </a:rPr>
              <a:t> </a:t>
            </a:r>
            <a:r>
              <a:rPr lang="en-US" sz="1600" dirty="0" err="1">
                <a:solidFill>
                  <a:prstClr val="white"/>
                </a:solidFill>
                <a:latin typeface="Segoe UI Light"/>
                <a:ea typeface="맑은 고딕" pitchFamily="50" charset="-127"/>
              </a:rPr>
              <a:t>핸드오프</a:t>
            </a:r>
            <a:endParaRPr lang="en-US" sz="1600" dirty="0">
              <a:solidFill>
                <a:prstClr val="white"/>
              </a:solidFill>
              <a:latin typeface="Segoe UI Light"/>
              <a:ea typeface="맑은 고딕" pitchFamily="50" charset="-127"/>
            </a:endParaRPr>
          </a:p>
          <a:p>
            <a:pPr marL="64008" indent="0" defTabSz="932688">
              <a:lnSpc>
                <a:spcPct val="100000"/>
              </a:lnSpc>
              <a:spcBef>
                <a:spcPts val="1200"/>
              </a:spcBef>
              <a:buFont typeface="Arial" pitchFamily="34" charset="0"/>
              <a:buNone/>
            </a:pPr>
            <a:r>
              <a:rPr lang="en-US" sz="1600" dirty="0">
                <a:solidFill>
                  <a:prstClr val="white"/>
                </a:solidFill>
                <a:latin typeface="Segoe UI Light"/>
                <a:ea typeface="맑은 고딕" pitchFamily="50" charset="-127"/>
              </a:rPr>
              <a:t>Azure </a:t>
            </a:r>
            <a:r>
              <a:rPr lang="en-US" sz="1600" dirty="0" err="1">
                <a:solidFill>
                  <a:prstClr val="white"/>
                </a:solidFill>
                <a:latin typeface="Segoe UI Light"/>
                <a:ea typeface="맑은 고딕" pitchFamily="50" charset="-127"/>
              </a:rPr>
              <a:t>CDN은</a:t>
            </a:r>
            <a:r>
              <a:rPr lang="en-US" sz="1600" dirty="0">
                <a:solidFill>
                  <a:prstClr val="white"/>
                </a:solidFill>
                <a:latin typeface="Segoe UI Light"/>
                <a:ea typeface="맑은 고딕" pitchFamily="50" charset="-127"/>
              </a:rPr>
              <a:t> 2000곳이 </a:t>
            </a:r>
            <a:r>
              <a:rPr lang="en-US" sz="1600" dirty="0" err="1">
                <a:solidFill>
                  <a:prstClr val="white"/>
                </a:solidFill>
                <a:latin typeface="Segoe UI Light"/>
                <a:ea typeface="맑은 고딕" pitchFamily="50" charset="-127"/>
              </a:rPr>
              <a:t>넘는</a:t>
            </a:r>
            <a:r>
              <a:rPr lang="en-US" sz="1600" dirty="0">
                <a:solidFill>
                  <a:prstClr val="white"/>
                </a:solidFill>
                <a:latin typeface="Segoe UI Light"/>
                <a:ea typeface="맑은 고딕" pitchFamily="50" charset="-127"/>
              </a:rPr>
              <a:t> ISP(인터넷 서비스 </a:t>
            </a:r>
            <a:r>
              <a:rPr lang="en-US" sz="1600" dirty="0" err="1">
                <a:solidFill>
                  <a:prstClr val="white"/>
                </a:solidFill>
                <a:latin typeface="Segoe UI Light"/>
                <a:ea typeface="맑은 고딕" pitchFamily="50" charset="-127"/>
              </a:rPr>
              <a:t>공급자</a:t>
            </a:r>
            <a:r>
              <a:rPr lang="en-US" sz="1600" dirty="0">
                <a:solidFill>
                  <a:prstClr val="white"/>
                </a:solidFill>
                <a:latin typeface="Segoe UI Light"/>
                <a:ea typeface="맑은 고딕" pitchFamily="50" charset="-127"/>
              </a:rPr>
              <a:t>)와 </a:t>
            </a:r>
            <a:r>
              <a:rPr lang="en-US" sz="1600" dirty="0" err="1">
                <a:solidFill>
                  <a:prstClr val="white"/>
                </a:solidFill>
                <a:latin typeface="Segoe UI Light"/>
                <a:ea typeface="맑은 고딕" pitchFamily="50" charset="-127"/>
              </a:rPr>
              <a:t>피어링</a:t>
            </a:r>
            <a:endParaRPr lang="en-US" sz="1600" dirty="0">
              <a:solidFill>
                <a:prstClr val="white"/>
              </a:solidFill>
              <a:latin typeface="Segoe UI Light"/>
              <a:ea typeface="맑은 고딕" pitchFamily="50" charset="-127"/>
            </a:endParaRPr>
          </a:p>
          <a:p>
            <a:pPr marL="64008" indent="0" defTabSz="932688">
              <a:lnSpc>
                <a:spcPct val="100000"/>
              </a:lnSpc>
              <a:spcBef>
                <a:spcPts val="1200"/>
              </a:spcBef>
              <a:buFont typeface="Arial" pitchFamily="34" charset="0"/>
              <a:buNone/>
            </a:pPr>
            <a:r>
              <a:rPr lang="en-US" sz="1600" dirty="0">
                <a:solidFill>
                  <a:prstClr val="white"/>
                </a:solidFill>
                <a:latin typeface="Segoe UI Light"/>
                <a:ea typeface="맑은 고딕" pitchFamily="50" charset="-127"/>
              </a:rPr>
              <a:t>2012년 </a:t>
            </a:r>
            <a:r>
              <a:rPr lang="en-US" sz="1600" dirty="0" err="1">
                <a:solidFill>
                  <a:prstClr val="white"/>
                </a:solidFill>
                <a:latin typeface="Segoe UI Light"/>
                <a:ea typeface="맑은 고딕" pitchFamily="50" charset="-127"/>
              </a:rPr>
              <a:t>기준</a:t>
            </a:r>
            <a:r>
              <a:rPr lang="en-US" sz="1600" dirty="0">
                <a:solidFill>
                  <a:prstClr val="white"/>
                </a:solidFill>
                <a:latin typeface="Segoe UI Light"/>
                <a:ea typeface="맑은 고딕" pitchFamily="50" charset="-127"/>
              </a:rPr>
              <a:t>, 42,000개가 </a:t>
            </a:r>
            <a:r>
              <a:rPr lang="en-US" sz="1600" dirty="0" err="1">
                <a:solidFill>
                  <a:prstClr val="white"/>
                </a:solidFill>
                <a:latin typeface="Segoe UI Light"/>
                <a:ea typeface="맑은 고딕" pitchFamily="50" charset="-127"/>
              </a:rPr>
              <a:t>넘는</a:t>
            </a:r>
            <a:r>
              <a:rPr lang="en-US" sz="1600" dirty="0">
                <a:solidFill>
                  <a:prstClr val="white"/>
                </a:solidFill>
                <a:latin typeface="Segoe UI Light"/>
                <a:ea typeface="맑은 고딕" pitchFamily="50" charset="-127"/>
              </a:rPr>
              <a:t> </a:t>
            </a:r>
            <a:r>
              <a:rPr lang="en-US" sz="1600" dirty="0" err="1" smtClean="0">
                <a:solidFill>
                  <a:prstClr val="white"/>
                </a:solidFill>
                <a:latin typeface="Segoe UI Light"/>
                <a:ea typeface="맑은 고딕" pitchFamily="50" charset="-127"/>
              </a:rPr>
              <a:t>네트워크</a:t>
            </a:r>
            <a:endParaRPr lang="en-US" sz="1600" dirty="0" smtClean="0">
              <a:solidFill>
                <a:prstClr val="white"/>
              </a:solidFill>
              <a:latin typeface="Segoe UI Light"/>
              <a:ea typeface="맑은 고딕" pitchFamily="50" charset="-127"/>
            </a:endParaRPr>
          </a:p>
          <a:p>
            <a:pPr marL="64008" indent="0" defTabSz="932688">
              <a:lnSpc>
                <a:spcPct val="100000"/>
              </a:lnSpc>
              <a:spcBef>
                <a:spcPts val="1200"/>
              </a:spcBef>
              <a:buFont typeface="Arial" pitchFamily="34" charset="0"/>
              <a:buNone/>
            </a:pPr>
            <a:r>
              <a:rPr lang="ko-KR" altLang="en-US" sz="1600" dirty="0" smtClean="0">
                <a:solidFill>
                  <a:prstClr val="white"/>
                </a:solidFill>
                <a:latin typeface="Segoe UI Light"/>
                <a:ea typeface="맑은 고딕" pitchFamily="50" charset="-127"/>
              </a:rPr>
              <a:t>현재 </a:t>
            </a:r>
            <a:r>
              <a:rPr lang="en-US" altLang="ko-KR" sz="1600" dirty="0" smtClean="0">
                <a:solidFill>
                  <a:prstClr val="white"/>
                </a:solidFill>
                <a:latin typeface="Segoe UI Light"/>
                <a:ea typeface="맑은 고딕" pitchFamily="50" charset="-127"/>
              </a:rPr>
              <a:t>30</a:t>
            </a:r>
            <a:r>
              <a:rPr lang="ko-KR" altLang="en-US" sz="1600" smtClean="0">
                <a:solidFill>
                  <a:prstClr val="white"/>
                </a:solidFill>
                <a:latin typeface="Segoe UI Light"/>
                <a:ea typeface="맑은 고딕" pitchFamily="50" charset="-127"/>
              </a:rPr>
              <a:t>곳의 </a:t>
            </a:r>
            <a:r>
              <a:rPr lang="en-US" altLang="ko-KR" sz="1600" dirty="0" err="1" smtClean="0">
                <a:solidFill>
                  <a:prstClr val="white"/>
                </a:solidFill>
                <a:latin typeface="Segoe UI Light"/>
                <a:ea typeface="맑은 고딕" pitchFamily="50" charset="-127"/>
              </a:rPr>
              <a:t>PoP</a:t>
            </a:r>
            <a:r>
              <a:rPr lang="en-US" altLang="ko-KR" sz="1600" dirty="0" smtClean="0">
                <a:solidFill>
                  <a:prstClr val="white"/>
                </a:solidFill>
                <a:latin typeface="Segoe UI Light"/>
                <a:ea typeface="맑은 고딕" pitchFamily="50" charset="-127"/>
              </a:rPr>
              <a:t> </a:t>
            </a:r>
            <a:r>
              <a:rPr lang="ko-KR" altLang="en-US" sz="1600" smtClean="0">
                <a:solidFill>
                  <a:prstClr val="white"/>
                </a:solidFill>
                <a:latin typeface="Segoe UI Light"/>
                <a:ea typeface="맑은 고딕" pitchFamily="50" charset="-127"/>
              </a:rPr>
              <a:t>운영</a:t>
            </a:r>
            <a:endParaRPr lang="en-US" sz="1600" dirty="0">
              <a:solidFill>
                <a:prstClr val="white"/>
              </a:solidFill>
              <a:latin typeface="Segoe UI Light"/>
              <a:ea typeface="맑은 고딕" pitchFamily="50" charset="-127"/>
            </a:endParaRPr>
          </a:p>
        </p:txBody>
      </p:sp>
      <p:sp>
        <p:nvSpPr>
          <p:cNvPr id="11" name="Freeform 5"/>
          <p:cNvSpPr>
            <a:spLocks/>
          </p:cNvSpPr>
          <p:nvPr/>
        </p:nvSpPr>
        <p:spPr bwMode="auto">
          <a:xfrm>
            <a:off x="10367583" y="1763713"/>
            <a:ext cx="1063625" cy="725487"/>
          </a:xfrm>
          <a:custGeom>
            <a:avLst/>
            <a:gdLst>
              <a:gd name="T0" fmla="*/ 634 w 735"/>
              <a:gd name="T1" fmla="*/ 216 h 500"/>
              <a:gd name="T2" fmla="*/ 640 w 735"/>
              <a:gd name="T3" fmla="*/ 172 h 500"/>
              <a:gd name="T4" fmla="*/ 566 w 735"/>
              <a:gd name="T5" fmla="*/ 29 h 500"/>
              <a:gd name="T6" fmla="*/ 496 w 735"/>
              <a:gd name="T7" fmla="*/ 147 h 500"/>
              <a:gd name="T8" fmla="*/ 501 w 735"/>
              <a:gd name="T9" fmla="*/ 156 h 500"/>
              <a:gd name="T10" fmla="*/ 591 w 735"/>
              <a:gd name="T11" fmla="*/ 155 h 500"/>
              <a:gd name="T12" fmla="*/ 594 w 735"/>
              <a:gd name="T13" fmla="*/ 162 h 500"/>
              <a:gd name="T14" fmla="*/ 361 w 735"/>
              <a:gd name="T15" fmla="*/ 427 h 500"/>
              <a:gd name="T16" fmla="*/ 358 w 735"/>
              <a:gd name="T17" fmla="*/ 426 h 500"/>
              <a:gd name="T18" fmla="*/ 432 w 735"/>
              <a:gd name="T19" fmla="*/ 246 h 500"/>
              <a:gd name="T20" fmla="*/ 426 w 735"/>
              <a:gd name="T21" fmla="*/ 238 h 500"/>
              <a:gd name="T22" fmla="*/ 354 w 735"/>
              <a:gd name="T23" fmla="*/ 238 h 500"/>
              <a:gd name="T24" fmla="*/ 348 w 735"/>
              <a:gd name="T25" fmla="*/ 229 h 500"/>
              <a:gd name="T26" fmla="*/ 434 w 735"/>
              <a:gd name="T27" fmla="*/ 0 h 500"/>
              <a:gd name="T28" fmla="*/ 307 w 735"/>
              <a:gd name="T29" fmla="*/ 104 h 500"/>
              <a:gd name="T30" fmla="*/ 213 w 735"/>
              <a:gd name="T31" fmla="*/ 61 h 500"/>
              <a:gd name="T32" fmla="*/ 91 w 735"/>
              <a:gd name="T33" fmla="*/ 184 h 500"/>
              <a:gd name="T34" fmla="*/ 95 w 735"/>
              <a:gd name="T35" fmla="*/ 218 h 500"/>
              <a:gd name="T36" fmla="*/ 0 w 735"/>
              <a:gd name="T37" fmla="*/ 355 h 500"/>
              <a:gd name="T38" fmla="*/ 145 w 735"/>
              <a:gd name="T39" fmla="*/ 500 h 500"/>
              <a:gd name="T40" fmla="*/ 591 w 735"/>
              <a:gd name="T41" fmla="*/ 500 h 500"/>
              <a:gd name="T42" fmla="*/ 735 w 735"/>
              <a:gd name="T43" fmla="*/ 355 h 500"/>
              <a:gd name="T44" fmla="*/ 634 w 735"/>
              <a:gd name="T45" fmla="*/ 21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5" h="500">
                <a:moveTo>
                  <a:pt x="634" y="216"/>
                </a:moveTo>
                <a:cubicBezTo>
                  <a:pt x="638" y="202"/>
                  <a:pt x="640" y="187"/>
                  <a:pt x="640" y="172"/>
                </a:cubicBezTo>
                <a:cubicBezTo>
                  <a:pt x="640" y="113"/>
                  <a:pt x="611" y="61"/>
                  <a:pt x="566" y="29"/>
                </a:cubicBezTo>
                <a:lnTo>
                  <a:pt x="496" y="147"/>
                </a:lnTo>
                <a:cubicBezTo>
                  <a:pt x="493" y="152"/>
                  <a:pt x="495" y="156"/>
                  <a:pt x="501" y="156"/>
                </a:cubicBezTo>
                <a:lnTo>
                  <a:pt x="591" y="155"/>
                </a:lnTo>
                <a:cubicBezTo>
                  <a:pt x="596" y="155"/>
                  <a:pt x="597" y="158"/>
                  <a:pt x="594" y="162"/>
                </a:cubicBezTo>
                <a:lnTo>
                  <a:pt x="361" y="427"/>
                </a:lnTo>
                <a:cubicBezTo>
                  <a:pt x="358" y="431"/>
                  <a:pt x="356" y="430"/>
                  <a:pt x="358" y="426"/>
                </a:cubicBezTo>
                <a:lnTo>
                  <a:pt x="432" y="246"/>
                </a:lnTo>
                <a:cubicBezTo>
                  <a:pt x="433" y="242"/>
                  <a:pt x="431" y="238"/>
                  <a:pt x="426" y="238"/>
                </a:cubicBezTo>
                <a:lnTo>
                  <a:pt x="354" y="238"/>
                </a:lnTo>
                <a:cubicBezTo>
                  <a:pt x="349" y="238"/>
                  <a:pt x="347" y="234"/>
                  <a:pt x="348" y="229"/>
                </a:cubicBezTo>
                <a:lnTo>
                  <a:pt x="434" y="0"/>
                </a:lnTo>
                <a:cubicBezTo>
                  <a:pt x="376" y="11"/>
                  <a:pt x="329" y="51"/>
                  <a:pt x="307" y="104"/>
                </a:cubicBezTo>
                <a:cubicBezTo>
                  <a:pt x="284" y="78"/>
                  <a:pt x="251" y="61"/>
                  <a:pt x="213" y="61"/>
                </a:cubicBezTo>
                <a:cubicBezTo>
                  <a:pt x="145" y="61"/>
                  <a:pt x="91" y="116"/>
                  <a:pt x="91" y="184"/>
                </a:cubicBezTo>
                <a:cubicBezTo>
                  <a:pt x="91" y="196"/>
                  <a:pt x="92" y="207"/>
                  <a:pt x="95" y="218"/>
                </a:cubicBezTo>
                <a:cubicBezTo>
                  <a:pt x="40" y="238"/>
                  <a:pt x="0" y="292"/>
                  <a:pt x="0" y="355"/>
                </a:cubicBezTo>
                <a:cubicBezTo>
                  <a:pt x="0" y="435"/>
                  <a:pt x="65" y="500"/>
                  <a:pt x="145" y="500"/>
                </a:cubicBezTo>
                <a:lnTo>
                  <a:pt x="591" y="500"/>
                </a:lnTo>
                <a:cubicBezTo>
                  <a:pt x="671" y="500"/>
                  <a:pt x="735" y="435"/>
                  <a:pt x="735" y="355"/>
                </a:cubicBezTo>
                <a:cubicBezTo>
                  <a:pt x="735" y="290"/>
                  <a:pt x="693" y="235"/>
                  <a:pt x="634" y="216"/>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Light"/>
              <a:ea typeface="맑은 고딕" pitchFamily="50" charset="-127"/>
            </a:endParaRPr>
          </a:p>
        </p:txBody>
      </p:sp>
      <p:pic>
        <p:nvPicPr>
          <p:cNvPr id="12" name="Picture 11"/>
          <p:cNvPicPr>
            <a:picLocks noChangeAspect="1"/>
          </p:cNvPicPr>
          <p:nvPr/>
        </p:nvPicPr>
        <p:blipFill>
          <a:blip r:embed="rId2"/>
          <a:stretch>
            <a:fillRect/>
          </a:stretch>
        </p:blipFill>
        <p:spPr>
          <a:xfrm>
            <a:off x="131944" y="1314832"/>
            <a:ext cx="9341874" cy="5185770"/>
          </a:xfrm>
          <a:prstGeom prst="rect">
            <a:avLst/>
          </a:prstGeom>
        </p:spPr>
      </p:pic>
      <p:grpSp>
        <p:nvGrpSpPr>
          <p:cNvPr id="15" name="Group 14"/>
          <p:cNvGrpSpPr/>
          <p:nvPr/>
        </p:nvGrpSpPr>
        <p:grpSpPr>
          <a:xfrm>
            <a:off x="4937854" y="1379167"/>
            <a:ext cx="4404583" cy="1660896"/>
            <a:chOff x="1594079" y="1738513"/>
            <a:chExt cx="9287124" cy="3502022"/>
          </a:xfrm>
        </p:grpSpPr>
        <p:sp>
          <p:nvSpPr>
            <p:cNvPr id="16" name="Rectangle 3"/>
            <p:cNvSpPr/>
            <p:nvPr/>
          </p:nvSpPr>
          <p:spPr bwMode="auto">
            <a:xfrm>
              <a:off x="1594079" y="1738513"/>
              <a:ext cx="9287124" cy="1101500"/>
            </a:xfrm>
            <a:prstGeom prst="rect">
              <a:avLst/>
            </a:prstGeom>
            <a:solidFill>
              <a:srgbClr val="00AEEF"/>
            </a:solidFill>
            <a:ln w="9525" cap="flat" cmpd="sng" algn="ctr">
              <a:noFill/>
              <a:prstDash val="solid"/>
              <a:headEnd type="none" w="med" len="med"/>
              <a:tailEnd type="none" w="med" len="med"/>
            </a:ln>
            <a:effectLst/>
          </p:spPr>
          <p:txBody>
            <a:bodyPr vert="horz" wrap="square" lIns="186521" tIns="46628" rIns="93256" bIns="46628" numCol="1" rtlCol="0" anchor="ctr" anchorCtr="0" compatLnSpc="1">
              <a:prstTxWarp prst="textNoShape">
                <a:avLst/>
              </a:prstTxWarp>
            </a:bodyPr>
            <a:lstStyle/>
            <a:p>
              <a:pPr defTabSz="932597">
                <a:defRPr/>
              </a:pPr>
              <a:r>
                <a:rPr lang="ko-KR" altLang="en-US" kern="0" spc="-102" dirty="0">
                  <a:solidFill>
                    <a:srgbClr val="FFFFFF">
                      <a:alpha val="99000"/>
                    </a:srgbClr>
                  </a:solidFill>
                  <a:latin typeface="Segoe UI Light" pitchFamily="34" charset="0"/>
                </a:rPr>
                <a:t>국내</a:t>
              </a:r>
              <a:r>
                <a:rPr lang="en-US" kern="0" spc="-102" dirty="0">
                  <a:solidFill>
                    <a:srgbClr val="FFFFFF">
                      <a:alpha val="99000"/>
                    </a:srgbClr>
                  </a:solidFill>
                  <a:latin typeface="Segoe UI Light" pitchFamily="34" charset="0"/>
                </a:rPr>
                <a:t> : Samsung Smart TV Platform</a:t>
              </a:r>
              <a:endParaRPr lang="en-US" sz="1200" kern="0" dirty="0">
                <a:solidFill>
                  <a:srgbClr val="FFFFFF"/>
                </a:solidFill>
                <a:latin typeface="Segoe UI"/>
              </a:endParaRPr>
            </a:p>
          </p:txBody>
        </p:sp>
        <p:sp>
          <p:nvSpPr>
            <p:cNvPr id="17" name="Rectangle 4"/>
            <p:cNvSpPr/>
            <p:nvPr/>
          </p:nvSpPr>
          <p:spPr bwMode="auto">
            <a:xfrm>
              <a:off x="1594079" y="4139035"/>
              <a:ext cx="9287124" cy="1101500"/>
            </a:xfrm>
            <a:prstGeom prst="rect">
              <a:avLst/>
            </a:prstGeom>
            <a:solidFill>
              <a:srgbClr val="00AEEF"/>
            </a:solidFill>
            <a:ln w="9525" cap="flat" cmpd="sng" algn="ctr">
              <a:noFill/>
              <a:prstDash val="solid"/>
              <a:headEnd type="none" w="med" len="med"/>
              <a:tailEnd type="none" w="med" len="med"/>
            </a:ln>
            <a:effectLst/>
          </p:spPr>
          <p:txBody>
            <a:bodyPr vert="horz" wrap="square" lIns="186521" tIns="46628" rIns="93256" bIns="46628" numCol="1" rtlCol="0" anchor="ctr" anchorCtr="0" compatLnSpc="1">
              <a:prstTxWarp prst="textNoShape">
                <a:avLst/>
              </a:prstTxWarp>
            </a:bodyPr>
            <a:lstStyle/>
            <a:p>
              <a:pPr defTabSz="932597">
                <a:defRPr/>
              </a:pPr>
              <a:r>
                <a:rPr lang="ko-KR" altLang="en-US" kern="0" spc="-102" dirty="0">
                  <a:solidFill>
                    <a:srgbClr val="FFFFFF">
                      <a:alpha val="99000"/>
                    </a:srgbClr>
                  </a:solidFill>
                  <a:latin typeface="Segoe UI Light" pitchFamily="34" charset="0"/>
                </a:rPr>
                <a:t>해외 </a:t>
              </a:r>
              <a:r>
                <a:rPr lang="en-US" altLang="ko-KR" kern="0" spc="-102" dirty="0">
                  <a:solidFill>
                    <a:srgbClr val="FFFFFF">
                      <a:alpha val="99000"/>
                    </a:srgbClr>
                  </a:solidFill>
                  <a:latin typeface="Segoe UI Light" pitchFamily="34" charset="0"/>
                </a:rPr>
                <a:t>: </a:t>
              </a:r>
              <a:r>
                <a:rPr lang="en-US" kern="0" spc="-102" dirty="0">
                  <a:solidFill>
                    <a:srgbClr val="FFFFFF">
                      <a:alpha val="99000"/>
                    </a:srgbClr>
                  </a:solidFill>
                  <a:latin typeface="Segoe UI Light" pitchFamily="34" charset="0"/>
                </a:rPr>
                <a:t>Microsoft Windows Update, Bing Map </a:t>
              </a:r>
            </a:p>
          </p:txBody>
        </p:sp>
        <p:sp>
          <p:nvSpPr>
            <p:cNvPr id="18" name="Rectangle 5"/>
            <p:cNvSpPr/>
            <p:nvPr/>
          </p:nvSpPr>
          <p:spPr bwMode="auto">
            <a:xfrm>
              <a:off x="1594079" y="2926620"/>
              <a:ext cx="9287124" cy="1101500"/>
            </a:xfrm>
            <a:prstGeom prst="rect">
              <a:avLst/>
            </a:prstGeom>
            <a:solidFill>
              <a:srgbClr val="FF8A00"/>
            </a:solidFill>
            <a:ln w="9525" cap="flat" cmpd="sng" algn="ctr">
              <a:noFill/>
              <a:prstDash val="solid"/>
              <a:headEnd type="none" w="med" len="med"/>
              <a:tailEnd type="none" w="med" len="med"/>
            </a:ln>
            <a:effectLst/>
          </p:spPr>
          <p:txBody>
            <a:bodyPr vert="horz" wrap="square" lIns="186521" tIns="46628" rIns="93256" bIns="46628" numCol="1" rtlCol="0" anchor="ctr" anchorCtr="0" compatLnSpc="1">
              <a:prstTxWarp prst="textNoShape">
                <a:avLst/>
              </a:prstTxWarp>
            </a:bodyPr>
            <a:lstStyle/>
            <a:p>
              <a:pPr defTabSz="932597">
                <a:defRPr/>
              </a:pPr>
              <a:r>
                <a:rPr lang="ko-KR" altLang="en-US" kern="0" spc="-102" dirty="0">
                  <a:solidFill>
                    <a:srgbClr val="FFFFFF">
                      <a:alpha val="99000"/>
                    </a:srgbClr>
                  </a:solidFill>
                  <a:latin typeface="Segoe UI Light" pitchFamily="34" charset="0"/>
                </a:rPr>
                <a:t>국내 </a:t>
              </a:r>
              <a:r>
                <a:rPr lang="en-US" altLang="ko-KR" kern="0" spc="-102" dirty="0">
                  <a:solidFill>
                    <a:srgbClr val="FFFFFF">
                      <a:alpha val="99000"/>
                    </a:srgbClr>
                  </a:solidFill>
                  <a:latin typeface="Segoe UI Light" pitchFamily="34" charset="0"/>
                </a:rPr>
                <a:t>: </a:t>
              </a:r>
              <a:r>
                <a:rPr lang="en-US" kern="0" spc="-102" dirty="0" err="1">
                  <a:solidFill>
                    <a:srgbClr val="FFFFFF">
                      <a:alpha val="99000"/>
                    </a:srgbClr>
                  </a:solidFill>
                  <a:latin typeface="Segoe UI Light" pitchFamily="34" charset="0"/>
                </a:rPr>
                <a:t>Webzen</a:t>
              </a:r>
              <a:r>
                <a:rPr lang="en-US" kern="0" spc="-102" dirty="0">
                  <a:solidFill>
                    <a:srgbClr val="FFFFFF">
                      <a:alpha val="99000"/>
                    </a:srgbClr>
                  </a:solidFill>
                  <a:latin typeface="Segoe UI Light" pitchFamily="34" charset="0"/>
                </a:rPr>
                <a:t> Game </a:t>
              </a:r>
              <a:r>
                <a:rPr lang="ko-KR" altLang="en-US" kern="0" spc="-102" dirty="0">
                  <a:solidFill>
                    <a:srgbClr val="FFFFFF">
                      <a:alpha val="99000"/>
                    </a:srgbClr>
                  </a:solidFill>
                  <a:latin typeface="Segoe UI Light" pitchFamily="34" charset="0"/>
                </a:rPr>
                <a:t>배포 시스템</a:t>
              </a:r>
              <a:endParaRPr lang="en-US" kern="0" spc="-102" dirty="0">
                <a:solidFill>
                  <a:srgbClr val="FFFFFF">
                    <a:alpha val="99000"/>
                  </a:srgbClr>
                </a:solidFill>
                <a:latin typeface="Segoe UI Light" pitchFamily="34" charset="0"/>
              </a:endParaRPr>
            </a:p>
          </p:txBody>
        </p:sp>
        <p:pic>
          <p:nvPicPr>
            <p:cNvPr id="19" name="그림 1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728" y="1759708"/>
              <a:ext cx="1147178" cy="1037362"/>
            </a:xfrm>
            <a:prstGeom prst="rect">
              <a:avLst/>
            </a:prstGeom>
          </p:spPr>
        </p:pic>
        <p:pic>
          <p:nvPicPr>
            <p:cNvPr id="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7889" y="3059426"/>
              <a:ext cx="1573536" cy="81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285189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Azure CDN – Advanced Analytics</a:t>
            </a:r>
            <a:endParaRPr lang="ko-KR" altLang="en-US"/>
          </a:p>
        </p:txBody>
      </p:sp>
      <p:sp>
        <p:nvSpPr>
          <p:cNvPr id="2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Data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
        <p:nvSpPr>
          <p:cNvPr id="22" name="Title 11"/>
          <p:cNvSpPr txBox="1">
            <a:spLocks/>
          </p:cNvSpPr>
          <p:nvPr/>
        </p:nvSpPr>
        <p:spPr>
          <a:xfrm>
            <a:off x="309918" y="958459"/>
            <a:ext cx="11737090" cy="438876"/>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smtClean="0">
                <a:solidFill>
                  <a:srgbClr val="0076C6"/>
                </a:solidFill>
                <a:latin typeface="맑은 고딕" panose="020B0503020000020004" pitchFamily="50" charset="-127"/>
                <a:ea typeface="맑은 고딕" panose="020B0503020000020004" pitchFamily="50" charset="-127"/>
              </a:rPr>
              <a:t>Azure CDN</a:t>
            </a:r>
            <a:r>
              <a:rPr lang="ko-KR" altLang="en-US" sz="1836" spc="-104" smtClean="0">
                <a:solidFill>
                  <a:srgbClr val="0076C6"/>
                </a:solidFill>
                <a:latin typeface="맑은 고딕" panose="020B0503020000020004" pitchFamily="50" charset="-127"/>
                <a:ea typeface="맑은 고딕" panose="020B0503020000020004" pitchFamily="50" charset="-127"/>
              </a:rPr>
              <a:t>은 기본 적인 정보뿐만 아니라 다양한 고급 분석 기능을 제공하고 있습니다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pic>
        <p:nvPicPr>
          <p:cNvPr id="5" name="Picture 4"/>
          <p:cNvPicPr>
            <a:picLocks noChangeAspect="1"/>
          </p:cNvPicPr>
          <p:nvPr/>
        </p:nvPicPr>
        <p:blipFill>
          <a:blip r:embed="rId2"/>
          <a:stretch>
            <a:fillRect/>
          </a:stretch>
        </p:blipFill>
        <p:spPr>
          <a:xfrm>
            <a:off x="1570037" y="1412843"/>
            <a:ext cx="8915400" cy="5087846"/>
          </a:xfrm>
          <a:prstGeom prst="rect">
            <a:avLst/>
          </a:prstGeom>
        </p:spPr>
      </p:pic>
    </p:spTree>
    <p:extLst>
      <p:ext uri="{BB962C8B-B14F-4D97-AF65-F5344CB8AC3E}">
        <p14:creationId xmlns:p14="http://schemas.microsoft.com/office/powerpoint/2010/main" val="2278940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Media</a:t>
            </a:r>
            <a:r>
              <a:rPr lang="ko-KR" altLang="en-US" smtClean="0"/>
              <a:t> </a:t>
            </a:r>
            <a:r>
              <a:rPr lang="en-US" altLang="ko-KR" dirty="0" smtClean="0"/>
              <a:t>Service</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미디어 서비스로 초기 투자 비용 없이 미디어 서비스를 다양한 모바일 장비에 제공할 수 있으며 실시간 생방송도 전 세계의 사용자에게 제공할 수 있는 기능을 제공합니다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grpSp>
        <p:nvGrpSpPr>
          <p:cNvPr id="78" name="그룹 101"/>
          <p:cNvGrpSpPr/>
          <p:nvPr/>
        </p:nvGrpSpPr>
        <p:grpSpPr>
          <a:xfrm>
            <a:off x="1230278" y="1622187"/>
            <a:ext cx="9903370" cy="5117497"/>
            <a:chOff x="62400" y="900458"/>
            <a:chExt cx="9710068" cy="5729033"/>
          </a:xfrm>
        </p:grpSpPr>
        <p:grpSp>
          <p:nvGrpSpPr>
            <p:cNvPr id="79" name="그룹 94"/>
            <p:cNvGrpSpPr/>
            <p:nvPr/>
          </p:nvGrpSpPr>
          <p:grpSpPr>
            <a:xfrm>
              <a:off x="62400" y="900458"/>
              <a:ext cx="9710068" cy="5729033"/>
              <a:chOff x="114651" y="899679"/>
              <a:chExt cx="9969818" cy="5565788"/>
            </a:xfrm>
          </p:grpSpPr>
          <p:sp>
            <p:nvSpPr>
              <p:cNvPr id="81" name="Rectangle 4"/>
              <p:cNvSpPr/>
              <p:nvPr/>
            </p:nvSpPr>
            <p:spPr bwMode="gray">
              <a:xfrm>
                <a:off x="114651" y="915028"/>
                <a:ext cx="3038634" cy="5403361"/>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82" name="Rectangle 7"/>
              <p:cNvSpPr/>
              <p:nvPr/>
            </p:nvSpPr>
            <p:spPr bwMode="gray">
              <a:xfrm>
                <a:off x="115769" y="912767"/>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미디어 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83" name="그룹 93"/>
              <p:cNvGrpSpPr/>
              <p:nvPr/>
            </p:nvGrpSpPr>
            <p:grpSpPr>
              <a:xfrm>
                <a:off x="3263353" y="899681"/>
                <a:ext cx="3362633" cy="5565786"/>
                <a:chOff x="3584066" y="914195"/>
                <a:chExt cx="3362633" cy="5565786"/>
              </a:xfrm>
            </p:grpSpPr>
            <p:sp>
              <p:nvSpPr>
                <p:cNvPr id="89"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90" name="그룹 8"/>
                <p:cNvGrpSpPr/>
                <p:nvPr/>
              </p:nvGrpSpPr>
              <p:grpSpPr>
                <a:xfrm>
                  <a:off x="3584066" y="914195"/>
                  <a:ext cx="3362633" cy="5565786"/>
                  <a:chOff x="3584066" y="914195"/>
                  <a:chExt cx="3362633" cy="5565786"/>
                </a:xfrm>
              </p:grpSpPr>
              <p:sp>
                <p:nvSpPr>
                  <p:cNvPr id="91"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92" name="직사각형 7"/>
                  <p:cNvSpPr/>
                  <p:nvPr/>
                </p:nvSpPr>
                <p:spPr>
                  <a:xfrm>
                    <a:off x="3601579" y="1333282"/>
                    <a:ext cx="3316091" cy="5146699"/>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콘텐츠</a:t>
                    </a:r>
                    <a:r>
                      <a:rPr kumimoji="0" lang="ko-KR" altLang="en-US" sz="1224" b="1" i="0" u="sng" strike="noStrike" kern="0" cap="none" spc="0" normalizeH="0" baseline="0" noProof="0" dirty="0" smtClean="0">
                        <a:ln>
                          <a:noFill/>
                        </a:ln>
                        <a:solidFill>
                          <a:prstClr val="black"/>
                        </a:solidFill>
                        <a:effectLst/>
                        <a:uLnTx/>
                        <a:uFillTx/>
                        <a:ea typeface="맑은 고딕"/>
                      </a:rPr>
                      <a:t> 보호 및 보안 배달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업로드 중에</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저장소에 저장된 상태로 또한 재생 중에도 </a:t>
                    </a:r>
                    <a:r>
                      <a:rPr kumimoji="0" lang="en-US" altLang="ko-KR" sz="1020" b="0" i="0" u="none" strike="noStrike" kern="0" cap="none" spc="0" normalizeH="0" baseline="0" noProof="0" dirty="0" smtClean="0">
                        <a:ln>
                          <a:noFill/>
                        </a:ln>
                        <a:solidFill>
                          <a:prstClr val="black"/>
                        </a:solidFill>
                        <a:effectLst/>
                        <a:uLnTx/>
                        <a:uFillTx/>
                        <a:ea typeface="맑은 고딕"/>
                      </a:rPr>
                      <a:t>Microsoft PlayReady DRM(</a:t>
                    </a:r>
                    <a:r>
                      <a:rPr kumimoji="0" lang="ko-KR" altLang="en-US" sz="1020" b="0" i="0" u="none" strike="noStrike" kern="0" cap="none" spc="0" normalizeH="0" baseline="0" noProof="0" smtClean="0">
                        <a:ln>
                          <a:noFill/>
                        </a:ln>
                        <a:solidFill>
                          <a:prstClr val="black"/>
                        </a:solidFill>
                        <a:effectLst/>
                        <a:uLnTx/>
                        <a:uFillTx/>
                        <a:ea typeface="맑은 고딕"/>
                      </a:rPr>
                      <a:t>디지털 권한 관리</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또는 </a:t>
                    </a:r>
                    <a:r>
                      <a:rPr kumimoji="0" lang="en-US" altLang="ko-KR" sz="1020" b="0" i="0" u="none" strike="noStrike" kern="0" cap="none" spc="0" normalizeH="0" baseline="0" noProof="0" dirty="0" smtClean="0">
                        <a:ln>
                          <a:noFill/>
                        </a:ln>
                        <a:solidFill>
                          <a:prstClr val="black"/>
                        </a:solidFill>
                        <a:effectLst/>
                        <a:uLnTx/>
                        <a:uFillTx/>
                        <a:ea typeface="맑은 고딕"/>
                      </a:rPr>
                      <a:t>AES </a:t>
                    </a:r>
                    <a:r>
                      <a:rPr kumimoji="0" lang="ko-KR" altLang="en-US" sz="1020" b="0" i="0" u="none" strike="noStrike" kern="0" cap="none" spc="0" normalizeH="0" baseline="0" noProof="0" smtClean="0">
                        <a:ln>
                          <a:noFill/>
                        </a:ln>
                        <a:solidFill>
                          <a:prstClr val="black"/>
                        </a:solidFill>
                        <a:effectLst/>
                        <a:uLnTx/>
                        <a:uFillTx/>
                        <a:ea typeface="맑은 고딕"/>
                      </a:rPr>
                      <a:t>암호화 기술을 통해 암호화된 상태로 자산을 보호할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전세계에 배포되어 있는 </a:t>
                    </a:r>
                    <a:r>
                      <a:rPr kumimoji="0" lang="en-US" altLang="ko-KR" sz="1224" b="1" i="0" u="sng" strike="noStrike" kern="0" cap="none" spc="0" normalizeH="0" baseline="0" noProof="0" dirty="0" smtClean="0">
                        <a:ln>
                          <a:noFill/>
                        </a:ln>
                        <a:solidFill>
                          <a:prstClr val="black"/>
                        </a:solidFill>
                        <a:effectLst/>
                        <a:uLnTx/>
                        <a:uFillTx/>
                        <a:ea typeface="맑은 고딕"/>
                      </a:rPr>
                      <a:t>CDN </a:t>
                    </a:r>
                    <a:r>
                      <a:rPr kumimoji="0" lang="ko-KR" altLang="en-US" sz="1224" b="1" i="0" u="sng" strike="noStrike" kern="0" cap="none" spc="0" normalizeH="0" baseline="0" noProof="0" smtClean="0">
                        <a:ln>
                          <a:noFill/>
                        </a:ln>
                        <a:solidFill>
                          <a:prstClr val="black"/>
                        </a:solidFill>
                        <a:effectLst/>
                        <a:uLnTx/>
                        <a:uFillTx/>
                        <a:ea typeface="맑은 고딕"/>
                      </a:rPr>
                      <a:t>활용</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CDN</a:t>
                    </a:r>
                    <a:r>
                      <a:rPr kumimoji="0" lang="ko-KR" altLang="en-US" sz="1020" b="0" i="0" u="none" strike="noStrike" kern="0" cap="none" spc="0" normalizeH="0" baseline="0" noProof="0" smtClean="0">
                        <a:ln>
                          <a:noFill/>
                        </a:ln>
                        <a:solidFill>
                          <a:prstClr val="black"/>
                        </a:solidFill>
                        <a:effectLst/>
                        <a:uLnTx/>
                        <a:uFillTx/>
                        <a:ea typeface="맑은 고딕"/>
                      </a:rPr>
                      <a:t>과 연동되어 큰 용량의 컨텐츠를 빠르게 사용자에게 전송할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다양한 단말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Windows, Android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iOS</a:t>
                    </a:r>
                    <a:r>
                      <a:rPr kumimoji="0" lang="ko-KR" altLang="en-US" sz="1020" b="0" i="0" u="none" strike="noStrike" kern="0" cap="none" spc="0" normalizeH="0" baseline="0" noProof="0" smtClean="0">
                        <a:ln>
                          <a:noFill/>
                        </a:ln>
                        <a:solidFill>
                          <a:prstClr val="black"/>
                        </a:solidFill>
                        <a:effectLst/>
                        <a:uLnTx/>
                        <a:uFillTx/>
                        <a:ea typeface="맑은 고딕"/>
                      </a:rPr>
                      <a:t>는 물론 </a:t>
                    </a:r>
                    <a:r>
                      <a:rPr kumimoji="0" lang="en-US" altLang="ko-KR" sz="1020" b="0" i="0" u="none" strike="noStrike" kern="0" cap="none" spc="0" normalizeH="0" baseline="0" noProof="0" dirty="0" smtClean="0">
                        <a:ln>
                          <a:noFill/>
                        </a:ln>
                        <a:solidFill>
                          <a:prstClr val="black"/>
                        </a:solidFill>
                        <a:effectLst/>
                        <a:uLnTx/>
                        <a:uFillTx/>
                        <a:ea typeface="맑은 고딕"/>
                      </a:rPr>
                      <a:t>TV, </a:t>
                    </a:r>
                    <a:r>
                      <a:rPr kumimoji="0" lang="ko-KR" altLang="en-US" sz="1020" b="0" i="0" u="none" strike="noStrike" kern="0" cap="none" spc="0" normalizeH="0" baseline="0" noProof="0" smtClean="0">
                        <a:ln>
                          <a:noFill/>
                        </a:ln>
                        <a:solidFill>
                          <a:prstClr val="black"/>
                        </a:solidFill>
                        <a:effectLst/>
                        <a:uLnTx/>
                        <a:uFillTx/>
                        <a:ea typeface="맑은 고딕"/>
                      </a:rPr>
                      <a:t>게임 콘솔 등까지 오늘날 인기 있는 거의 모든 클라이언트 장치를 지원합니다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고속 수집 옵션 및 동적 </a:t>
                    </a:r>
                    <a:r>
                      <a:rPr kumimoji="0" lang="ko-KR" altLang="en-US" sz="1224" b="1" i="0" u="sng" strike="noStrike" kern="0" cap="none" spc="0" normalizeH="0" baseline="0" noProof="0" dirty="0" err="1" smtClean="0">
                        <a:ln>
                          <a:noFill/>
                        </a:ln>
                        <a:solidFill>
                          <a:prstClr val="black"/>
                        </a:solidFill>
                        <a:effectLst/>
                        <a:uLnTx/>
                        <a:uFillTx/>
                        <a:ea typeface="맑은 고딕"/>
                      </a:rPr>
                      <a:t>패키징</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UDP </a:t>
                    </a:r>
                    <a:r>
                      <a:rPr kumimoji="0" lang="ko-KR" altLang="en-US" sz="1020" b="0" i="0" u="none" strike="noStrike" kern="0" cap="none" spc="0" normalizeH="0" baseline="0" noProof="0" smtClean="0">
                        <a:ln>
                          <a:noFill/>
                        </a:ln>
                        <a:solidFill>
                          <a:prstClr val="black"/>
                        </a:solidFill>
                        <a:effectLst/>
                        <a:uLnTx/>
                        <a:uFillTx/>
                        <a:ea typeface="맑은 고딕"/>
                      </a:rPr>
                      <a:t>지원으로 자산을 신속하게 업로드하거나 직접 하드 드라이브를 제공할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다중 비트 전송률 </a:t>
                    </a:r>
                    <a:r>
                      <a:rPr kumimoji="0" lang="en-US" altLang="ko-KR" sz="1020" b="0" i="0" u="none" strike="noStrike" kern="0" cap="none" spc="0" normalizeH="0" baseline="0" noProof="0" dirty="0" smtClean="0">
                        <a:ln>
                          <a:noFill/>
                        </a:ln>
                        <a:solidFill>
                          <a:prstClr val="black"/>
                        </a:solidFill>
                        <a:effectLst/>
                        <a:uLnTx/>
                        <a:uFillTx/>
                        <a:ea typeface="맑은 고딕"/>
                      </a:rPr>
                      <a:t>MP4</a:t>
                    </a:r>
                    <a:r>
                      <a:rPr kumimoji="0" lang="ko-KR" altLang="en-US" sz="1020" b="0" i="0" u="none" strike="noStrike" kern="0" cap="none" spc="0" normalizeH="0" baseline="0" noProof="0" smtClean="0">
                        <a:ln>
                          <a:noFill/>
                        </a:ln>
                        <a:solidFill>
                          <a:prstClr val="black"/>
                        </a:solidFill>
                        <a:effectLst/>
                        <a:uLnTx/>
                        <a:uFillTx/>
                        <a:ea typeface="맑은 고딕"/>
                      </a:rPr>
                      <a:t>로 인코딩하고 다른 형식으로 실시간 제공함으로써 콘텐츠의 사본을 하나만 저장하여 저장소를 최적화합니다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음성 인식을 통한 </a:t>
                    </a:r>
                    <a:r>
                      <a:rPr kumimoji="0" lang="ko-KR" altLang="en-US" sz="1224" b="1" i="0" u="sng" strike="noStrike" kern="0" cap="none" spc="0" normalizeH="0" baseline="0" noProof="0" dirty="0" err="1" smtClean="0">
                        <a:ln>
                          <a:noFill/>
                        </a:ln>
                        <a:solidFill>
                          <a:prstClr val="black"/>
                        </a:solidFill>
                        <a:effectLst/>
                        <a:uLnTx/>
                        <a:uFillTx/>
                        <a:ea typeface="맑은 고딕"/>
                      </a:rPr>
                      <a:t>컨텐츠</a:t>
                    </a:r>
                    <a:r>
                      <a:rPr kumimoji="0" lang="ko-KR" altLang="en-US" sz="1224" b="1" i="0" u="sng" strike="noStrike" kern="0" cap="none" spc="0" normalizeH="0" baseline="0" noProof="0" dirty="0" smtClean="0">
                        <a:ln>
                          <a:noFill/>
                        </a:ln>
                        <a:solidFill>
                          <a:prstClr val="black"/>
                        </a:solidFill>
                        <a:effectLst/>
                        <a:uLnTx/>
                        <a:uFillTx/>
                        <a:ea typeface="맑은 고딕"/>
                      </a:rPr>
                      <a:t> 인덱싱</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음성 인식을 통해 키워드로 미디어 </a:t>
                    </a:r>
                    <a:r>
                      <a:rPr kumimoji="0" lang="ko-KR" altLang="en-US" sz="1020" b="0" i="0" u="none" strike="noStrike" kern="0" cap="none" spc="0" normalizeH="0" baseline="0" noProof="0" dirty="0" err="1" smtClean="0">
                        <a:ln>
                          <a:noFill/>
                        </a:ln>
                        <a:solidFill>
                          <a:prstClr val="black"/>
                        </a:solidFill>
                        <a:effectLst/>
                        <a:uLnTx/>
                        <a:uFillTx/>
                        <a:ea typeface="맑은 고딕"/>
                      </a:rPr>
                      <a:t>컨텐츠</a:t>
                    </a:r>
                    <a:r>
                      <a:rPr kumimoji="0" lang="ko-KR" altLang="en-US" sz="1020" b="0" i="0" u="none" strike="noStrike" kern="0" cap="none" spc="0" normalizeH="0" baseline="0" noProof="0" dirty="0" smtClean="0">
                        <a:ln>
                          <a:noFill/>
                        </a:ln>
                        <a:solidFill>
                          <a:prstClr val="black"/>
                        </a:solidFill>
                        <a:effectLst/>
                        <a:uLnTx/>
                        <a:uFillTx/>
                        <a:ea typeface="맑은 고딕"/>
                      </a:rPr>
                      <a:t> 검색을 지원하며 자막으로 활용할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smtClean="0">
                        <a:ln>
                          <a:noFill/>
                        </a:ln>
                        <a:solidFill>
                          <a:prstClr val="black"/>
                        </a:solidFill>
                        <a:effectLst/>
                        <a:uLnTx/>
                        <a:uFillTx/>
                        <a:ea typeface="맑은 고딕"/>
                      </a:rPr>
                      <a:t>기반의 </a:t>
                    </a:r>
                    <a:r>
                      <a:rPr kumimoji="0" lang="ko-KR" altLang="en-US" sz="1224" b="1" i="0" u="sng" strike="noStrike" kern="0" cap="none" spc="0" normalizeH="0" baseline="0" noProof="0" dirty="0" err="1" smtClean="0">
                        <a:ln>
                          <a:noFill/>
                        </a:ln>
                        <a:solidFill>
                          <a:prstClr val="black"/>
                        </a:solidFill>
                        <a:effectLst/>
                        <a:uLnTx/>
                        <a:uFillTx/>
                        <a:ea typeface="맑은 고딕"/>
                      </a:rPr>
                      <a:t>종량제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실제 요구에 맞게 사용량을 조절할 수 있고</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사용한 만큼만 지불하여 비용효율적인 미디어 서비스를 제공할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grpSp>
            <p:nvGrpSpPr>
              <p:cNvPr id="84" name="그룹 95"/>
              <p:cNvGrpSpPr/>
              <p:nvPr/>
            </p:nvGrpSpPr>
            <p:grpSpPr>
              <a:xfrm>
                <a:off x="6721836" y="899679"/>
                <a:ext cx="3362633" cy="5412310"/>
                <a:chOff x="3573634" y="943221"/>
                <a:chExt cx="3362633" cy="5412310"/>
              </a:xfrm>
            </p:grpSpPr>
            <p:sp>
              <p:nvSpPr>
                <p:cNvPr id="85"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86" name="그룹 97"/>
                <p:cNvGrpSpPr/>
                <p:nvPr/>
              </p:nvGrpSpPr>
              <p:grpSpPr>
                <a:xfrm>
                  <a:off x="3573634" y="943223"/>
                  <a:ext cx="3362633" cy="2965685"/>
                  <a:chOff x="3573634" y="943223"/>
                  <a:chExt cx="3362633" cy="2965685"/>
                </a:xfrm>
              </p:grpSpPr>
              <p:sp>
                <p:nvSpPr>
                  <p:cNvPr id="87"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altLang="ko-KR"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88" name="직사각형 99"/>
                  <p:cNvSpPr/>
                  <p:nvPr/>
                </p:nvSpPr>
                <p:spPr>
                  <a:xfrm>
                    <a:off x="3637604" y="2761658"/>
                    <a:ext cx="3298663" cy="114725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24" b="0" i="0" u="none" strike="noStrike" kern="0" cap="none" spc="-102" normalizeH="0" baseline="0" noProof="0" dirty="0" smtClean="0">
                        <a:ln>
                          <a:noFill/>
                        </a:ln>
                        <a:solidFill>
                          <a:prstClr val="black"/>
                        </a:solidFill>
                        <a:effectLst/>
                        <a:uLnTx/>
                        <a:uFillTx/>
                        <a:ea typeface="맑은 고딕"/>
                      </a:rPr>
                      <a:t>NBC </a:t>
                    </a:r>
                    <a:r>
                      <a:rPr kumimoji="0" lang="ko-KR" altLang="en-US" sz="1224" b="0" i="0" u="none" strike="noStrike" kern="0" cap="none" spc="-102" normalizeH="0" baseline="0" noProof="0" smtClean="0">
                        <a:ln>
                          <a:noFill/>
                        </a:ln>
                        <a:solidFill>
                          <a:prstClr val="black"/>
                        </a:solidFill>
                        <a:effectLst/>
                        <a:uLnTx/>
                        <a:uFillTx/>
                        <a:ea typeface="맑은 고딕"/>
                      </a:rPr>
                      <a:t>스포츠 및 최근의 주요 스포츠 이벤트를 </a:t>
                    </a:r>
                    <a:r>
                      <a:rPr kumimoji="0" lang="en-US" altLang="ko-KR" sz="1224" b="0" i="0" u="none" strike="noStrike" kern="0" cap="none" spc="-102" normalizeH="0" baseline="0" noProof="0" dirty="0" smtClean="0">
                        <a:ln>
                          <a:noFill/>
                        </a:ln>
                        <a:solidFill>
                          <a:prstClr val="black"/>
                        </a:solidFill>
                        <a:effectLst/>
                        <a:uLnTx/>
                        <a:uFillTx/>
                        <a:ea typeface="맑은 고딕"/>
                      </a:rPr>
                      <a:t>VOD </a:t>
                    </a:r>
                    <a:r>
                      <a:rPr kumimoji="0" lang="ko-KR" altLang="en-US" sz="1224" b="0" i="0" u="none" strike="noStrike" kern="0" cap="none" spc="-102" normalizeH="0" baseline="0" noProof="0" smtClean="0">
                        <a:ln>
                          <a:noFill/>
                        </a:ln>
                        <a:solidFill>
                          <a:prstClr val="black"/>
                        </a:solidFill>
                        <a:effectLst/>
                        <a:uLnTx/>
                        <a:uFillTx/>
                        <a:ea typeface="맑은 고딕"/>
                      </a:rPr>
                      <a:t>및 라이브 스트리밍으로 제공하였습니다</a:t>
                    </a:r>
                    <a:r>
                      <a:rPr kumimoji="0" lang="en-US" altLang="ko-KR" sz="1224" b="0" i="0" u="none" strike="noStrike" kern="0" cap="none" spc="-102" normalizeH="0" baseline="0" noProof="0" dirty="0" smtClean="0">
                        <a:ln>
                          <a:noFill/>
                        </a:ln>
                        <a:solidFill>
                          <a:prstClr val="black"/>
                        </a:solidFill>
                        <a:effectLst/>
                        <a:uLnTx/>
                        <a:uFillTx/>
                        <a:ea typeface="맑은 고딕"/>
                      </a:rPr>
                      <a:t>. </a:t>
                    </a:r>
                    <a:r>
                      <a:rPr kumimoji="0" lang="ko-KR" altLang="en-US" sz="1224" b="0" i="0" u="none" strike="noStrike" kern="0" cap="none" spc="-102" normalizeH="0" baseline="0" noProof="0" smtClean="0">
                        <a:ln>
                          <a:noFill/>
                        </a:ln>
                        <a:solidFill>
                          <a:prstClr val="black"/>
                        </a:solidFill>
                        <a:effectLst/>
                        <a:uLnTx/>
                        <a:uFillTx/>
                        <a:ea typeface="맑은 고딕"/>
                      </a:rPr>
                      <a:t>가장 대규모의 이벤트를 </a:t>
                    </a:r>
                    <a:r>
                      <a:rPr kumimoji="0" lang="en-US" altLang="ko-KR" sz="1224" b="0" i="0" u="none" strike="noStrike" kern="0" cap="none" spc="-102" normalizeH="0" baseline="0" noProof="0" dirty="0" smtClean="0">
                        <a:ln>
                          <a:noFill/>
                        </a:ln>
                        <a:solidFill>
                          <a:prstClr val="black"/>
                        </a:solidFill>
                        <a:effectLst/>
                        <a:uLnTx/>
                        <a:uFillTx/>
                        <a:ea typeface="맑은 고딕"/>
                      </a:rPr>
                      <a:t>Azure</a:t>
                    </a:r>
                    <a:r>
                      <a:rPr kumimoji="0" lang="ko-KR" altLang="en-US" sz="1224" b="0" i="0" u="none" strike="noStrike" kern="0" cap="none" spc="-102" normalizeH="0" baseline="0" noProof="0" smtClean="0">
                        <a:ln>
                          <a:noFill/>
                        </a:ln>
                        <a:solidFill>
                          <a:prstClr val="black"/>
                        </a:solidFill>
                        <a:effectLst/>
                        <a:uLnTx/>
                        <a:uFillTx/>
                        <a:ea typeface="맑은 고딕"/>
                      </a:rPr>
                      <a:t>의 미디어 서비스로 성공적으로 수행하여 </a:t>
                    </a:r>
                    <a:r>
                      <a:rPr kumimoji="0" lang="en-US" altLang="ko-KR" sz="1224" b="0" i="0" u="none" strike="noStrike" kern="0" cap="none" spc="-102" normalizeH="0" baseline="0" noProof="0" dirty="0" smtClean="0">
                        <a:ln>
                          <a:noFill/>
                        </a:ln>
                        <a:solidFill>
                          <a:prstClr val="black"/>
                        </a:solidFill>
                        <a:effectLst/>
                        <a:uLnTx/>
                        <a:uFillTx/>
                        <a:ea typeface="맑은 고딕"/>
                      </a:rPr>
                      <a:t>Azure </a:t>
                    </a:r>
                    <a:r>
                      <a:rPr kumimoji="0" lang="ko-KR" altLang="en-US" sz="1224" b="0" i="0" u="none" strike="noStrike" kern="0" cap="none" spc="-102" normalizeH="0" baseline="0" noProof="0" smtClean="0">
                        <a:ln>
                          <a:noFill/>
                        </a:ln>
                        <a:solidFill>
                          <a:prstClr val="black"/>
                        </a:solidFill>
                        <a:effectLst/>
                        <a:uLnTx/>
                        <a:uFillTx/>
                        <a:ea typeface="맑은 고딕"/>
                      </a:rPr>
                      <a:t>미디어 서비스의 성능과 안정성이 검증되었습니다</a:t>
                    </a:r>
                    <a:r>
                      <a:rPr kumimoji="0" lang="en-US" altLang="ko-KR" sz="1224" b="0" i="0" u="none" strike="noStrike" kern="0" cap="none" spc="-102" normalizeH="0" baseline="0" noProof="0" dirty="0" smtClean="0">
                        <a:ln>
                          <a:noFill/>
                        </a:ln>
                        <a:solidFill>
                          <a:prstClr val="black"/>
                        </a:solidFill>
                        <a:effectLst/>
                        <a:uLnTx/>
                        <a:uFillTx/>
                        <a:ea typeface="맑은 고딕"/>
                      </a:rPr>
                      <a:t>.</a:t>
                    </a:r>
                  </a:p>
                </p:txBody>
              </p:sp>
            </p:grpSp>
          </p:grpSp>
        </p:grpSp>
        <p:sp>
          <p:nvSpPr>
            <p:cNvPr id="80" name="직사각형 100"/>
            <p:cNvSpPr/>
            <p:nvPr/>
          </p:nvSpPr>
          <p:spPr>
            <a:xfrm>
              <a:off x="62400" y="4015486"/>
              <a:ext cx="2938469" cy="1960665"/>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미디어 서비스</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강력한 </a:t>
              </a:r>
              <a:r>
                <a:rPr kumimoji="0" lang="en-US" altLang="ko-KR" sz="1020" b="0" i="0" u="none" strike="noStrike" kern="0" cap="none" spc="0" normalizeH="0" baseline="0" noProof="0" dirty="0" smtClean="0">
                  <a:ln>
                    <a:noFill/>
                  </a:ln>
                  <a:solidFill>
                    <a:prstClr val="black"/>
                  </a:solidFill>
                  <a:effectLst/>
                  <a:uLnTx/>
                  <a:uFillTx/>
                  <a:ea typeface="맑은 고딕"/>
                </a:rPr>
                <a:t>Azure Cloud</a:t>
              </a:r>
              <a:r>
                <a:rPr kumimoji="0" lang="ko-KR" altLang="en-US" sz="1020" b="0" i="0" u="none" strike="noStrike" kern="0" cap="none" spc="0" normalizeH="0" baseline="0" noProof="0" smtClean="0">
                  <a:ln>
                    <a:noFill/>
                  </a:ln>
                  <a:solidFill>
                    <a:prstClr val="black"/>
                  </a:solidFill>
                  <a:effectLst/>
                  <a:uLnTx/>
                  <a:uFillTx/>
                  <a:ea typeface="맑은 고딕"/>
                </a:rPr>
                <a:t> 성능으로 거의 모든 장치 및 위치에 관계없이 어떠한 미디어라도 서비스를 제공할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Microsoft Azure </a:t>
              </a:r>
              <a:r>
                <a:rPr kumimoji="0" lang="ko-KR" altLang="en-US" sz="1020" b="0" i="0" u="none" strike="noStrike" kern="0" cap="none" spc="0" normalizeH="0" baseline="0" noProof="0" smtClean="0">
                  <a:ln>
                    <a:noFill/>
                  </a:ln>
                  <a:solidFill>
                    <a:prstClr val="black"/>
                  </a:solidFill>
                  <a:effectLst/>
                  <a:uLnTx/>
                  <a:uFillTx/>
                  <a:ea typeface="맑은 고딕"/>
                </a:rPr>
                <a:t>미디어 서비스를 사용해서 유연하고 확장 가능한 인코딩</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패키징 및 배포 서비스를 지원하는 종단 간 미디어 워크플로를 만들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다양한 </a:t>
              </a:r>
              <a:r>
                <a:rPr kumimoji="0" lang="en-US" altLang="ko-KR" sz="1020" b="0" i="0" u="none" strike="noStrike" kern="0" cap="none" spc="0" normalizeH="0" baseline="0" noProof="0" dirty="0" smtClean="0">
                  <a:ln>
                    <a:noFill/>
                  </a:ln>
                  <a:solidFill>
                    <a:prstClr val="black"/>
                  </a:solidFill>
                  <a:effectLst/>
                  <a:uLnTx/>
                  <a:uFillTx/>
                  <a:ea typeface="맑은 고딕"/>
                </a:rPr>
                <a:t>TV, PC </a:t>
              </a:r>
              <a:r>
                <a:rPr kumimoji="0" lang="ko-KR" altLang="en-US" sz="1020" b="0" i="0" u="none" strike="noStrike" kern="0" cap="none" spc="0" normalizeH="0" baseline="0" noProof="0" smtClean="0">
                  <a:ln>
                    <a:noFill/>
                  </a:ln>
                  <a:solidFill>
                    <a:prstClr val="black"/>
                  </a:solidFill>
                  <a:effectLst/>
                  <a:uLnTx/>
                  <a:uFillTx/>
                  <a:ea typeface="맑은 고딕"/>
                </a:rPr>
                <a:t>및 모바일 장치에서 요청 시 라이브 방식의 스트리밍 제공을 위해 비디오 또는 오디오 콘텐츠를 안전하게 업로드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저장</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인코딩 및 패키징할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p>
          </p:txBody>
        </p:sp>
      </p:grpSp>
      <p:grpSp>
        <p:nvGrpSpPr>
          <p:cNvPr id="93" name="그룹 3"/>
          <p:cNvGrpSpPr/>
          <p:nvPr/>
        </p:nvGrpSpPr>
        <p:grpSpPr>
          <a:xfrm>
            <a:off x="1271860" y="2084267"/>
            <a:ext cx="2951599" cy="278020"/>
            <a:chOff x="3106021" y="1920406"/>
            <a:chExt cx="3262566" cy="208766"/>
          </a:xfrm>
        </p:grpSpPr>
        <p:pic>
          <p:nvPicPr>
            <p:cNvPr id="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직사각형 2"/>
            <p:cNvSpPr/>
            <p:nvPr/>
          </p:nvSpPr>
          <p:spPr>
            <a:xfrm>
              <a:off x="3914457" y="1939424"/>
              <a:ext cx="1599699" cy="189748"/>
            </a:xfrm>
            <a:prstGeom prst="rect">
              <a:avLst/>
            </a:prstGeom>
          </p:spPr>
          <p:txBody>
            <a:bodyPr wrap="none">
              <a:spAutoFit/>
            </a:bodyPr>
            <a:lstStyle/>
            <a:p>
              <a:pPr defTabSz="317342">
                <a:lnSpc>
                  <a:spcPct val="90000"/>
                </a:lnSpc>
                <a:spcBef>
                  <a:spcPts val="306"/>
                </a:spcBef>
                <a:spcAft>
                  <a:spcPts val="306"/>
                </a:spcAft>
                <a:buClr>
                  <a:srgbClr val="FD0000"/>
                </a:buClr>
              </a:pPr>
              <a:r>
                <a:rPr lang="ko-KR" altLang="en-US" sz="1122" b="1">
                  <a:solidFill>
                    <a:prstClr val="black"/>
                  </a:solidFill>
                  <a:ea typeface="맑은 고딕"/>
                </a:rPr>
                <a:t>미디어 서비스</a:t>
              </a:r>
              <a:r>
                <a:rPr lang="en-US" altLang="ko-KR" sz="1122" b="1" dirty="0">
                  <a:solidFill>
                    <a:prstClr val="black"/>
                  </a:solidFill>
                  <a:ea typeface="맑은 고딕"/>
                </a:rPr>
                <a:t> </a:t>
              </a:r>
              <a:r>
                <a:rPr lang="ko-KR" altLang="en-US" sz="1122" b="1">
                  <a:solidFill>
                    <a:prstClr val="black"/>
                  </a:solidFill>
                  <a:ea typeface="맑은 고딕"/>
                </a:rPr>
                <a:t>구조</a:t>
              </a:r>
              <a:endParaRPr lang="en-US" altLang="ko-KR" sz="1224" b="1" u="sng" dirty="0">
                <a:solidFill>
                  <a:prstClr val="black"/>
                </a:solidFill>
                <a:ea typeface="맑은 고딕"/>
              </a:endParaRPr>
            </a:p>
          </p:txBody>
        </p:sp>
      </p:grpSp>
      <p:pic>
        <p:nvPicPr>
          <p:cNvPr id="96" name="Picture 95"/>
          <p:cNvPicPr>
            <a:picLocks noChangeAspect="1"/>
          </p:cNvPicPr>
          <p:nvPr/>
        </p:nvPicPr>
        <p:blipFill>
          <a:blip r:embed="rId4"/>
          <a:stretch>
            <a:fillRect/>
          </a:stretch>
        </p:blipFill>
        <p:spPr>
          <a:xfrm>
            <a:off x="1271860" y="2366583"/>
            <a:ext cx="2951599" cy="1855154"/>
          </a:xfrm>
          <a:prstGeom prst="rect">
            <a:avLst/>
          </a:prstGeom>
        </p:spPr>
      </p:pic>
      <p:pic>
        <p:nvPicPr>
          <p:cNvPr id="97" name="Picture 96"/>
          <p:cNvPicPr>
            <a:picLocks noChangeAspect="1"/>
          </p:cNvPicPr>
          <p:nvPr/>
        </p:nvPicPr>
        <p:blipFill rotWithShape="1">
          <a:blip r:embed="rId5"/>
          <a:srcRect l="20645" t="9380" r="23022" b="12503"/>
          <a:stretch/>
        </p:blipFill>
        <p:spPr>
          <a:xfrm>
            <a:off x="8570080" y="2195388"/>
            <a:ext cx="912105" cy="712582"/>
          </a:xfrm>
          <a:prstGeom prst="rect">
            <a:avLst/>
          </a:prstGeom>
        </p:spPr>
      </p:pic>
      <p:pic>
        <p:nvPicPr>
          <p:cNvPr id="98" name="Picture 97"/>
          <p:cNvPicPr>
            <a:picLocks noChangeAspect="1"/>
          </p:cNvPicPr>
          <p:nvPr/>
        </p:nvPicPr>
        <p:blipFill rotWithShape="1">
          <a:blip r:embed="rId6"/>
          <a:srcRect l="8864" t="7593" r="8864" b="7593"/>
          <a:stretch/>
        </p:blipFill>
        <p:spPr>
          <a:xfrm>
            <a:off x="10223872" y="2028468"/>
            <a:ext cx="805560" cy="1177357"/>
          </a:xfrm>
          <a:prstGeom prst="rect">
            <a:avLst/>
          </a:prstGeom>
        </p:spPr>
      </p:pic>
      <p:pic>
        <p:nvPicPr>
          <p:cNvPr id="99" name="Picture 98"/>
          <p:cNvPicPr>
            <a:picLocks noChangeAspect="1"/>
          </p:cNvPicPr>
          <p:nvPr/>
        </p:nvPicPr>
        <p:blipFill rotWithShape="1">
          <a:blip r:embed="rId7"/>
          <a:srcRect l="28558" r="28155" b="2990"/>
          <a:stretch/>
        </p:blipFill>
        <p:spPr>
          <a:xfrm>
            <a:off x="9388438" y="1997616"/>
            <a:ext cx="781741" cy="1167979"/>
          </a:xfrm>
          <a:prstGeom prst="rect">
            <a:avLst/>
          </a:prstGeom>
        </p:spPr>
      </p:pic>
      <p:pic>
        <p:nvPicPr>
          <p:cNvPr id="100" name="Picture 99"/>
          <p:cNvPicPr>
            <a:picLocks noChangeAspect="1"/>
          </p:cNvPicPr>
          <p:nvPr/>
        </p:nvPicPr>
        <p:blipFill>
          <a:blip r:embed="rId8"/>
          <a:stretch>
            <a:fillRect/>
          </a:stretch>
        </p:blipFill>
        <p:spPr>
          <a:xfrm>
            <a:off x="7856971" y="2221495"/>
            <a:ext cx="687478" cy="687478"/>
          </a:xfrm>
          <a:prstGeom prst="rect">
            <a:avLst/>
          </a:prstGeom>
        </p:spPr>
      </p:pic>
      <p:sp>
        <p:nvSpPr>
          <p:cNvPr id="101" name="직사각형 99"/>
          <p:cNvSpPr/>
          <p:nvPr/>
        </p:nvSpPr>
        <p:spPr>
          <a:xfrm>
            <a:off x="7856971" y="4392583"/>
            <a:ext cx="3191214" cy="1439117"/>
          </a:xfrm>
          <a:prstGeom prst="rect">
            <a:avLst/>
          </a:prstGeom>
        </p:spPr>
        <p:txBody>
          <a:bodyPr wrap="square">
            <a:spAutoFit/>
          </a:bodyPr>
          <a:lstStyle/>
          <a:p>
            <a:r>
              <a:rPr lang="ko-KR" altLang="en-US" sz="1224" spc="-102" dirty="0">
                <a:solidFill>
                  <a:prstClr val="black"/>
                </a:solidFill>
                <a:ea typeface="맑은 고딕"/>
              </a:rPr>
              <a:t>소치 올림픽 규모</a:t>
            </a:r>
            <a:endParaRPr lang="en-US" altLang="ko-KR" sz="1224" spc="-102" dirty="0">
              <a:solidFill>
                <a:prstClr val="black"/>
              </a:solidFill>
              <a:ea typeface="맑은 고딕"/>
            </a:endParaRPr>
          </a:p>
          <a:p>
            <a:pPr marL="174862" indent="-174862">
              <a:buFontTx/>
              <a:buChar char="-"/>
            </a:pPr>
            <a:r>
              <a:rPr lang="en-US" altLang="ko-KR" sz="1224" spc="-102" dirty="0">
                <a:solidFill>
                  <a:prstClr val="black"/>
                </a:solidFill>
                <a:ea typeface="맑은 고딕"/>
              </a:rPr>
              <a:t>18</a:t>
            </a:r>
            <a:r>
              <a:rPr lang="ko-KR" altLang="en-US" sz="1224" spc="-102">
                <a:solidFill>
                  <a:prstClr val="black"/>
                </a:solidFill>
                <a:ea typeface="맑은 고딕"/>
              </a:rPr>
              <a:t>일 동안 </a:t>
            </a:r>
            <a:r>
              <a:rPr lang="en-US" altLang="ko-KR" sz="1224" spc="-102" dirty="0">
                <a:solidFill>
                  <a:prstClr val="black"/>
                </a:solidFill>
                <a:ea typeface="맑은 고딕"/>
              </a:rPr>
              <a:t>10,000</a:t>
            </a:r>
            <a:r>
              <a:rPr lang="ko-KR" altLang="en-US" sz="1224" spc="-102">
                <a:solidFill>
                  <a:prstClr val="black"/>
                </a:solidFill>
                <a:ea typeface="맑은 고딕"/>
              </a:rPr>
              <a:t>시간의 </a:t>
            </a:r>
            <a:r>
              <a:rPr lang="en-US" altLang="ko-KR" sz="1224" spc="-102" dirty="0">
                <a:solidFill>
                  <a:prstClr val="black"/>
                </a:solidFill>
                <a:ea typeface="맑은 고딕"/>
              </a:rPr>
              <a:t>HD </a:t>
            </a:r>
            <a:r>
              <a:rPr lang="ko-KR" altLang="en-US" sz="1224" spc="-102">
                <a:solidFill>
                  <a:prstClr val="black"/>
                </a:solidFill>
                <a:ea typeface="맑은 고딕"/>
              </a:rPr>
              <a:t>스트리밍</a:t>
            </a:r>
            <a:endParaRPr lang="en-US" altLang="ko-KR" sz="1224" spc="-102" dirty="0">
              <a:solidFill>
                <a:prstClr val="black"/>
              </a:solidFill>
              <a:ea typeface="맑은 고딕"/>
            </a:endParaRPr>
          </a:p>
          <a:p>
            <a:pPr marL="174862" indent="-174862">
              <a:buFontTx/>
              <a:buChar char="-"/>
            </a:pPr>
            <a:r>
              <a:rPr lang="en-US" altLang="ko-KR" sz="1224" spc="-102" dirty="0">
                <a:solidFill>
                  <a:prstClr val="black"/>
                </a:solidFill>
                <a:ea typeface="맑은 고딕"/>
              </a:rPr>
              <a:t>99.999% </a:t>
            </a:r>
            <a:r>
              <a:rPr lang="ko-KR" altLang="en-US" sz="1224" spc="-102">
                <a:solidFill>
                  <a:prstClr val="black"/>
                </a:solidFill>
                <a:ea typeface="맑은 고딕"/>
              </a:rPr>
              <a:t>업타임</a:t>
            </a:r>
            <a:endParaRPr lang="en-US" altLang="ko-KR" sz="1224" spc="-102" dirty="0">
              <a:solidFill>
                <a:prstClr val="black"/>
              </a:solidFill>
              <a:ea typeface="맑은 고딕"/>
            </a:endParaRPr>
          </a:p>
          <a:p>
            <a:pPr marL="174862" indent="-174862">
              <a:buFontTx/>
              <a:buChar char="-"/>
            </a:pPr>
            <a:r>
              <a:rPr lang="en-US" altLang="ko-KR" sz="1224" spc="-102" dirty="0">
                <a:solidFill>
                  <a:prstClr val="black"/>
                </a:solidFill>
                <a:ea typeface="맑은 고딕"/>
              </a:rPr>
              <a:t>204</a:t>
            </a:r>
            <a:r>
              <a:rPr lang="ko-KR" altLang="en-US" sz="1224" spc="-102">
                <a:solidFill>
                  <a:prstClr val="black"/>
                </a:solidFill>
                <a:ea typeface="맑은 고딕"/>
              </a:rPr>
              <a:t>개의 라이브 스트리밍 채널 운영</a:t>
            </a:r>
            <a:endParaRPr lang="en-US" altLang="ko-KR" sz="1224" spc="-102" dirty="0">
              <a:solidFill>
                <a:prstClr val="black"/>
              </a:solidFill>
              <a:ea typeface="맑은 고딕"/>
            </a:endParaRPr>
          </a:p>
          <a:p>
            <a:pPr marL="174862" indent="-174862">
              <a:buFontTx/>
              <a:buChar char="-"/>
            </a:pPr>
            <a:r>
              <a:rPr lang="en-US" altLang="ko-KR" sz="1224" spc="-102" dirty="0">
                <a:solidFill>
                  <a:prstClr val="black"/>
                </a:solidFill>
                <a:ea typeface="맑은 고딕"/>
              </a:rPr>
              <a:t>100TB </a:t>
            </a:r>
            <a:r>
              <a:rPr lang="ko-KR" altLang="en-US" sz="1224" spc="-102">
                <a:solidFill>
                  <a:prstClr val="black"/>
                </a:solidFill>
                <a:ea typeface="맑은 고딕"/>
              </a:rPr>
              <a:t>스토리지</a:t>
            </a:r>
            <a:r>
              <a:rPr lang="en-US" altLang="ko-KR" sz="1224" spc="-102" dirty="0">
                <a:solidFill>
                  <a:prstClr val="black"/>
                </a:solidFill>
                <a:ea typeface="맑은 고딕"/>
              </a:rPr>
              <a:t>, 35PB </a:t>
            </a:r>
            <a:r>
              <a:rPr lang="ko-KR" altLang="en-US" sz="1224" spc="-102">
                <a:solidFill>
                  <a:prstClr val="black"/>
                </a:solidFill>
                <a:ea typeface="맑은 고딕"/>
              </a:rPr>
              <a:t>스트리밍</a:t>
            </a:r>
            <a:endParaRPr lang="en-US" altLang="ko-KR" sz="1224" spc="-102" dirty="0">
              <a:solidFill>
                <a:prstClr val="black"/>
              </a:solidFill>
              <a:ea typeface="맑은 고딕"/>
            </a:endParaRPr>
          </a:p>
          <a:p>
            <a:pPr marL="174862" indent="-174862">
              <a:buFontTx/>
              <a:buChar char="-"/>
            </a:pPr>
            <a:r>
              <a:rPr lang="en-US" altLang="ko-KR" sz="1224" spc="-102" dirty="0">
                <a:solidFill>
                  <a:prstClr val="black"/>
                </a:solidFill>
                <a:ea typeface="맑은 고딕"/>
              </a:rPr>
              <a:t>500</a:t>
            </a:r>
            <a:r>
              <a:rPr lang="ko-KR" altLang="en-US" sz="1224" spc="-102">
                <a:solidFill>
                  <a:prstClr val="black"/>
                </a:solidFill>
                <a:ea typeface="맑은 고딕"/>
              </a:rPr>
              <a:t>조 건수의 스토리지 트랜잭션</a:t>
            </a:r>
            <a:endParaRPr lang="en-US" altLang="ko-KR" sz="1224" spc="-102" dirty="0">
              <a:solidFill>
                <a:prstClr val="black"/>
              </a:solidFill>
              <a:ea typeface="맑은 고딕"/>
            </a:endParaRPr>
          </a:p>
          <a:p>
            <a:pPr marL="174862" indent="-174862">
              <a:buFontTx/>
              <a:buChar char="-"/>
            </a:pPr>
            <a:r>
              <a:rPr lang="ko-KR" altLang="en-US" sz="1224" spc="-102" dirty="0">
                <a:solidFill>
                  <a:prstClr val="black"/>
                </a:solidFill>
                <a:ea typeface="맑은 고딕"/>
              </a:rPr>
              <a:t>최대 동시 </a:t>
            </a:r>
            <a:r>
              <a:rPr lang="ko-KR" altLang="en-US" sz="1224" spc="-102" dirty="0" err="1">
                <a:solidFill>
                  <a:prstClr val="black"/>
                </a:solidFill>
                <a:ea typeface="맑은 고딕"/>
              </a:rPr>
              <a:t>스트리밍</a:t>
            </a:r>
            <a:r>
              <a:rPr lang="ko-KR" altLang="en-US" sz="1224" spc="-102" dirty="0">
                <a:solidFill>
                  <a:prstClr val="black"/>
                </a:solidFill>
                <a:ea typeface="맑은 고딕"/>
              </a:rPr>
              <a:t> 시청자 </a:t>
            </a:r>
            <a:r>
              <a:rPr lang="en-US" altLang="ko-KR" sz="1224" spc="-102" dirty="0">
                <a:solidFill>
                  <a:prstClr val="black"/>
                </a:solidFill>
                <a:ea typeface="맑은 고딕"/>
              </a:rPr>
              <a:t>210</a:t>
            </a:r>
            <a:r>
              <a:rPr lang="ko-KR" altLang="en-US" sz="1224" spc="-102">
                <a:solidFill>
                  <a:prstClr val="black"/>
                </a:solidFill>
                <a:ea typeface="맑은 고딕"/>
              </a:rPr>
              <a:t>만명</a:t>
            </a:r>
            <a:endParaRPr lang="en-US" altLang="ko-KR" sz="1224" spc="-102" dirty="0">
              <a:solidFill>
                <a:prstClr val="black"/>
              </a:solidFill>
              <a:ea typeface="맑은 고딕"/>
            </a:endParaRPr>
          </a:p>
        </p:txBody>
      </p:sp>
      <p:pic>
        <p:nvPicPr>
          <p:cNvPr id="102" name="Picture 101"/>
          <p:cNvPicPr>
            <a:picLocks noChangeAspect="1"/>
          </p:cNvPicPr>
          <p:nvPr/>
        </p:nvPicPr>
        <p:blipFill rotWithShape="1">
          <a:blip r:embed="rId9" cstate="print">
            <a:extLst>
              <a:ext uri="{28A0092B-C50C-407E-A947-70E740481C1C}">
                <a14:useLocalDpi xmlns:a14="http://schemas.microsoft.com/office/drawing/2010/main" val="0"/>
              </a:ext>
            </a:extLst>
          </a:blip>
          <a:srcRect l="-1" t="-366" r="3" b="22761"/>
          <a:stretch/>
        </p:blipFill>
        <p:spPr>
          <a:xfrm>
            <a:off x="7855145" y="5866470"/>
            <a:ext cx="1080204" cy="656001"/>
          </a:xfrm>
          <a:prstGeom prst="rect">
            <a:avLst/>
          </a:prstGeom>
        </p:spPr>
      </p:pic>
      <p:pic>
        <p:nvPicPr>
          <p:cNvPr id="103" name="Picture 102"/>
          <p:cNvPicPr>
            <a:picLocks noChangeAspect="1"/>
          </p:cNvPicPr>
          <p:nvPr/>
        </p:nvPicPr>
        <p:blipFill>
          <a:blip r:embed="rId10"/>
          <a:stretch>
            <a:fillRect/>
          </a:stretch>
        </p:blipFill>
        <p:spPr>
          <a:xfrm>
            <a:off x="9017185" y="5856997"/>
            <a:ext cx="884259" cy="665473"/>
          </a:xfrm>
          <a:prstGeom prst="rect">
            <a:avLst/>
          </a:prstGeom>
        </p:spPr>
      </p:pic>
      <p:pic>
        <p:nvPicPr>
          <p:cNvPr id="104" name="Picture 1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279" y="5856998"/>
            <a:ext cx="1114909" cy="668945"/>
          </a:xfrm>
          <a:prstGeom prst="rect">
            <a:avLst/>
          </a:prstGeom>
        </p:spPr>
      </p:pic>
      <p:sp>
        <p:nvSpPr>
          <p:cNvPr id="105"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232102926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Media</a:t>
            </a:r>
            <a:r>
              <a:rPr lang="ko-KR" altLang="en-US" smtClean="0"/>
              <a:t> </a:t>
            </a:r>
            <a:r>
              <a:rPr lang="en-US" altLang="ko-KR" dirty="0" smtClean="0"/>
              <a:t>Service</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smtClean="0">
                <a:solidFill>
                  <a:srgbClr val="0076C6"/>
                </a:solidFill>
                <a:latin typeface="맑은 고딕" panose="020B0503020000020004" pitchFamily="50" charset="-127"/>
                <a:ea typeface="맑은 고딕" panose="020B0503020000020004" pitchFamily="50" charset="-127"/>
              </a:rPr>
              <a:t>미디어 서비스를 구축하는데 필요로 하는 </a:t>
            </a:r>
            <a:r>
              <a:rPr lang="ko-KR" altLang="en-US" sz="1836" spc="-104" dirty="0" err="1" smtClean="0">
                <a:solidFill>
                  <a:srgbClr val="0076C6"/>
                </a:solidFill>
                <a:latin typeface="맑은 고딕" panose="020B0503020000020004" pitchFamily="50" charset="-127"/>
                <a:ea typeface="맑은 고딕" panose="020B0503020000020004" pitchFamily="50" charset="-127"/>
              </a:rPr>
              <a:t>인코딩</a:t>
            </a:r>
            <a:r>
              <a:rPr lang="en-US" altLang="ko-KR" sz="1836" spc="-104" dirty="0" smtClean="0">
                <a:solidFill>
                  <a:srgbClr val="0076C6"/>
                </a:solidFill>
                <a:latin typeface="맑은 고딕" panose="020B0503020000020004" pitchFamily="50" charset="-127"/>
                <a:ea typeface="맑은 고딕" panose="020B0503020000020004" pitchFamily="50" charset="-127"/>
              </a:rPr>
              <a:t>, DRM </a:t>
            </a:r>
            <a:r>
              <a:rPr lang="ko-KR" altLang="en-US" sz="1836" spc="-104" smtClean="0">
                <a:solidFill>
                  <a:srgbClr val="0076C6"/>
                </a:solidFill>
                <a:latin typeface="맑은 고딕" panose="020B0503020000020004" pitchFamily="50" charset="-127"/>
                <a:ea typeface="맑은 고딕" panose="020B0503020000020004" pitchFamily="50" charset="-127"/>
              </a:rPr>
              <a:t>등의 다양한 서비스 기능을 모두 제공하고 있으며</a:t>
            </a:r>
            <a:r>
              <a:rPr lang="en-US" altLang="ko-KR" sz="1836" spc="-104" dirty="0" smtClean="0">
                <a:solidFill>
                  <a:srgbClr val="0076C6"/>
                </a:solidFill>
                <a:latin typeface="맑은 고딕" panose="020B0503020000020004" pitchFamily="50" charset="-127"/>
                <a:ea typeface="맑은 고딕" panose="020B0503020000020004" pitchFamily="50" charset="-127"/>
              </a:rPr>
              <a:t>, Azure CDN</a:t>
            </a:r>
            <a:r>
              <a:rPr lang="ko-KR" altLang="en-US" sz="1836" spc="-104" smtClean="0">
                <a:solidFill>
                  <a:srgbClr val="0076C6"/>
                </a:solidFill>
                <a:latin typeface="맑은 고딕" panose="020B0503020000020004" pitchFamily="50" charset="-127"/>
                <a:ea typeface="맑은 고딕" panose="020B0503020000020004" pitchFamily="50" charset="-127"/>
              </a:rPr>
              <a:t>과 함께 사용하면 높은 품질과 성능을 제공할 수 있음</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
        <p:nvSpPr>
          <p:cNvPr id="105"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
        <p:nvSpPr>
          <p:cNvPr id="116" name="Rectangle 115"/>
          <p:cNvSpPr/>
          <p:nvPr/>
        </p:nvSpPr>
        <p:spPr>
          <a:xfrm>
            <a:off x="960437" y="1820862"/>
            <a:ext cx="10591800" cy="4419600"/>
          </a:xfrm>
          <a:prstGeom prst="rect">
            <a:avLst/>
          </a:prstGeom>
          <a:solidFill>
            <a:srgbClr val="8CC600"/>
          </a:solidFill>
          <a:ln w="9525" cap="flat" cmpd="sng" algn="ctr">
            <a:noFill/>
            <a:prstDash val="solid"/>
            <a:headEnd type="none" w="med" len="med"/>
            <a:tailEnd type="none" w="med" len="med"/>
          </a:ln>
          <a:effectLst/>
        </p:spPr>
        <p:txBody>
          <a:bodyPr vert="horz" wrap="square" lIns="71304" tIns="35653" rIns="71304" bIns="35653" numCol="1" spcCol="0" rtlCol="0" anchor="ctr" anchorCtr="0" compatLnSpc="1">
            <a:prstTxWarp prst="textNoShape">
              <a:avLst/>
            </a:prstTxWarp>
          </a:bodyPr>
          <a:lstStyle/>
          <a:p>
            <a:pPr marL="0" marR="0" lvl="0" indent="0" algn="ctr" defTabSz="712846"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0" name="Group 19"/>
          <p:cNvGrpSpPr/>
          <p:nvPr/>
        </p:nvGrpSpPr>
        <p:grpSpPr>
          <a:xfrm>
            <a:off x="8809037" y="1973262"/>
            <a:ext cx="2489222" cy="1576018"/>
            <a:chOff x="9042016" y="1821682"/>
            <a:chExt cx="2489222" cy="1576018"/>
          </a:xfrm>
        </p:grpSpPr>
        <p:pic>
          <p:nvPicPr>
            <p:cNvPr id="121" name="Picture 120" descr="social white.png"/>
            <p:cNvPicPr>
              <a:picLocks noChangeAspect="1"/>
            </p:cNvPicPr>
            <p:nvPr/>
          </p:nvPicPr>
          <p:blipFill>
            <a:blip r:embed="rId15"/>
            <a:stretch>
              <a:fillRect/>
            </a:stretch>
          </p:blipFill>
          <p:spPr>
            <a:xfrm>
              <a:off x="10931875" y="2159698"/>
              <a:ext cx="599363" cy="665785"/>
            </a:xfrm>
            <a:prstGeom prst="rect">
              <a:avLst/>
            </a:prstGeom>
          </p:spPr>
        </p:pic>
        <p:grpSp>
          <p:nvGrpSpPr>
            <p:cNvPr id="11" name="Group 10"/>
            <p:cNvGrpSpPr/>
            <p:nvPr/>
          </p:nvGrpSpPr>
          <p:grpSpPr>
            <a:xfrm>
              <a:off x="9042016" y="1821682"/>
              <a:ext cx="1894066" cy="1576018"/>
              <a:chOff x="9042016" y="1821682"/>
              <a:chExt cx="1894066" cy="1576018"/>
            </a:xfrm>
          </p:grpSpPr>
          <p:sp>
            <p:nvSpPr>
              <p:cNvPr id="118" name="Cloud large"/>
              <p:cNvSpPr>
                <a:spLocks/>
              </p:cNvSpPr>
              <p:nvPr/>
            </p:nvSpPr>
            <p:spPr bwMode="black">
              <a:xfrm>
                <a:off x="9326083" y="1821682"/>
                <a:ext cx="1609999" cy="1272721"/>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p:spPr>
            <p:txBody>
              <a:bodyPr vert="horz" wrap="square" lIns="71332" tIns="35666" rIns="71332" bIns="35666"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292929"/>
                  </a:solidFill>
                  <a:effectLst/>
                  <a:uLnTx/>
                  <a:uFillTx/>
                </a:endParaRPr>
              </a:p>
            </p:txBody>
          </p:sp>
          <p:sp>
            <p:nvSpPr>
              <p:cNvPr id="123" name="TextBox 122"/>
              <p:cNvSpPr txBox="1"/>
              <p:nvPr/>
            </p:nvSpPr>
            <p:spPr>
              <a:xfrm>
                <a:off x="9758242" y="2892838"/>
                <a:ext cx="73" cy="186637"/>
              </a:xfrm>
              <a:prstGeom prst="rect">
                <a:avLst/>
              </a:prstGeom>
              <a:noFill/>
            </p:spPr>
            <p:txBody>
              <a:bodyPr wrap="none" lIns="0" tIns="0" rIns="0" bIns="0" rtlCol="0">
                <a:spAutoFit/>
              </a:bodyPr>
              <a:lstStyle/>
              <a:p>
                <a:pPr marL="359139" indent="-359139" defTabSz="912478">
                  <a:lnSpc>
                    <a:spcPct val="90000"/>
                  </a:lnSpc>
                  <a:spcBef>
                    <a:spcPct val="20000"/>
                  </a:spcBef>
                  <a:buSzPct val="80000"/>
                </a:pPr>
                <a:endParaRPr lang="en-US" sz="1200" dirty="0">
                  <a:solidFill>
                    <a:srgbClr val="5F5F5F"/>
                  </a:solidFill>
                  <a:latin typeface="Segoe WP" pitchFamily="34" charset="0"/>
                </a:endParaRPr>
              </a:p>
            </p:txBody>
          </p:sp>
          <p:cxnSp>
            <p:nvCxnSpPr>
              <p:cNvPr id="124" name="Straight Connector 123"/>
              <p:cNvCxnSpPr/>
              <p:nvPr/>
            </p:nvCxnSpPr>
            <p:spPr>
              <a:xfrm flipV="1">
                <a:off x="9042016" y="2826087"/>
                <a:ext cx="950447" cy="571613"/>
              </a:xfrm>
              <a:prstGeom prst="line">
                <a:avLst/>
              </a:prstGeom>
              <a:noFill/>
              <a:ln w="76200" cap="flat" cmpd="sng" algn="ctr">
                <a:solidFill>
                  <a:srgbClr val="FFFFFF"/>
                </a:solidFill>
                <a:prstDash val="sysDash"/>
              </a:ln>
              <a:effectLst/>
            </p:spPr>
          </p:cxnSp>
          <p:grpSp>
            <p:nvGrpSpPr>
              <p:cNvPr id="126" name="Group 125"/>
              <p:cNvGrpSpPr/>
              <p:nvPr/>
            </p:nvGrpSpPr>
            <p:grpSpPr>
              <a:xfrm>
                <a:off x="9833872" y="2180102"/>
                <a:ext cx="682160" cy="665758"/>
                <a:chOff x="8406479" y="4127678"/>
                <a:chExt cx="809736" cy="711424"/>
              </a:xfrm>
            </p:grpSpPr>
            <p:pic>
              <p:nvPicPr>
                <p:cNvPr id="127" name="Picture 2" descr="C:\Users\t-dantay\Documents\Placeholders\paste.png"/>
                <p:cNvPicPr>
                  <a:picLocks noChangeAspect="1" noChangeArrowheads="1"/>
                </p:cNvPicPr>
                <p:nvPr>
                  <p:custDataLst>
                    <p:custData r:id="rId12"/>
                  </p:custDataLst>
                </p:nvPr>
              </p:nvPicPr>
              <p:blipFill>
                <a:blip r:embed="rId16" cstate="print">
                  <a:duotone>
                    <a:srgbClr val="8CC6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75552" y="4127678"/>
                  <a:ext cx="427512" cy="470932"/>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p:cNvSpPr txBox="1"/>
                <p:nvPr/>
              </p:nvSpPr>
              <p:spPr>
                <a:xfrm>
                  <a:off x="8406479" y="4656283"/>
                  <a:ext cx="809736" cy="182819"/>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marL="0" marR="0" lvl="0" indent="0"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a:ln>
                        <a:noFill/>
                      </a:ln>
                      <a:solidFill>
                        <a:srgbClr val="292929">
                          <a:lumMod val="50000"/>
                          <a:lumOff val="50000"/>
                          <a:alpha val="99000"/>
                        </a:srgbClr>
                      </a:solidFill>
                      <a:effectLst/>
                      <a:uLnTx/>
                      <a:uFillTx/>
                    </a:rPr>
                    <a:t>Analytics</a:t>
                  </a:r>
                </a:p>
              </p:txBody>
            </p:sp>
          </p:grpSp>
        </p:grpSp>
      </p:grpSp>
      <p:grpSp>
        <p:nvGrpSpPr>
          <p:cNvPr id="135" name="Group 134"/>
          <p:cNvGrpSpPr/>
          <p:nvPr/>
        </p:nvGrpSpPr>
        <p:grpSpPr>
          <a:xfrm>
            <a:off x="2350789" y="2047139"/>
            <a:ext cx="7489977" cy="3671853"/>
            <a:chOff x="1626781" y="1951982"/>
            <a:chExt cx="8890728" cy="3923718"/>
          </a:xfrm>
        </p:grpSpPr>
        <p:sp>
          <p:nvSpPr>
            <p:cNvPr id="136" name="Cloud large"/>
            <p:cNvSpPr>
              <a:spLocks/>
            </p:cNvSpPr>
            <p:nvPr/>
          </p:nvSpPr>
          <p:spPr bwMode="black">
            <a:xfrm>
              <a:off x="1626781" y="1951982"/>
              <a:ext cx="8852002" cy="392371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292929"/>
                </a:solidFill>
                <a:effectLst/>
                <a:uLnTx/>
                <a:uFillTx/>
              </a:endParaRPr>
            </a:p>
          </p:txBody>
        </p:sp>
        <p:grpSp>
          <p:nvGrpSpPr>
            <p:cNvPr id="137" name="Group 136"/>
            <p:cNvGrpSpPr/>
            <p:nvPr/>
          </p:nvGrpSpPr>
          <p:grpSpPr>
            <a:xfrm>
              <a:off x="2901474" y="3593935"/>
              <a:ext cx="900404" cy="764929"/>
              <a:chOff x="2679853" y="3593935"/>
              <a:chExt cx="900404" cy="764929"/>
            </a:xfrm>
          </p:grpSpPr>
          <p:sp>
            <p:nvSpPr>
              <p:cNvPr id="164" name="Freeform 133"/>
              <p:cNvSpPr>
                <a:spLocks/>
              </p:cNvSpPr>
              <p:nvPr>
                <p:custDataLst>
                  <p:custData r:id="rId11"/>
                </p:custDataLst>
              </p:nvPr>
            </p:nvSpPr>
            <p:spPr bwMode="black">
              <a:xfrm>
                <a:off x="2889162" y="3593935"/>
                <a:ext cx="481785" cy="455017"/>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rgbClr val="8CC600"/>
              </a:solidFill>
              <a:ln>
                <a:noFill/>
              </a:ln>
            </p:spPr>
            <p:txBody>
              <a:bodyPr vert="horz" wrap="square" lIns="82305" tIns="41153" rIns="82305" bIns="41153"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292929"/>
                  </a:solidFill>
                  <a:effectLst/>
                  <a:uLnTx/>
                  <a:uFillTx/>
                </a:endParaRPr>
              </a:p>
            </p:txBody>
          </p:sp>
          <p:sp>
            <p:nvSpPr>
              <p:cNvPr id="165" name="TextBox 164"/>
              <p:cNvSpPr txBox="1"/>
              <p:nvPr/>
            </p:nvSpPr>
            <p:spPr>
              <a:xfrm>
                <a:off x="2679853" y="4176045"/>
                <a:ext cx="900404" cy="182819"/>
              </a:xfrm>
              <a:prstGeom prst="rect">
                <a:avLst/>
              </a:prstGeom>
              <a:noFill/>
            </p:spPr>
            <p:txBody>
              <a:bodyPr wrap="square" lIns="0" tIns="0" rIns="0" bIns="0" rtlCol="0">
                <a:spAutoFit/>
              </a:bodyPr>
              <a:lstStyle/>
              <a:p>
                <a:pPr marL="0" marR="0" lvl="0" indent="0" algn="ctr"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smtClean="0">
                    <a:ln>
                      <a:noFill/>
                    </a:ln>
                    <a:solidFill>
                      <a:srgbClr val="292929">
                        <a:lumMod val="50000"/>
                        <a:lumOff val="50000"/>
                        <a:alpha val="99000"/>
                      </a:srgbClr>
                    </a:solidFill>
                    <a:effectLst/>
                    <a:uLnTx/>
                    <a:uFillTx/>
                  </a:rPr>
                  <a:t>Encoding</a:t>
                </a:r>
              </a:p>
            </p:txBody>
          </p:sp>
        </p:grpSp>
        <p:grpSp>
          <p:nvGrpSpPr>
            <p:cNvPr id="138" name="Group 137"/>
            <p:cNvGrpSpPr/>
            <p:nvPr/>
          </p:nvGrpSpPr>
          <p:grpSpPr>
            <a:xfrm>
              <a:off x="8292471" y="3585471"/>
              <a:ext cx="895063" cy="773390"/>
              <a:chOff x="8670620" y="3585471"/>
              <a:chExt cx="895063" cy="773390"/>
            </a:xfrm>
          </p:grpSpPr>
          <p:pic>
            <p:nvPicPr>
              <p:cNvPr id="162" name="Picture 2" descr="C:\Users\t-dantay\Documents\Placeholders\paste.png"/>
              <p:cNvPicPr>
                <a:picLocks noChangeAspect="1" noChangeArrowheads="1"/>
              </p:cNvPicPr>
              <p:nvPr/>
            </p:nvPicPr>
            <p:blipFill>
              <a:blip r:embed="rId16" cstate="print">
                <a:duotone>
                  <a:srgbClr val="8CC6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935059" y="3585471"/>
                <a:ext cx="427512" cy="470932"/>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p:cNvSpPr txBox="1"/>
              <p:nvPr/>
            </p:nvSpPr>
            <p:spPr>
              <a:xfrm>
                <a:off x="8670620" y="4176042"/>
                <a:ext cx="895063" cy="182819"/>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marL="0" marR="0" lvl="0" indent="0" algn="ctr"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smtClean="0">
                    <a:ln>
                      <a:noFill/>
                    </a:ln>
                    <a:solidFill>
                      <a:srgbClr val="292929">
                        <a:lumMod val="50000"/>
                        <a:lumOff val="50000"/>
                        <a:alpha val="99000"/>
                      </a:srgbClr>
                    </a:solidFill>
                    <a:effectLst/>
                    <a:uLnTx/>
                    <a:uFillTx/>
                  </a:rPr>
                  <a:t>Analytics</a:t>
                </a:r>
                <a:endParaRPr kumimoji="0" lang="en-US" sz="1100" b="0" i="0" u="none" strike="noStrike" kern="0" cap="none" spc="0" normalizeH="0" baseline="0" noProof="0" dirty="0">
                  <a:ln>
                    <a:noFill/>
                  </a:ln>
                  <a:solidFill>
                    <a:srgbClr val="292929">
                      <a:lumMod val="50000"/>
                      <a:lumOff val="50000"/>
                      <a:alpha val="99000"/>
                    </a:srgbClr>
                  </a:solidFill>
                  <a:effectLst/>
                  <a:uLnTx/>
                  <a:uFillTx/>
                </a:endParaRPr>
              </a:p>
            </p:txBody>
          </p:sp>
        </p:grpSp>
        <p:sp>
          <p:nvSpPr>
            <p:cNvPr id="139" name="TextBox 138"/>
            <p:cNvSpPr txBox="1"/>
            <p:nvPr/>
          </p:nvSpPr>
          <p:spPr>
            <a:xfrm>
              <a:off x="3737808" y="2885384"/>
              <a:ext cx="4654553" cy="355199"/>
            </a:xfrm>
            <a:prstGeom prst="rect">
              <a:avLst/>
            </a:prstGeom>
            <a:noFill/>
          </p:spPr>
          <p:txBody>
            <a:bodyPr wrap="square" lIns="0" tIns="0" rIns="0" bIns="0" rtlCol="0">
              <a:spAutoFit/>
            </a:bodyPr>
            <a:lstStyle>
              <a:defPPr>
                <a:defRPr lang="en-US"/>
              </a:defPPr>
              <a:lvl1pPr marL="460375" indent="-460375" algn="ctr">
                <a:lnSpc>
                  <a:spcPct val="90000"/>
                </a:lnSpc>
                <a:spcBef>
                  <a:spcPct val="20000"/>
                </a:spcBef>
                <a:buSzPct val="80000"/>
                <a:defRPr sz="2400" spc="-100">
                  <a:solidFill>
                    <a:schemeClr val="tx1">
                      <a:lumMod val="50000"/>
                      <a:lumOff val="50000"/>
                      <a:alpha val="99000"/>
                    </a:schemeClr>
                  </a:solidFill>
                </a:defRPr>
              </a:lvl1pPr>
            </a:lstStyle>
            <a:p>
              <a:pPr marL="460375" marR="0" lvl="0" indent="-460375" algn="ctr" defTabSz="912478" eaLnBrk="1" fontAlgn="auto" latinLnBrk="0" hangingPunct="1">
                <a:lnSpc>
                  <a:spcPct val="90000"/>
                </a:lnSpc>
                <a:spcBef>
                  <a:spcPct val="20000"/>
                </a:spcBef>
                <a:spcAft>
                  <a:spcPts val="0"/>
                </a:spcAft>
                <a:buClrTx/>
                <a:buSzPct val="80000"/>
                <a:buFontTx/>
                <a:buNone/>
                <a:tabLst/>
                <a:defRPr/>
              </a:pPr>
              <a:r>
                <a:rPr kumimoji="0" lang="en-US" sz="2400" b="0" i="0" u="none" strike="noStrike" kern="0" cap="none" spc="-100" normalizeH="0" baseline="0" noProof="0" dirty="0" smtClean="0">
                  <a:ln>
                    <a:noFill/>
                  </a:ln>
                  <a:solidFill>
                    <a:srgbClr val="292929">
                      <a:lumMod val="50000"/>
                      <a:lumOff val="50000"/>
                      <a:alpha val="99000"/>
                    </a:srgbClr>
                  </a:solidFill>
                  <a:effectLst/>
                  <a:uLnTx/>
                  <a:uFillTx/>
                </a:rPr>
                <a:t>Azure </a:t>
              </a:r>
              <a:r>
                <a:rPr kumimoji="0" lang="en-US" sz="2400" b="0" i="0" u="none" strike="noStrike" kern="0" cap="none" spc="-100" normalizeH="0" baseline="0" noProof="0" dirty="0">
                  <a:ln>
                    <a:noFill/>
                  </a:ln>
                  <a:solidFill>
                    <a:srgbClr val="292929">
                      <a:lumMod val="50000"/>
                      <a:lumOff val="50000"/>
                      <a:alpha val="99000"/>
                    </a:srgbClr>
                  </a:solidFill>
                  <a:effectLst/>
                  <a:uLnTx/>
                  <a:uFillTx/>
                </a:rPr>
                <a:t>Media Services</a:t>
              </a:r>
            </a:p>
          </p:txBody>
        </p:sp>
        <p:grpSp>
          <p:nvGrpSpPr>
            <p:cNvPr id="140" name="Group 139"/>
            <p:cNvGrpSpPr/>
            <p:nvPr/>
          </p:nvGrpSpPr>
          <p:grpSpPr>
            <a:xfrm>
              <a:off x="7110486" y="3541741"/>
              <a:ext cx="1079812" cy="963008"/>
              <a:chOff x="7368681" y="3541741"/>
              <a:chExt cx="1079812" cy="963008"/>
            </a:xfrm>
          </p:grpSpPr>
          <p:grpSp>
            <p:nvGrpSpPr>
              <p:cNvPr id="158" name="Group 157"/>
              <p:cNvGrpSpPr/>
              <p:nvPr/>
            </p:nvGrpSpPr>
            <p:grpSpPr>
              <a:xfrm>
                <a:off x="7705339" y="3541741"/>
                <a:ext cx="406496" cy="510640"/>
                <a:chOff x="7801276" y="3484633"/>
                <a:chExt cx="406496" cy="510640"/>
              </a:xfrm>
            </p:grpSpPr>
            <p:pic>
              <p:nvPicPr>
                <p:cNvPr id="160" name="Picture 2" descr="C:\Users\t-dantay\Documents\First24\calendar1.png"/>
                <p:cNvPicPr>
                  <a:picLocks noChangeAspect="1" noChangeArrowheads="1"/>
                </p:cNvPicPr>
                <p:nvPr>
                  <p:custDataLst>
                    <p:custData r:id="rId9"/>
                  </p:custDataLst>
                </p:nvPr>
              </p:nvPicPr>
              <p:blipFill>
                <a:blip r:embed="rId17" cstate="print">
                  <a:duotone>
                    <a:srgbClr val="8CC6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7801276" y="3484633"/>
                  <a:ext cx="319190" cy="324177"/>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C:\Users\t-dantay\Documents\Placeholders\WiFi.png"/>
                <p:cNvPicPr>
                  <a:picLocks noChangeAspect="1" noChangeArrowheads="1"/>
                </p:cNvPicPr>
                <p:nvPr>
                  <p:custDataLst>
                    <p:custData r:id="rId10"/>
                  </p:custDataLst>
                </p:nvPr>
              </p:nvPicPr>
              <p:blipFill>
                <a:blip r:embed="rId18" cstate="print">
                  <a:duotone>
                    <a:srgbClr val="8CC6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rot="5400000">
                  <a:off x="7836902" y="3624403"/>
                  <a:ext cx="370870" cy="370870"/>
                </a:xfrm>
                <a:prstGeom prst="rect">
                  <a:avLst/>
                </a:prstGeom>
                <a:noFill/>
                <a:extLst>
                  <a:ext uri="{909E8E84-426E-40DD-AFC4-6F175D3DCCD1}">
                    <a14:hiddenFill xmlns:a14="http://schemas.microsoft.com/office/drawing/2010/main">
                      <a:solidFill>
                        <a:srgbClr val="FFFFFF"/>
                      </a:solidFill>
                    </a14:hiddenFill>
                  </a:ext>
                </a:extLst>
              </p:spPr>
            </p:pic>
          </p:grpSp>
          <p:sp>
            <p:nvSpPr>
              <p:cNvPr id="159" name="TextBox 158"/>
              <p:cNvSpPr txBox="1"/>
              <p:nvPr/>
            </p:nvSpPr>
            <p:spPr>
              <a:xfrm>
                <a:off x="7368681" y="4176044"/>
                <a:ext cx="1079812" cy="328705"/>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marL="0" marR="0" lvl="0" indent="0" algn="ctr" defTabSz="912478" eaLnBrk="1" fontAlgn="auto" latinLnBrk="0" hangingPunct="1">
                  <a:lnSpc>
                    <a:spcPts val="936"/>
                  </a:lnSpc>
                  <a:spcBef>
                    <a:spcPct val="20000"/>
                  </a:spcBef>
                  <a:spcAft>
                    <a:spcPts val="0"/>
                  </a:spcAft>
                  <a:buClrTx/>
                  <a:buSzPct val="80000"/>
                  <a:buFontTx/>
                  <a:buNone/>
                  <a:tabLst/>
                  <a:defRPr/>
                </a:pPr>
                <a:r>
                  <a:rPr kumimoji="0" lang="en-US" sz="1100" b="0" i="0" u="none" strike="noStrike" kern="0" cap="none" spc="0" normalizeH="0" baseline="0" noProof="0" dirty="0">
                    <a:ln>
                      <a:noFill/>
                    </a:ln>
                    <a:solidFill>
                      <a:srgbClr val="292929">
                        <a:lumMod val="50000"/>
                        <a:lumOff val="50000"/>
                        <a:alpha val="99000"/>
                      </a:srgbClr>
                    </a:solidFill>
                    <a:effectLst/>
                    <a:uLnTx/>
                    <a:uFillTx/>
                  </a:rPr>
                  <a:t>Live</a:t>
                </a:r>
              </a:p>
              <a:p>
                <a:pPr marL="0" marR="0" lvl="0" indent="0" algn="ctr" defTabSz="912478" eaLnBrk="1" fontAlgn="auto" latinLnBrk="0" hangingPunct="1">
                  <a:lnSpc>
                    <a:spcPts val="936"/>
                  </a:lnSpc>
                  <a:spcBef>
                    <a:spcPct val="20000"/>
                  </a:spcBef>
                  <a:spcAft>
                    <a:spcPts val="0"/>
                  </a:spcAft>
                  <a:buClrTx/>
                  <a:buSzPct val="80000"/>
                  <a:buFontTx/>
                  <a:buNone/>
                  <a:tabLst/>
                  <a:defRPr/>
                </a:pPr>
                <a:r>
                  <a:rPr kumimoji="0" lang="en-US" sz="1100" b="0" i="0" u="none" strike="noStrike" kern="0" cap="none" spc="0" normalizeH="0" baseline="0" noProof="0" dirty="0">
                    <a:ln>
                      <a:noFill/>
                    </a:ln>
                    <a:solidFill>
                      <a:srgbClr val="292929">
                        <a:lumMod val="50000"/>
                        <a:lumOff val="50000"/>
                        <a:alpha val="99000"/>
                      </a:srgbClr>
                    </a:solidFill>
                    <a:effectLst/>
                    <a:uLnTx/>
                    <a:uFillTx/>
                  </a:rPr>
                  <a:t>Streaming</a:t>
                </a:r>
              </a:p>
            </p:txBody>
          </p:sp>
        </p:grpSp>
        <p:grpSp>
          <p:nvGrpSpPr>
            <p:cNvPr id="141" name="Group 140"/>
            <p:cNvGrpSpPr/>
            <p:nvPr/>
          </p:nvGrpSpPr>
          <p:grpSpPr>
            <a:xfrm>
              <a:off x="3904051" y="3687276"/>
              <a:ext cx="1012225" cy="854407"/>
              <a:chOff x="3802384" y="3687276"/>
              <a:chExt cx="1012225" cy="854407"/>
            </a:xfrm>
          </p:grpSpPr>
          <p:grpSp>
            <p:nvGrpSpPr>
              <p:cNvPr id="154" name="Group 153"/>
              <p:cNvGrpSpPr/>
              <p:nvPr/>
            </p:nvGrpSpPr>
            <p:grpSpPr>
              <a:xfrm>
                <a:off x="3863671" y="3687276"/>
                <a:ext cx="787478" cy="243068"/>
                <a:chOff x="4046228" y="3661508"/>
                <a:chExt cx="787478" cy="243068"/>
              </a:xfrm>
            </p:grpSpPr>
            <p:sp>
              <p:nvSpPr>
                <p:cNvPr id="156" name="Freeform 131"/>
                <p:cNvSpPr>
                  <a:spLocks/>
                </p:cNvSpPr>
                <p:nvPr/>
              </p:nvSpPr>
              <p:spPr bwMode="black">
                <a:xfrm>
                  <a:off x="4479382" y="3665655"/>
                  <a:ext cx="354324" cy="227305"/>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rgbClr val="8CC600"/>
                </a:solidFill>
                <a:ln>
                  <a:noFill/>
                </a:ln>
              </p:spPr>
              <p:txBody>
                <a:bodyPr vert="horz" wrap="square" lIns="82305" tIns="41153" rIns="82305" bIns="41153"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292929"/>
                    </a:solidFill>
                    <a:effectLst/>
                    <a:uLnTx/>
                    <a:uFillTx/>
                  </a:endParaRPr>
                </a:p>
              </p:txBody>
            </p:sp>
            <p:sp>
              <p:nvSpPr>
                <p:cNvPr id="157" name="Freeform 132"/>
                <p:cNvSpPr>
                  <a:spLocks/>
                </p:cNvSpPr>
                <p:nvPr/>
              </p:nvSpPr>
              <p:spPr bwMode="black">
                <a:xfrm>
                  <a:off x="4046228" y="3661508"/>
                  <a:ext cx="364282" cy="243068"/>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rgbClr val="8CC600"/>
                </a:solidFill>
                <a:ln>
                  <a:noFill/>
                </a:ln>
              </p:spPr>
              <p:txBody>
                <a:bodyPr vert="horz" wrap="square" lIns="82305" tIns="41153" rIns="82305" bIns="41153"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292929"/>
                    </a:solidFill>
                    <a:effectLst/>
                    <a:uLnTx/>
                    <a:uFillTx/>
                  </a:endParaRPr>
                </a:p>
              </p:txBody>
            </p:sp>
          </p:grpSp>
          <p:sp>
            <p:nvSpPr>
              <p:cNvPr id="155" name="TextBox 154"/>
              <p:cNvSpPr txBox="1"/>
              <p:nvPr/>
            </p:nvSpPr>
            <p:spPr>
              <a:xfrm>
                <a:off x="3802384" y="4176044"/>
                <a:ext cx="1012225" cy="365639"/>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marL="0" marR="0" lvl="0" indent="0" algn="ctr"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a:ln>
                      <a:noFill/>
                    </a:ln>
                    <a:solidFill>
                      <a:srgbClr val="292929">
                        <a:lumMod val="50000"/>
                        <a:lumOff val="50000"/>
                        <a:alpha val="99000"/>
                      </a:srgbClr>
                    </a:solidFill>
                    <a:effectLst/>
                    <a:uLnTx/>
                    <a:uFillTx/>
                  </a:rPr>
                  <a:t>Format</a:t>
                </a:r>
                <a:br>
                  <a:rPr kumimoji="0" lang="en-US" sz="1100" b="0" i="0" u="none" strike="noStrike" kern="0" cap="none" spc="0" normalizeH="0" baseline="0" noProof="0" dirty="0">
                    <a:ln>
                      <a:noFill/>
                    </a:ln>
                    <a:solidFill>
                      <a:srgbClr val="292929">
                        <a:lumMod val="50000"/>
                        <a:lumOff val="50000"/>
                        <a:alpha val="99000"/>
                      </a:srgbClr>
                    </a:solidFill>
                    <a:effectLst/>
                    <a:uLnTx/>
                    <a:uFillTx/>
                  </a:rPr>
                </a:br>
                <a:r>
                  <a:rPr kumimoji="0" lang="en-US" sz="1100" b="0" i="0" u="none" strike="noStrike" kern="0" cap="none" spc="0" normalizeH="0" baseline="0" noProof="0" dirty="0">
                    <a:ln>
                      <a:noFill/>
                    </a:ln>
                    <a:solidFill>
                      <a:srgbClr val="292929">
                        <a:lumMod val="50000"/>
                        <a:lumOff val="50000"/>
                        <a:alpha val="99000"/>
                      </a:srgbClr>
                    </a:solidFill>
                    <a:effectLst/>
                    <a:uLnTx/>
                    <a:uFillTx/>
                  </a:rPr>
                  <a:t>Conversion</a:t>
                </a:r>
              </a:p>
            </p:txBody>
          </p:sp>
        </p:grpSp>
        <p:grpSp>
          <p:nvGrpSpPr>
            <p:cNvPr id="142" name="Group 141"/>
            <p:cNvGrpSpPr/>
            <p:nvPr/>
          </p:nvGrpSpPr>
          <p:grpSpPr>
            <a:xfrm>
              <a:off x="4916276" y="3585471"/>
              <a:ext cx="910052" cy="956212"/>
              <a:chOff x="4934563" y="3585471"/>
              <a:chExt cx="910052" cy="956212"/>
            </a:xfrm>
          </p:grpSpPr>
          <p:sp>
            <p:nvSpPr>
              <p:cNvPr id="152" name="TextBox 151"/>
              <p:cNvSpPr txBox="1"/>
              <p:nvPr/>
            </p:nvSpPr>
            <p:spPr>
              <a:xfrm>
                <a:off x="4934563" y="4176044"/>
                <a:ext cx="910052" cy="365639"/>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marL="0" marR="0" lvl="0" indent="0" algn="ctr"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a:ln>
                      <a:noFill/>
                    </a:ln>
                    <a:solidFill>
                      <a:srgbClr val="292929">
                        <a:lumMod val="50000"/>
                        <a:lumOff val="50000"/>
                        <a:alpha val="99000"/>
                      </a:srgbClr>
                    </a:solidFill>
                    <a:effectLst/>
                    <a:uLnTx/>
                    <a:uFillTx/>
                  </a:rPr>
                  <a:t>Content Protection</a:t>
                </a:r>
              </a:p>
            </p:txBody>
          </p:sp>
          <p:sp>
            <p:nvSpPr>
              <p:cNvPr id="153" name="Freeform 92"/>
              <p:cNvSpPr>
                <a:spLocks noEditPoints="1"/>
              </p:cNvSpPr>
              <p:nvPr/>
            </p:nvSpPr>
            <p:spPr bwMode="black">
              <a:xfrm>
                <a:off x="5234293" y="3585471"/>
                <a:ext cx="310592" cy="423179"/>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8CC600"/>
              </a:solidFill>
              <a:ln>
                <a:noFill/>
              </a:ln>
              <a:extLst/>
            </p:spPr>
            <p:txBody>
              <a:bodyPr vert="horz" wrap="square" lIns="91440" tIns="45720" rIns="91440" bIns="45720"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92929"/>
                  </a:solidFill>
                  <a:effectLst/>
                  <a:uLnTx/>
                  <a:uFillTx/>
                </a:endParaRPr>
              </a:p>
            </p:txBody>
          </p:sp>
        </p:grpSp>
        <p:grpSp>
          <p:nvGrpSpPr>
            <p:cNvPr id="143" name="Group 142"/>
            <p:cNvGrpSpPr/>
            <p:nvPr/>
          </p:nvGrpSpPr>
          <p:grpSpPr>
            <a:xfrm>
              <a:off x="5928501" y="3600784"/>
              <a:ext cx="1079812" cy="892886"/>
              <a:chOff x="6066742" y="3600784"/>
              <a:chExt cx="1079812" cy="892886"/>
            </a:xfrm>
          </p:grpSpPr>
          <p:sp>
            <p:nvSpPr>
              <p:cNvPr id="150" name="TextBox 149"/>
              <p:cNvSpPr txBox="1"/>
              <p:nvPr/>
            </p:nvSpPr>
            <p:spPr>
              <a:xfrm>
                <a:off x="6066742" y="4176044"/>
                <a:ext cx="1079812" cy="317626"/>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marL="0" marR="0" lvl="0" indent="0" algn="ctr" defTabSz="912478" eaLnBrk="1" fontAlgn="auto" latinLnBrk="0" hangingPunct="1">
                  <a:lnSpc>
                    <a:spcPts val="936"/>
                  </a:lnSpc>
                  <a:spcBef>
                    <a:spcPct val="20000"/>
                  </a:spcBef>
                  <a:spcAft>
                    <a:spcPts val="0"/>
                  </a:spcAft>
                  <a:buClrTx/>
                  <a:buSzPct val="80000"/>
                  <a:buFontTx/>
                  <a:buNone/>
                  <a:tabLst/>
                  <a:defRPr/>
                </a:pPr>
                <a:r>
                  <a:rPr kumimoji="0" lang="en-US" sz="1100" b="0" i="0" u="none" strike="noStrike" kern="0" cap="none" spc="0" normalizeH="0" baseline="0" noProof="0" dirty="0">
                    <a:ln>
                      <a:noFill/>
                    </a:ln>
                    <a:solidFill>
                      <a:srgbClr val="292929">
                        <a:lumMod val="50000"/>
                        <a:lumOff val="50000"/>
                        <a:alpha val="99000"/>
                      </a:srgbClr>
                    </a:solidFill>
                    <a:effectLst/>
                    <a:uLnTx/>
                    <a:uFillTx/>
                  </a:rPr>
                  <a:t>On-Demand</a:t>
                </a:r>
              </a:p>
              <a:p>
                <a:pPr marL="0" marR="0" lvl="0" indent="0" algn="ctr" defTabSz="912478" eaLnBrk="1" fontAlgn="auto" latinLnBrk="0" hangingPunct="1">
                  <a:lnSpc>
                    <a:spcPts val="936"/>
                  </a:lnSpc>
                  <a:spcBef>
                    <a:spcPct val="20000"/>
                  </a:spcBef>
                  <a:spcAft>
                    <a:spcPts val="0"/>
                  </a:spcAft>
                  <a:buClrTx/>
                  <a:buSzPct val="80000"/>
                  <a:buFontTx/>
                  <a:buNone/>
                  <a:tabLst/>
                  <a:defRPr/>
                </a:pPr>
                <a:r>
                  <a:rPr kumimoji="0" lang="en-US" sz="1100" b="0" i="0" u="none" strike="noStrike" kern="0" cap="none" spc="0" normalizeH="0" baseline="0" noProof="0" dirty="0">
                    <a:ln>
                      <a:noFill/>
                    </a:ln>
                    <a:solidFill>
                      <a:srgbClr val="292929">
                        <a:lumMod val="50000"/>
                        <a:lumOff val="50000"/>
                        <a:alpha val="99000"/>
                      </a:srgbClr>
                    </a:solidFill>
                    <a:effectLst/>
                    <a:uLnTx/>
                    <a:uFillTx/>
                  </a:rPr>
                  <a:t>Streaming</a:t>
                </a:r>
              </a:p>
            </p:txBody>
          </p:sp>
          <p:sp>
            <p:nvSpPr>
              <p:cNvPr id="151" name="Freeform 101"/>
              <p:cNvSpPr>
                <a:spLocks/>
              </p:cNvSpPr>
              <p:nvPr/>
            </p:nvSpPr>
            <p:spPr bwMode="black">
              <a:xfrm flipH="1">
                <a:off x="6491591" y="3600784"/>
                <a:ext cx="230114" cy="345166"/>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rgbClr val="8CC600"/>
              </a:solidFill>
              <a:ln>
                <a:noFill/>
              </a:ln>
              <a:extLst/>
            </p:spPr>
            <p:txBody>
              <a:bodyPr vert="horz" wrap="square" lIns="91440" tIns="45720" rIns="91440" bIns="45720"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92929"/>
                  </a:solidFill>
                  <a:effectLst/>
                  <a:uLnTx/>
                  <a:uFillTx/>
                </a:endParaRPr>
              </a:p>
            </p:txBody>
          </p:sp>
        </p:grpSp>
        <p:grpSp>
          <p:nvGrpSpPr>
            <p:cNvPr id="144" name="Group 143"/>
            <p:cNvGrpSpPr/>
            <p:nvPr/>
          </p:nvGrpSpPr>
          <p:grpSpPr>
            <a:xfrm>
              <a:off x="9187534" y="3609204"/>
              <a:ext cx="1329975" cy="749660"/>
              <a:chOff x="9685638" y="3609204"/>
              <a:chExt cx="1329975" cy="749660"/>
            </a:xfrm>
          </p:grpSpPr>
          <p:pic>
            <p:nvPicPr>
              <p:cNvPr id="148" name="Picture 35" descr="Eye 512x512.png"/>
              <p:cNvPicPr>
                <a:picLocks noChangeAspect="1"/>
              </p:cNvPicPr>
              <p:nvPr/>
            </p:nvPicPr>
            <p:blipFill>
              <a:blip r:embed="rId19" cstate="print">
                <a:duotone>
                  <a:prstClr val="black"/>
                  <a:srgbClr val="8CC600">
                    <a:tint val="45000"/>
                    <a:satMod val="400000"/>
                  </a:srgbClr>
                </a:duotone>
                <a:extLst>
                  <a:ext uri="{BEBA8EAE-BF5A-486C-A8C5-ECC9F3942E4B}">
                    <a14:imgProps xmlns:a14="http://schemas.microsoft.com/office/drawing/2010/main">
                      <a14:imgLayer r:embed="rId2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025553" y="3609204"/>
                <a:ext cx="423464" cy="423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9" name="TextBox 148"/>
              <p:cNvSpPr txBox="1"/>
              <p:nvPr/>
            </p:nvSpPr>
            <p:spPr>
              <a:xfrm>
                <a:off x="9685638" y="4176045"/>
                <a:ext cx="1329975" cy="182819"/>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marL="0" marR="0" lvl="0" indent="0" algn="ctr"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smtClean="0">
                    <a:ln>
                      <a:noFill/>
                    </a:ln>
                    <a:solidFill>
                      <a:srgbClr val="292929">
                        <a:lumMod val="50000"/>
                        <a:lumOff val="50000"/>
                        <a:alpha val="99000"/>
                      </a:srgbClr>
                    </a:solidFill>
                    <a:effectLst/>
                    <a:uLnTx/>
                    <a:uFillTx/>
                  </a:rPr>
                  <a:t>Advertising</a:t>
                </a:r>
                <a:endParaRPr kumimoji="0" lang="en-US" sz="1100" b="0" i="0" u="none" strike="noStrike" kern="0" cap="none" spc="0" normalizeH="0" baseline="0" noProof="0" dirty="0">
                  <a:ln>
                    <a:noFill/>
                  </a:ln>
                  <a:solidFill>
                    <a:srgbClr val="292929">
                      <a:lumMod val="50000"/>
                      <a:lumOff val="50000"/>
                      <a:alpha val="99000"/>
                    </a:srgbClr>
                  </a:solidFill>
                  <a:effectLst/>
                  <a:uLnTx/>
                  <a:uFillTx/>
                </a:endParaRPr>
              </a:p>
            </p:txBody>
          </p:sp>
        </p:grpSp>
        <p:grpSp>
          <p:nvGrpSpPr>
            <p:cNvPr id="145" name="Group 144"/>
            <p:cNvGrpSpPr/>
            <p:nvPr/>
          </p:nvGrpSpPr>
          <p:grpSpPr>
            <a:xfrm>
              <a:off x="1898897" y="3599037"/>
              <a:ext cx="900404" cy="759826"/>
              <a:chOff x="1557322" y="3599037"/>
              <a:chExt cx="900404" cy="759826"/>
            </a:xfrm>
          </p:grpSpPr>
          <p:pic>
            <p:nvPicPr>
              <p:cNvPr id="146" name="Picture 12" descr="Cloud upload 512x512.png"/>
              <p:cNvPicPr>
                <a:picLocks noChangeAspect="1"/>
              </p:cNvPicPr>
              <p:nvPr/>
            </p:nvPicPr>
            <p:blipFill>
              <a:blip r:embed="rId21"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796724" y="3599037"/>
                <a:ext cx="421601" cy="421601"/>
              </a:xfrm>
              <a:prstGeom prst="rect">
                <a:avLst/>
              </a:prstGeom>
              <a:solidFill>
                <a:srgbClr val="8CC600"/>
              </a:solidFill>
              <a:ln>
                <a:noFill/>
              </a:ln>
              <a:effectLst/>
              <a:extLst/>
            </p:spPr>
          </p:pic>
          <p:sp>
            <p:nvSpPr>
              <p:cNvPr id="147" name="TextBox 146"/>
              <p:cNvSpPr txBox="1"/>
              <p:nvPr/>
            </p:nvSpPr>
            <p:spPr>
              <a:xfrm>
                <a:off x="1557322" y="4176044"/>
                <a:ext cx="900404" cy="182819"/>
              </a:xfrm>
              <a:prstGeom prst="rect">
                <a:avLst/>
              </a:prstGeom>
              <a:noFill/>
            </p:spPr>
            <p:txBody>
              <a:bodyPr wrap="square" lIns="0" tIns="0" rIns="0" bIns="0" rtlCol="0">
                <a:spAutoFit/>
              </a:bodyPr>
              <a:lstStyle/>
              <a:p>
                <a:pPr marL="0" marR="0" lvl="0" indent="0" algn="ctr"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smtClean="0">
                    <a:ln>
                      <a:noFill/>
                    </a:ln>
                    <a:solidFill>
                      <a:srgbClr val="292929">
                        <a:lumMod val="50000"/>
                        <a:lumOff val="50000"/>
                        <a:alpha val="99000"/>
                      </a:srgbClr>
                    </a:solidFill>
                    <a:effectLst/>
                    <a:uLnTx/>
                    <a:uFillTx/>
                  </a:rPr>
                  <a:t>Ingestion</a:t>
                </a:r>
              </a:p>
            </p:txBody>
          </p:sp>
        </p:grpSp>
      </p:grpSp>
      <p:grpSp>
        <p:nvGrpSpPr>
          <p:cNvPr id="8" name="Group 7"/>
          <p:cNvGrpSpPr/>
          <p:nvPr/>
        </p:nvGrpSpPr>
        <p:grpSpPr>
          <a:xfrm>
            <a:off x="1426397" y="2050432"/>
            <a:ext cx="2897140" cy="3713631"/>
            <a:chOff x="1426397" y="2202832"/>
            <a:chExt cx="2897140" cy="3713631"/>
          </a:xfrm>
        </p:grpSpPr>
        <p:sp>
          <p:nvSpPr>
            <p:cNvPr id="117" name="Cloud large"/>
            <p:cNvSpPr>
              <a:spLocks/>
            </p:cNvSpPr>
            <p:nvPr/>
          </p:nvSpPr>
          <p:spPr bwMode="black">
            <a:xfrm>
              <a:off x="1426397" y="4643742"/>
              <a:ext cx="1609999" cy="1272721"/>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p:spPr>
          <p:txBody>
            <a:bodyPr vert="horz" wrap="square" lIns="71332" tIns="35666" rIns="71332" bIns="35666"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292929"/>
                </a:solidFill>
                <a:effectLst/>
                <a:uLnTx/>
                <a:uFillTx/>
              </a:endParaRPr>
            </a:p>
          </p:txBody>
        </p:sp>
        <p:cxnSp>
          <p:nvCxnSpPr>
            <p:cNvPr id="120" name="Straight Connector 119"/>
            <p:cNvCxnSpPr/>
            <p:nvPr/>
          </p:nvCxnSpPr>
          <p:spPr>
            <a:xfrm flipH="1">
              <a:off x="3098730" y="4941003"/>
              <a:ext cx="550240" cy="234300"/>
            </a:xfrm>
            <a:prstGeom prst="line">
              <a:avLst/>
            </a:prstGeom>
            <a:noFill/>
            <a:ln w="76200" cap="flat" cmpd="sng" algn="ctr">
              <a:solidFill>
                <a:srgbClr val="FFFFFF"/>
              </a:solidFill>
              <a:prstDash val="sysDash"/>
            </a:ln>
            <a:effectLst/>
          </p:spPr>
        </p:cxnSp>
        <p:sp>
          <p:nvSpPr>
            <p:cNvPr id="122" name="TextBox 121"/>
            <p:cNvSpPr txBox="1"/>
            <p:nvPr/>
          </p:nvSpPr>
          <p:spPr>
            <a:xfrm>
              <a:off x="2159377" y="5225246"/>
              <a:ext cx="73" cy="186637"/>
            </a:xfrm>
            <a:prstGeom prst="rect">
              <a:avLst/>
            </a:prstGeom>
            <a:noFill/>
          </p:spPr>
          <p:txBody>
            <a:bodyPr wrap="none" lIns="0" tIns="0" rIns="0" bIns="0" rtlCol="0">
              <a:spAutoFit/>
            </a:bodyPr>
            <a:lstStyle/>
            <a:p>
              <a:pPr marL="359139" indent="-359139" defTabSz="912478">
                <a:lnSpc>
                  <a:spcPct val="90000"/>
                </a:lnSpc>
                <a:spcBef>
                  <a:spcPct val="20000"/>
                </a:spcBef>
                <a:buSzPct val="80000"/>
              </a:pPr>
              <a:endParaRPr lang="en-US" sz="1200" dirty="0">
                <a:solidFill>
                  <a:srgbClr val="5F5F5F"/>
                </a:solidFill>
                <a:latin typeface="Segoe WP" pitchFamily="34" charset="0"/>
              </a:endParaRPr>
            </a:p>
          </p:txBody>
        </p:sp>
        <p:cxnSp>
          <p:nvCxnSpPr>
            <p:cNvPr id="125" name="Straight Connector 124"/>
            <p:cNvCxnSpPr/>
            <p:nvPr/>
          </p:nvCxnSpPr>
          <p:spPr>
            <a:xfrm flipH="1">
              <a:off x="2220593" y="3437847"/>
              <a:ext cx="21608" cy="1139916"/>
            </a:xfrm>
            <a:prstGeom prst="line">
              <a:avLst/>
            </a:prstGeom>
            <a:noFill/>
            <a:ln w="76200" cap="flat" cmpd="sng" algn="ctr">
              <a:solidFill>
                <a:srgbClr val="FFFFFF"/>
              </a:solidFill>
              <a:prstDash val="sysDash"/>
            </a:ln>
            <a:effectLst/>
          </p:spPr>
        </p:cxnSp>
        <p:grpSp>
          <p:nvGrpSpPr>
            <p:cNvPr id="129" name="Group 128"/>
            <p:cNvGrpSpPr/>
            <p:nvPr/>
          </p:nvGrpSpPr>
          <p:grpSpPr>
            <a:xfrm>
              <a:off x="1909842" y="4767443"/>
              <a:ext cx="766672" cy="811497"/>
              <a:chOff x="4804955" y="3809791"/>
              <a:chExt cx="910052" cy="867161"/>
            </a:xfrm>
          </p:grpSpPr>
          <p:sp>
            <p:nvSpPr>
              <p:cNvPr id="130" name="TextBox 129"/>
              <p:cNvSpPr txBox="1"/>
              <p:nvPr/>
            </p:nvSpPr>
            <p:spPr>
              <a:xfrm>
                <a:off x="4804955" y="4311313"/>
                <a:ext cx="910052" cy="365639"/>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marL="0" marR="0" lvl="0" indent="0" algn="ctr"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a:ln>
                      <a:noFill/>
                    </a:ln>
                    <a:solidFill>
                      <a:srgbClr val="292929">
                        <a:lumMod val="50000"/>
                        <a:lumOff val="50000"/>
                        <a:alpha val="99000"/>
                      </a:srgbClr>
                    </a:solidFill>
                    <a:effectLst/>
                    <a:uLnTx/>
                    <a:uFillTx/>
                  </a:rPr>
                  <a:t>Content Protection</a:t>
                </a:r>
              </a:p>
            </p:txBody>
          </p:sp>
          <p:sp>
            <p:nvSpPr>
              <p:cNvPr id="131" name="Freeform 92"/>
              <p:cNvSpPr>
                <a:spLocks noEditPoints="1"/>
              </p:cNvSpPr>
              <p:nvPr/>
            </p:nvSpPr>
            <p:spPr bwMode="black">
              <a:xfrm>
                <a:off x="5098659" y="3809791"/>
                <a:ext cx="310592" cy="423179"/>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8CC600"/>
              </a:solidFill>
              <a:ln>
                <a:noFill/>
              </a:ln>
              <a:extLst/>
            </p:spPr>
            <p:txBody>
              <a:bodyPr vert="horz" wrap="square" lIns="91440" tIns="45720" rIns="91440" bIns="45720"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92929"/>
                  </a:solidFill>
                  <a:effectLst/>
                  <a:uLnTx/>
                  <a:uFillTx/>
                </a:endParaRPr>
              </a:p>
            </p:txBody>
          </p:sp>
        </p:grpSp>
        <p:grpSp>
          <p:nvGrpSpPr>
            <p:cNvPr id="132" name="Group 131"/>
            <p:cNvGrpSpPr/>
            <p:nvPr/>
          </p:nvGrpSpPr>
          <p:grpSpPr>
            <a:xfrm>
              <a:off x="1462049" y="3579620"/>
              <a:ext cx="758544" cy="682759"/>
              <a:chOff x="3149593" y="4070321"/>
              <a:chExt cx="900404" cy="729591"/>
            </a:xfrm>
          </p:grpSpPr>
          <p:sp>
            <p:nvSpPr>
              <p:cNvPr id="133" name="Freeform 133"/>
              <p:cNvSpPr>
                <a:spLocks/>
              </p:cNvSpPr>
              <p:nvPr>
                <p:custDataLst>
                  <p:custData r:id="rId8"/>
                </p:custDataLst>
              </p:nvPr>
            </p:nvSpPr>
            <p:spPr bwMode="black">
              <a:xfrm>
                <a:off x="3251347" y="4070321"/>
                <a:ext cx="481785" cy="455017"/>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292929"/>
                  </a:solidFill>
                  <a:effectLst/>
                  <a:uLnTx/>
                  <a:uFillTx/>
                </a:endParaRPr>
              </a:p>
            </p:txBody>
          </p:sp>
          <p:sp>
            <p:nvSpPr>
              <p:cNvPr id="134" name="TextBox 133"/>
              <p:cNvSpPr txBox="1"/>
              <p:nvPr/>
            </p:nvSpPr>
            <p:spPr>
              <a:xfrm>
                <a:off x="3149593" y="4617093"/>
                <a:ext cx="900404" cy="182819"/>
              </a:xfrm>
              <a:prstGeom prst="rect">
                <a:avLst/>
              </a:prstGeom>
              <a:noFill/>
            </p:spPr>
            <p:txBody>
              <a:bodyPr wrap="square" lIns="0" tIns="0" rIns="0" bIns="0" rtlCol="0">
                <a:spAutoFit/>
              </a:bodyPr>
              <a:lstStyle/>
              <a:p>
                <a:pPr marL="0" marR="0" lvl="0" indent="0"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smtClean="0">
                    <a:ln>
                      <a:noFill/>
                    </a:ln>
                    <a:solidFill>
                      <a:srgbClr val="FFFFFF">
                        <a:alpha val="99000"/>
                      </a:srgbClr>
                    </a:solidFill>
                    <a:effectLst/>
                    <a:uLnTx/>
                    <a:uFillTx/>
                  </a:rPr>
                  <a:t>Encoding</a:t>
                </a:r>
              </a:p>
            </p:txBody>
          </p:sp>
        </p:grpSp>
        <p:pic>
          <p:nvPicPr>
            <p:cNvPr id="166" name="Picture 36" descr="C:\Users\sakuu\Documents\Ballmer WPC\AI\work.png"/>
            <p:cNvPicPr>
              <a:picLocks noChangeAspect="1" noChangeArrowheads="1"/>
            </p:cNvPicPr>
            <p:nvPr>
              <p:custDataLst>
                <p:custData r:id="rId4"/>
              </p:custDataLst>
            </p:nvPr>
          </p:nvPicPr>
          <p:blipFill>
            <a:blip r:embed="rId22" cstate="screen">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870257" y="2202833"/>
              <a:ext cx="547609" cy="971409"/>
            </a:xfrm>
            <a:prstGeom prst="rect">
              <a:avLst/>
            </a:prstGeom>
            <a:noFill/>
            <a:extLst>
              <a:ext uri="{909E8E84-426E-40DD-AFC4-6F175D3DCCD1}">
                <a14:hiddenFill xmlns:a14="http://schemas.microsoft.com/office/drawing/2010/main">
                  <a:solidFill>
                    <a:srgbClr val="FFFFFF"/>
                  </a:solidFill>
                </a14:hiddenFill>
              </a:ext>
            </a:extLst>
          </p:spPr>
        </p:pic>
        <p:sp>
          <p:nvSpPr>
            <p:cNvPr id="167" name="Freeform 7"/>
            <p:cNvSpPr>
              <a:spLocks noEditPoints="1"/>
            </p:cNvSpPr>
            <p:nvPr>
              <p:custDataLst>
                <p:custData r:id="rId5"/>
              </p:custDataLst>
            </p:nvPr>
          </p:nvSpPr>
          <p:spPr bwMode="black">
            <a:xfrm>
              <a:off x="1536276" y="2721105"/>
              <a:ext cx="273030" cy="32688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w="25400" cap="flat" cmpd="sng" algn="ctr">
              <a:noFill/>
              <a:prstDash val="solid"/>
              <a:headEnd type="none" w="med" len="med"/>
              <a:tailEnd type="none" w="med" len="med"/>
            </a:ln>
            <a:effectLst/>
          </p:spPr>
          <p:txBody>
            <a:bodyPr vert="horz" wrap="square" lIns="64204" tIns="32102" rIns="64204" bIns="32102" numCol="1" rtlCol="0" anchor="ctr" anchorCtr="0" compatLnSpc="1">
              <a:prstTxWarp prst="textNoShape">
                <a:avLst/>
              </a:prstTxWarp>
            </a:bodyPr>
            <a:lstStyle/>
            <a:p>
              <a:pPr marL="0" marR="0" lvl="0" indent="0" defTabSz="577851" eaLnBrk="1" fontAlgn="auto" latinLnBrk="0" hangingPunct="1">
                <a:lnSpc>
                  <a:spcPct val="100000"/>
                </a:lnSpc>
                <a:spcBef>
                  <a:spcPts val="0"/>
                </a:spcBef>
                <a:spcAft>
                  <a:spcPts val="0"/>
                </a:spcAft>
                <a:buClrTx/>
                <a:buSzTx/>
                <a:buFontTx/>
                <a:buNone/>
                <a:tabLst/>
                <a:defRPr/>
              </a:pPr>
              <a:endParaRPr kumimoji="0" lang="en-US" sz="1800" b="0" i="0" u="none" strike="noStrike" kern="0" cap="none" spc="-95" normalizeH="0" baseline="0" noProof="0" dirty="0" smtClean="0">
                <a:ln>
                  <a:noFill/>
                </a:ln>
                <a:solidFill>
                  <a:srgbClr val="292929">
                    <a:lumMod val="50000"/>
                  </a:srgbClr>
                </a:solidFill>
                <a:effectLst/>
                <a:uLnTx/>
                <a:uFillTx/>
                <a:latin typeface="Segoe Light" pitchFamily="34" charset="0"/>
                <a:ea typeface="+mn-ea"/>
                <a:cs typeface="+mn-cs"/>
              </a:endParaRPr>
            </a:p>
          </p:txBody>
        </p:sp>
        <p:sp>
          <p:nvSpPr>
            <p:cNvPr id="168" name="Freeform 61"/>
            <p:cNvSpPr>
              <a:spLocks noEditPoints="1"/>
            </p:cNvSpPr>
            <p:nvPr>
              <p:custDataLst>
                <p:custData r:id="rId6"/>
              </p:custDataLst>
            </p:nvPr>
          </p:nvSpPr>
          <p:spPr bwMode="black">
            <a:xfrm>
              <a:off x="1520395" y="2202832"/>
              <a:ext cx="273030" cy="37911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64206" tIns="32103" rIns="64206" bIns="32103"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292929"/>
                </a:solidFill>
                <a:effectLst/>
                <a:uLnTx/>
                <a:uFillTx/>
              </a:endParaRPr>
            </a:p>
          </p:txBody>
        </p:sp>
        <p:pic>
          <p:nvPicPr>
            <p:cNvPr id="169" name="Picture 2" descr="C:\Users\t-dantay\Documents\Placeholders\volume.png"/>
            <p:cNvPicPr>
              <a:picLocks noChangeAspect="1" noChangeArrowheads="1"/>
            </p:cNvPicPr>
            <p:nvPr>
              <p:custDataLst>
                <p:custData r:id="rId7"/>
              </p:custDataLst>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1523811" y="3188795"/>
              <a:ext cx="306552" cy="289978"/>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p:cNvSpPr txBox="1"/>
            <p:nvPr/>
          </p:nvSpPr>
          <p:spPr>
            <a:xfrm>
              <a:off x="2479373" y="2312098"/>
              <a:ext cx="1844164" cy="798392"/>
            </a:xfrm>
            <a:prstGeom prst="rect">
              <a:avLst/>
            </a:prstGeom>
            <a:noFill/>
          </p:spPr>
          <p:txBody>
            <a:bodyPr wrap="square" lIns="0" tIns="0" rIns="0" bIns="0" rtlCol="0">
              <a:spAutoFit/>
            </a:bodyPr>
            <a:lstStyle/>
            <a:p>
              <a:pPr marL="359139" marR="0" lvl="0" indent="-359139"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smtClean="0">
                  <a:ln>
                    <a:noFill/>
                  </a:ln>
                  <a:solidFill>
                    <a:srgbClr val="FFFFFF">
                      <a:alpha val="99000"/>
                    </a:srgbClr>
                  </a:solidFill>
                  <a:effectLst/>
                  <a:uLnTx/>
                  <a:uFillTx/>
                </a:rPr>
                <a:t>Broadcasters</a:t>
              </a:r>
            </a:p>
            <a:p>
              <a:pPr marL="359139" marR="0" lvl="0" indent="-359139"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smtClean="0">
                  <a:ln>
                    <a:noFill/>
                  </a:ln>
                  <a:solidFill>
                    <a:srgbClr val="FFFFFF">
                      <a:alpha val="99000"/>
                    </a:srgbClr>
                  </a:solidFill>
                  <a:effectLst/>
                  <a:uLnTx/>
                  <a:uFillTx/>
                </a:rPr>
                <a:t>Network Operators</a:t>
              </a:r>
            </a:p>
            <a:p>
              <a:pPr marL="359139" marR="0" lvl="0" indent="-359139"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smtClean="0">
                  <a:ln>
                    <a:noFill/>
                  </a:ln>
                  <a:solidFill>
                    <a:srgbClr val="FFFFFF">
                      <a:alpha val="99000"/>
                    </a:srgbClr>
                  </a:solidFill>
                  <a:effectLst/>
                  <a:uLnTx/>
                  <a:uFillTx/>
                </a:rPr>
                <a:t>Content Owners</a:t>
              </a:r>
            </a:p>
            <a:p>
              <a:pPr marL="359139" marR="0" lvl="0" indent="-359139" defTabSz="912478" eaLnBrk="1" fontAlgn="auto" latinLnBrk="0" hangingPunct="1">
                <a:lnSpc>
                  <a:spcPct val="90000"/>
                </a:lnSpc>
                <a:spcBef>
                  <a:spcPct val="20000"/>
                </a:spcBef>
                <a:spcAft>
                  <a:spcPts val="0"/>
                </a:spcAft>
                <a:buClrTx/>
                <a:buSzPct val="80000"/>
                <a:buFontTx/>
                <a:buNone/>
                <a:tabLst/>
                <a:defRPr/>
              </a:pPr>
              <a:r>
                <a:rPr kumimoji="0" lang="en-US" sz="1100" b="0" i="0" u="none" strike="noStrike" kern="0" cap="none" spc="0" normalizeH="0" baseline="0" noProof="0" dirty="0" smtClean="0">
                  <a:ln>
                    <a:noFill/>
                  </a:ln>
                  <a:solidFill>
                    <a:srgbClr val="FFFFFF">
                      <a:alpha val="99000"/>
                    </a:srgbClr>
                  </a:solidFill>
                  <a:effectLst/>
                  <a:uLnTx/>
                  <a:uFillTx/>
                </a:rPr>
                <a:t>Enterprises</a:t>
              </a:r>
            </a:p>
          </p:txBody>
        </p:sp>
      </p:grpSp>
      <p:grpSp>
        <p:nvGrpSpPr>
          <p:cNvPr id="176" name="Group 175"/>
          <p:cNvGrpSpPr/>
          <p:nvPr/>
        </p:nvGrpSpPr>
        <p:grpSpPr>
          <a:xfrm>
            <a:off x="8082780" y="5587268"/>
            <a:ext cx="3148776" cy="518802"/>
            <a:chOff x="1806422" y="6300974"/>
            <a:chExt cx="8781403" cy="1302504"/>
          </a:xfrm>
        </p:grpSpPr>
        <p:sp>
          <p:nvSpPr>
            <p:cNvPr id="177" name="Freeform 20"/>
            <p:cNvSpPr>
              <a:spLocks noEditPoints="1"/>
            </p:cNvSpPr>
            <p:nvPr/>
          </p:nvSpPr>
          <p:spPr bwMode="black">
            <a:xfrm>
              <a:off x="4450446" y="6643009"/>
              <a:ext cx="1381500" cy="96046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700" dirty="0">
                <a:solidFill>
                  <a:srgbClr val="FFFFFF"/>
                </a:solidFill>
              </a:endParaRPr>
            </a:p>
          </p:txBody>
        </p:sp>
        <p:pic>
          <p:nvPicPr>
            <p:cNvPr id="178" name="Picture 177"/>
            <p:cNvPicPr>
              <a:picLocks noChangeAspect="1"/>
            </p:cNvPicPr>
            <p:nvPr/>
          </p:nvPicPr>
          <p:blipFill>
            <a:blip r:embed="rId25" cstate="screen">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3579283" y="6643012"/>
              <a:ext cx="500042" cy="960466"/>
            </a:xfrm>
            <a:prstGeom prst="rect">
              <a:avLst/>
            </a:prstGeom>
          </p:spPr>
        </p:pic>
        <p:pic>
          <p:nvPicPr>
            <p:cNvPr id="179" name="Picture 40" descr="C:\Users\sakuu\Documents\Ballmer WPC\PNGS\TV.png"/>
            <p:cNvPicPr>
              <a:picLocks noChangeAspect="1" noChangeArrowheads="1"/>
            </p:cNvPicPr>
            <p:nvPr>
              <p:custDataLst>
                <p:custData r:id="rId1"/>
              </p:custDataLst>
            </p:nvPr>
          </p:nvPicPr>
          <p:blipFill>
            <a:blip r:embed="rId27" cstate="print">
              <a:extLst>
                <a:ext uri="{28A0092B-C50C-407E-A947-70E740481C1C}">
                  <a14:useLocalDpi xmlns:a14="http://schemas.microsoft.com/office/drawing/2010/main" val="0"/>
                </a:ext>
              </a:extLst>
            </a:blip>
            <a:srcRect/>
            <a:stretch>
              <a:fillRect/>
            </a:stretch>
          </p:blipFill>
          <p:spPr bwMode="black">
            <a:xfrm>
              <a:off x="1806422" y="6300974"/>
              <a:ext cx="1354240" cy="1302504"/>
            </a:xfrm>
            <a:prstGeom prst="rect">
              <a:avLst/>
            </a:prstGeom>
            <a:noFill/>
            <a:extLst>
              <a:ext uri="{909E8E84-426E-40DD-AFC4-6F175D3DCCD1}">
                <a14:hiddenFill xmlns:a14="http://schemas.microsoft.com/office/drawing/2010/main">
                  <a:solidFill>
                    <a:srgbClr val="FFFFFF"/>
                  </a:solidFill>
                </a14:hiddenFill>
              </a:ext>
            </a:extLst>
          </p:spPr>
        </p:pic>
        <p:sp>
          <p:nvSpPr>
            <p:cNvPr id="180" name="Rounded Rectangle 6"/>
            <p:cNvSpPr/>
            <p:nvPr>
              <p:custDataLst>
                <p:custData r:id="rId2"/>
              </p:custDataLst>
            </p:nvPr>
          </p:nvSpPr>
          <p:spPr bwMode="black">
            <a:xfrm rot="16200000">
              <a:off x="7556458" y="6512094"/>
              <a:ext cx="925493" cy="125727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77851"/>
              <a:endParaRPr lang="en-US" spc="-95" dirty="0">
                <a:solidFill>
                  <a:schemeClr val="tx1">
                    <a:lumMod val="50000"/>
                  </a:schemeClr>
                </a:solidFill>
                <a:latin typeface="Segoe Light" pitchFamily="34" charset="0"/>
              </a:endParaRPr>
            </a:p>
          </p:txBody>
        </p:sp>
        <p:pic>
          <p:nvPicPr>
            <p:cNvPr id="181" name="Picture 180" descr="PC.png"/>
            <p:cNvPicPr>
              <a:picLocks noChangeAspect="1"/>
            </p:cNvPicPr>
            <p:nvPr/>
          </p:nvPicPr>
          <p:blipFill>
            <a:blip r:embed="rId28" cstate="print"/>
            <a:stretch>
              <a:fillRect/>
            </a:stretch>
          </p:blipFill>
          <p:spPr>
            <a:xfrm>
              <a:off x="9066463" y="6684046"/>
              <a:ext cx="1521362" cy="919432"/>
            </a:xfrm>
            <a:prstGeom prst="rect">
              <a:avLst/>
            </a:prstGeom>
          </p:spPr>
        </p:pic>
        <p:grpSp>
          <p:nvGrpSpPr>
            <p:cNvPr id="182" name="Group 55"/>
            <p:cNvGrpSpPr/>
            <p:nvPr/>
          </p:nvGrpSpPr>
          <p:grpSpPr>
            <a:xfrm>
              <a:off x="6184017" y="6674919"/>
              <a:ext cx="796073" cy="920936"/>
              <a:chOff x="5073670" y="5201392"/>
              <a:chExt cx="796073" cy="920936"/>
            </a:xfrm>
          </p:grpSpPr>
          <p:pic>
            <p:nvPicPr>
              <p:cNvPr id="183" name="Picture 182" descr="Xbox Metro Icon.png"/>
              <p:cNvPicPr>
                <a:picLocks noChangeAspect="1"/>
              </p:cNvPicPr>
              <p:nvPr/>
            </p:nvPicPr>
            <p:blipFill>
              <a:blip r:embed="rId29" cstate="print"/>
              <a:stretch>
                <a:fillRect/>
              </a:stretch>
            </p:blipFill>
            <p:spPr>
              <a:xfrm>
                <a:off x="5540838" y="5201392"/>
                <a:ext cx="328905" cy="920936"/>
              </a:xfrm>
              <a:prstGeom prst="rect">
                <a:avLst/>
              </a:prstGeom>
            </p:spPr>
          </p:pic>
          <p:pic>
            <p:nvPicPr>
              <p:cNvPr id="184" name="Picture 20"/>
              <p:cNvPicPr>
                <a:picLocks noChangeAspect="1" noChangeArrowheads="1"/>
              </p:cNvPicPr>
              <p:nvPr>
                <p:custDataLst>
                  <p:custData r:id="rId3"/>
                </p:custDataLst>
              </p:nvPr>
            </p:nvPicPr>
            <p:blipFill>
              <a:blip r:embed="rId30" cstate="print">
                <a:lum bright="100000"/>
                <a:extLst>
                  <a:ext uri="{28A0092B-C50C-407E-A947-70E740481C1C}">
                    <a14:useLocalDpi xmlns:a14="http://schemas.microsoft.com/office/drawing/2010/main" val="0"/>
                  </a:ext>
                </a:extLst>
              </a:blip>
              <a:srcRect/>
              <a:stretch>
                <a:fillRect/>
              </a:stretch>
            </p:blipFill>
            <p:spPr bwMode="black">
              <a:xfrm rot="2147289">
                <a:off x="5073670" y="5728708"/>
                <a:ext cx="442409" cy="33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cxnSp>
        <p:nvCxnSpPr>
          <p:cNvPr id="185" name="Straight Connector 184"/>
          <p:cNvCxnSpPr/>
          <p:nvPr/>
        </p:nvCxnSpPr>
        <p:spPr>
          <a:xfrm flipH="1">
            <a:off x="8707035" y="4892105"/>
            <a:ext cx="334981" cy="606918"/>
          </a:xfrm>
          <a:prstGeom prst="line">
            <a:avLst/>
          </a:prstGeom>
          <a:noFill/>
          <a:ln w="76200" cap="flat" cmpd="sng" algn="ctr">
            <a:solidFill>
              <a:srgbClr val="FFFFFF"/>
            </a:solidFill>
            <a:prstDash val="sysDash"/>
          </a:ln>
          <a:effectLst/>
        </p:spPr>
      </p:cxnSp>
      <p:cxnSp>
        <p:nvCxnSpPr>
          <p:cNvPr id="186" name="Straight Connector 185"/>
          <p:cNvCxnSpPr/>
          <p:nvPr/>
        </p:nvCxnSpPr>
        <p:spPr>
          <a:xfrm>
            <a:off x="9278540" y="4839081"/>
            <a:ext cx="342754" cy="802223"/>
          </a:xfrm>
          <a:prstGeom prst="line">
            <a:avLst/>
          </a:prstGeom>
          <a:noFill/>
          <a:ln w="76200" cap="flat" cmpd="sng" algn="ctr">
            <a:solidFill>
              <a:srgbClr val="FFFFFF"/>
            </a:solidFill>
            <a:prstDash val="sysDash"/>
          </a:ln>
          <a:effectLst/>
        </p:spPr>
      </p:cxnSp>
      <p:cxnSp>
        <p:nvCxnSpPr>
          <p:cNvPr id="187" name="Straight Connector 186"/>
          <p:cNvCxnSpPr/>
          <p:nvPr/>
        </p:nvCxnSpPr>
        <p:spPr>
          <a:xfrm>
            <a:off x="9479651" y="4788603"/>
            <a:ext cx="1206385" cy="810184"/>
          </a:xfrm>
          <a:prstGeom prst="line">
            <a:avLst/>
          </a:prstGeom>
          <a:noFill/>
          <a:ln w="76200" cap="flat" cmpd="sng" algn="ctr">
            <a:solidFill>
              <a:srgbClr val="FFFFFF"/>
            </a:solidFill>
            <a:prstDash val="sysDash"/>
          </a:ln>
          <a:effectLst/>
        </p:spPr>
      </p:cxnSp>
      <p:grpSp>
        <p:nvGrpSpPr>
          <p:cNvPr id="19" name="Group 18"/>
          <p:cNvGrpSpPr/>
          <p:nvPr/>
        </p:nvGrpSpPr>
        <p:grpSpPr>
          <a:xfrm>
            <a:off x="8572775" y="4328223"/>
            <a:ext cx="1804540" cy="1127760"/>
            <a:chOff x="10780793" y="3469273"/>
            <a:chExt cx="1804540" cy="1127760"/>
          </a:xfrm>
        </p:grpSpPr>
        <p:sp>
          <p:nvSpPr>
            <p:cNvPr id="172" name="Cloud large"/>
            <p:cNvSpPr>
              <a:spLocks/>
            </p:cNvSpPr>
            <p:nvPr/>
          </p:nvSpPr>
          <p:spPr bwMode="black">
            <a:xfrm>
              <a:off x="10780793" y="3469273"/>
              <a:ext cx="1804540" cy="1127760"/>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chemeClr val="accent2"/>
            </a:solidFill>
            <a:ln>
              <a:noFill/>
            </a:ln>
            <a:extLst/>
          </p:spPr>
          <p:txBody>
            <a:bodyPr vert="horz" wrap="square" lIns="71332" tIns="35666" rIns="71332" bIns="35666" numCol="1" anchor="t" anchorCtr="0" compatLnSpc="1">
              <a:prstTxWarp prst="textNoShape">
                <a:avLst/>
              </a:prstTxWarp>
            </a:bodyPr>
            <a:lstStyle/>
            <a:p>
              <a:pPr marL="0" marR="0" lvl="0" indent="0" defTabSz="91247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292929"/>
                </a:solidFill>
                <a:effectLst/>
                <a:uLnTx/>
                <a:uFillTx/>
              </a:endParaRPr>
            </a:p>
          </p:txBody>
        </p:sp>
        <p:sp>
          <p:nvSpPr>
            <p:cNvPr id="175" name="TextBox 174"/>
            <p:cNvSpPr txBox="1"/>
            <p:nvPr/>
          </p:nvSpPr>
          <p:spPr>
            <a:xfrm>
              <a:off x="10889977" y="3942390"/>
              <a:ext cx="1522137" cy="221599"/>
            </a:xfrm>
            <a:prstGeom prst="rect">
              <a:avLst/>
            </a:prstGeom>
            <a:noFill/>
          </p:spPr>
          <p:txBody>
            <a:bodyPr wrap="square" lIns="0" tIns="0" rIns="0" bIns="0" rtlCol="0">
              <a:spAutoFit/>
            </a:bodyPr>
            <a:lstStyle/>
            <a:p>
              <a:pPr marL="359139" marR="0" lvl="0" indent="-359139" algn="ctr" defTabSz="912478" eaLnBrk="1" fontAlgn="auto" latinLnBrk="0" hangingPunct="1">
                <a:lnSpc>
                  <a:spcPct val="90000"/>
                </a:lnSpc>
                <a:spcBef>
                  <a:spcPct val="20000"/>
                </a:spcBef>
                <a:spcAft>
                  <a:spcPts val="0"/>
                </a:spcAft>
                <a:buClrTx/>
                <a:buSzPct val="80000"/>
                <a:buFontTx/>
                <a:buNone/>
                <a:tabLst/>
                <a:defRPr/>
              </a:pPr>
              <a:r>
                <a:rPr kumimoji="0" lang="en-US" sz="1600" b="1" i="0" u="none" strike="noStrike" kern="0" cap="none" spc="0" normalizeH="0" baseline="0" noProof="0" dirty="0" smtClean="0">
                  <a:ln>
                    <a:noFill/>
                  </a:ln>
                  <a:effectLst/>
                  <a:uLnTx/>
                  <a:uFillTx/>
                </a:rPr>
                <a:t>Azure CDN</a:t>
              </a:r>
            </a:p>
          </p:txBody>
        </p:sp>
      </p:grpSp>
    </p:spTree>
    <p:extLst>
      <p:ext uri="{BB962C8B-B14F-4D97-AF65-F5344CB8AC3E}">
        <p14:creationId xmlns:p14="http://schemas.microsoft.com/office/powerpoint/2010/main" val="1828110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Notification Hubs</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알림 허브는 대용량 확장이 가능한 모바일 푸시 알림 엔진으로</a:t>
            </a:r>
            <a:r>
              <a:rPr lang="en-US" altLang="ko-KR" sz="1836" spc="-104" dirty="0">
                <a:solidFill>
                  <a:srgbClr val="0076C6"/>
                </a:solidFill>
                <a:latin typeface="맑은 고딕" panose="020B0503020000020004" pitchFamily="50" charset="-127"/>
                <a:ea typeface="맑은 고딕" panose="020B0503020000020004" pitchFamily="50" charset="-127"/>
              </a:rPr>
              <a:t>, iOS, Android, Windows </a:t>
            </a:r>
            <a:r>
              <a:rPr lang="ko-KR" altLang="en-US" sz="1836" spc="-104">
                <a:solidFill>
                  <a:srgbClr val="0076C6"/>
                </a:solidFill>
                <a:latin typeface="맑은 고딕" panose="020B0503020000020004" pitchFamily="50" charset="-127"/>
                <a:ea typeface="맑은 고딕" panose="020B0503020000020004" pitchFamily="50" charset="-127"/>
              </a:rPr>
              <a:t>또는 </a:t>
            </a:r>
            <a:r>
              <a:rPr lang="en-US" altLang="ko-KR" sz="1836" spc="-104" dirty="0">
                <a:solidFill>
                  <a:srgbClr val="0076C6"/>
                </a:solidFill>
                <a:latin typeface="맑은 고딕" panose="020B0503020000020004" pitchFamily="50" charset="-127"/>
                <a:ea typeface="맑은 고딕" panose="020B0503020000020004" pitchFamily="50" charset="-127"/>
              </a:rPr>
              <a:t>Kindle </a:t>
            </a:r>
            <a:r>
              <a:rPr lang="ko-KR" altLang="en-US" sz="1836" spc="-104">
                <a:solidFill>
                  <a:srgbClr val="0076C6"/>
                </a:solidFill>
                <a:latin typeface="맑은 고딕" panose="020B0503020000020004" pitchFamily="50" charset="-127"/>
                <a:ea typeface="맑은 고딕" panose="020B0503020000020004" pitchFamily="50" charset="-127"/>
              </a:rPr>
              <a:t>장치에 수백만 건의 메시지를 빠르게 전송할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30" name="그룹 101"/>
          <p:cNvGrpSpPr/>
          <p:nvPr/>
        </p:nvGrpSpPr>
        <p:grpSpPr>
          <a:xfrm>
            <a:off x="1230278" y="1622187"/>
            <a:ext cx="9903370" cy="5097028"/>
            <a:chOff x="62400" y="900458"/>
            <a:chExt cx="9710068" cy="5706123"/>
          </a:xfrm>
        </p:grpSpPr>
        <p:grpSp>
          <p:nvGrpSpPr>
            <p:cNvPr id="31" name="그룹 94"/>
            <p:cNvGrpSpPr/>
            <p:nvPr/>
          </p:nvGrpSpPr>
          <p:grpSpPr>
            <a:xfrm>
              <a:off x="62400" y="900458"/>
              <a:ext cx="9710068" cy="5706123"/>
              <a:chOff x="114651" y="899679"/>
              <a:chExt cx="9969818" cy="5543531"/>
            </a:xfrm>
          </p:grpSpPr>
          <p:sp>
            <p:nvSpPr>
              <p:cNvPr id="33" name="Rectangle 4"/>
              <p:cNvSpPr/>
              <p:nvPr/>
            </p:nvSpPr>
            <p:spPr bwMode="gray">
              <a:xfrm>
                <a:off x="114651" y="915028"/>
                <a:ext cx="3038634" cy="5403361"/>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34" name="Rectangle 7"/>
              <p:cNvSpPr/>
              <p:nvPr/>
            </p:nvSpPr>
            <p:spPr bwMode="gray">
              <a:xfrm>
                <a:off x="115769" y="912767"/>
                <a:ext cx="3038635" cy="321008"/>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알림 허브 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5" name="그룹 93"/>
              <p:cNvGrpSpPr/>
              <p:nvPr/>
            </p:nvGrpSpPr>
            <p:grpSpPr>
              <a:xfrm>
                <a:off x="3263353" y="899681"/>
                <a:ext cx="3362633" cy="5543529"/>
                <a:chOff x="3584066" y="914195"/>
                <a:chExt cx="3362633" cy="5543529"/>
              </a:xfrm>
            </p:grpSpPr>
            <p:sp>
              <p:nvSpPr>
                <p:cNvPr id="39"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41" name="그룹 8"/>
                <p:cNvGrpSpPr/>
                <p:nvPr/>
              </p:nvGrpSpPr>
              <p:grpSpPr>
                <a:xfrm>
                  <a:off x="3584066" y="914195"/>
                  <a:ext cx="3362633" cy="5543529"/>
                  <a:chOff x="3584066" y="914195"/>
                  <a:chExt cx="3362633" cy="5543529"/>
                </a:xfrm>
              </p:grpSpPr>
              <p:sp>
                <p:nvSpPr>
                  <p:cNvPr id="42"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43" name="직사각형 7"/>
                  <p:cNvSpPr/>
                  <p:nvPr/>
                </p:nvSpPr>
                <p:spPr>
                  <a:xfrm>
                    <a:off x="3601579" y="1333283"/>
                    <a:ext cx="3316091" cy="5124441"/>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기업 내 또는 </a:t>
                    </a: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smtClean="0">
                        <a:ln>
                          <a:noFill/>
                        </a:ln>
                        <a:solidFill>
                          <a:prstClr val="black"/>
                        </a:solidFill>
                        <a:effectLst/>
                        <a:uLnTx/>
                        <a:uFillTx/>
                        <a:ea typeface="맑은 고딕"/>
                      </a:rPr>
                      <a:t>백 </a:t>
                    </a:r>
                    <a:r>
                      <a:rPr kumimoji="0" lang="ko-KR" altLang="en-US" sz="1224" b="1" i="0" u="sng" strike="noStrike" kern="0" cap="none" spc="0" normalizeH="0" baseline="0" noProof="0" dirty="0" err="1" smtClean="0">
                        <a:ln>
                          <a:noFill/>
                        </a:ln>
                        <a:solidFill>
                          <a:prstClr val="black"/>
                        </a:solidFill>
                        <a:effectLst/>
                        <a:uLnTx/>
                        <a:uFillTx/>
                        <a:ea typeface="맑은 고딕"/>
                      </a:rPr>
                      <a:t>엔드와</a:t>
                    </a:r>
                    <a:r>
                      <a:rPr kumimoji="0" lang="ko-KR" altLang="en-US" sz="1224" b="1" i="0" u="sng" strike="noStrike" kern="0" cap="none" spc="0" normalizeH="0" baseline="0" noProof="0" dirty="0" smtClean="0">
                        <a:ln>
                          <a:noFill/>
                        </a:ln>
                        <a:solidFill>
                          <a:prstClr val="black"/>
                        </a:solidFill>
                        <a:effectLst/>
                        <a:uLnTx/>
                        <a:uFillTx/>
                        <a:ea typeface="맑은 고딕"/>
                      </a:rPr>
                      <a:t> 작동</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알림 허브는 백 </a:t>
                    </a:r>
                    <a:r>
                      <a:rPr kumimoji="0" lang="ko-KR" altLang="en-US" sz="1020" b="0" i="0" u="none" strike="noStrike" kern="0" cap="none" spc="0" normalizeH="0" baseline="0" noProof="0" dirty="0" err="1" smtClean="0">
                        <a:ln>
                          <a:noFill/>
                        </a:ln>
                        <a:solidFill>
                          <a:prstClr val="black"/>
                        </a:solidFill>
                        <a:effectLst/>
                        <a:uLnTx/>
                        <a:uFillTx/>
                        <a:ea typeface="맑은 고딕"/>
                      </a:rPr>
                      <a:t>엔드가</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dirty="0" err="1" smtClean="0">
                        <a:ln>
                          <a:noFill/>
                        </a:ln>
                        <a:solidFill>
                          <a:prstClr val="black"/>
                        </a:solidFill>
                        <a:effectLst/>
                        <a:uLnTx/>
                        <a:uFillTx/>
                        <a:ea typeface="맑은 고딕"/>
                      </a:rPr>
                      <a:t>기업내에</a:t>
                    </a:r>
                    <a:r>
                      <a:rPr kumimoji="0" lang="ko-KR" altLang="en-US" sz="1020" b="0" i="0" u="none" strike="noStrike" kern="0" cap="none" spc="0" normalizeH="0" baseline="0" noProof="0" dirty="0" smtClean="0">
                        <a:ln>
                          <a:noFill/>
                        </a:ln>
                        <a:solidFill>
                          <a:prstClr val="black"/>
                        </a:solidFill>
                        <a:effectLst/>
                        <a:uLnTx/>
                        <a:uFillTx/>
                        <a:ea typeface="맑은 고딕"/>
                      </a:rPr>
                      <a:t> 있든</a:t>
                    </a:r>
                    <a:r>
                      <a:rPr kumimoji="0" lang="en-US" altLang="ko-KR" sz="1020" b="0" i="0" u="none" strike="noStrike" kern="0" cap="none" spc="0" normalizeH="0" baseline="0" noProof="0" dirty="0" smtClean="0">
                        <a:ln>
                          <a:noFill/>
                        </a:ln>
                        <a:solidFill>
                          <a:prstClr val="black"/>
                        </a:solidFill>
                        <a:effectLst/>
                        <a:uLnTx/>
                        <a:uFillTx/>
                        <a:ea typeface="맑은 고딕"/>
                      </a:rPr>
                      <a:t>, Azure Cloud</a:t>
                    </a:r>
                    <a:r>
                      <a:rPr kumimoji="0" lang="ko-KR" altLang="en-US" sz="1020" b="0" i="0" u="none" strike="noStrike" kern="0" cap="none" spc="0" normalizeH="0" baseline="0" noProof="0" smtClean="0">
                        <a:ln>
                          <a:noFill/>
                        </a:ln>
                        <a:solidFill>
                          <a:prstClr val="black"/>
                        </a:solidFill>
                        <a:effectLst/>
                        <a:uLnTx/>
                        <a:uFillTx/>
                        <a:ea typeface="맑은 고딕"/>
                      </a:rPr>
                      <a:t>에 있든 상관없이 </a:t>
                    </a:r>
                    <a:r>
                      <a:rPr kumimoji="0" lang="en-US" altLang="ko-KR" sz="1020" b="0" i="0" u="none" strike="noStrike" kern="0" cap="none" spc="0" normalizeH="0" baseline="0" noProof="0" dirty="0" smtClean="0">
                        <a:ln>
                          <a:noFill/>
                        </a:ln>
                        <a:solidFill>
                          <a:prstClr val="black"/>
                        </a:solidFill>
                        <a:effectLst/>
                        <a:uLnTx/>
                        <a:uFillTx/>
                        <a:ea typeface="맑은 고딕"/>
                      </a:rPr>
                      <a:t>.NET, PHP, Java, Node </a:t>
                    </a:r>
                    <a:r>
                      <a:rPr kumimoji="0" lang="ko-KR" altLang="en-US" sz="1020" b="0" i="0" u="none" strike="noStrike" kern="0" cap="none" spc="0" normalizeH="0" baseline="0" noProof="0" smtClean="0">
                        <a:ln>
                          <a:noFill/>
                        </a:ln>
                        <a:solidFill>
                          <a:prstClr val="black"/>
                        </a:solidFill>
                        <a:effectLst/>
                        <a:uLnTx/>
                        <a:uFillTx/>
                        <a:ea typeface="맑은 고딕"/>
                      </a:rPr>
                      <a:t>등으로 만들어진 모든 백 엔드에 쉽게 연결할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따라서 모바일 앱을 간편하게 즉시 업데이트하고 사용자가 원하는 방식으로 사용자에게 연결할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동적 태그로 대상 사용자 지정</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한번에 모든 사용자에게 알림을 전송하거나 알림 허브의 태그 지정 기능을 사용하여 특정 수신자에게만 알림을 보낼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태그를 통해 활동</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관심사</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위치 또는 선호도에 따라 대상 사용자를 지정할 수 있으므로 정확한 시간에 올바른 대상에게 필요한 알림을 보낼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템플릿으로 더욱 간편해진 지역화</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err="1" smtClean="0">
                        <a:ln>
                          <a:noFill/>
                        </a:ln>
                        <a:solidFill>
                          <a:prstClr val="black"/>
                        </a:solidFill>
                        <a:effectLst/>
                        <a:uLnTx/>
                        <a:uFillTx/>
                        <a:ea typeface="맑은 고딕"/>
                      </a:rPr>
                      <a:t>앱이</a:t>
                    </a:r>
                    <a:r>
                      <a:rPr kumimoji="0" lang="ko-KR" altLang="en-US" sz="1020" b="0" i="0" u="none" strike="noStrike" kern="0" cap="none" spc="0" normalizeH="0" baseline="0" noProof="0" dirty="0" smtClean="0">
                        <a:ln>
                          <a:noFill/>
                        </a:ln>
                        <a:solidFill>
                          <a:prstClr val="black"/>
                        </a:solidFill>
                        <a:effectLst/>
                        <a:uLnTx/>
                        <a:uFillTx/>
                        <a:ea typeface="맑은 고딕"/>
                      </a:rPr>
                      <a:t> 여러 국가를 대상으로 하는 경우 알림 허브의 템플릿 기능을 통해 편리한 방법으로 지역화된 </a:t>
                    </a:r>
                    <a:r>
                      <a:rPr kumimoji="0" lang="ko-KR" altLang="en-US" sz="1020" b="0" i="0" u="none" strike="noStrike" kern="0" cap="none" spc="0" normalizeH="0" baseline="0" noProof="0" dirty="0" err="1" smtClean="0">
                        <a:ln>
                          <a:noFill/>
                        </a:ln>
                        <a:solidFill>
                          <a:prstClr val="black"/>
                        </a:solidFill>
                        <a:effectLst/>
                        <a:uLnTx/>
                        <a:uFillTx/>
                        <a:ea typeface="맑은 고딕"/>
                      </a:rPr>
                      <a:t>푸시</a:t>
                    </a:r>
                    <a:r>
                      <a:rPr kumimoji="0" lang="ko-KR" altLang="en-US" sz="1020" b="0" i="0" u="none" strike="noStrike" kern="0" cap="none" spc="0" normalizeH="0" baseline="0" noProof="0" dirty="0" smtClean="0">
                        <a:ln>
                          <a:noFill/>
                        </a:ln>
                        <a:solidFill>
                          <a:prstClr val="black"/>
                        </a:solidFill>
                        <a:effectLst/>
                        <a:uLnTx/>
                        <a:uFillTx/>
                        <a:ea typeface="맑은 고딕"/>
                      </a:rPr>
                      <a:t> 알림을 보낼 수 있으므로 해당 국가의 언어로 고객과 소통할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또한 템플릿을 사용하면 각 고객의 지역화 설정을 저장하거나 수많은 태그를 생성해야 하는 번거로움이 없어집니다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대규모 확장을 위한 설계</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다시 구성하거나 분할하지 않고서도 수십억 건의 알림을 보낼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알림 허브는 필요한 인프라를 놀라울 정도로 낮은 대기 시간 내에 자동으로 처리합니다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grpSp>
            <p:nvGrpSpPr>
              <p:cNvPr id="36" name="그룹 95"/>
              <p:cNvGrpSpPr/>
              <p:nvPr/>
            </p:nvGrpSpPr>
            <p:grpSpPr>
              <a:xfrm>
                <a:off x="6721836" y="899679"/>
                <a:ext cx="3362633" cy="5412310"/>
                <a:chOff x="3573634" y="943221"/>
                <a:chExt cx="3362633" cy="5412310"/>
              </a:xfrm>
            </p:grpSpPr>
            <p:sp>
              <p:nvSpPr>
                <p:cNvPr id="37"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8" name="Rectangle 7"/>
                <p:cNvSpPr/>
                <p:nvPr/>
              </p:nvSpPr>
              <p:spPr bwMode="gray">
                <a:xfrm>
                  <a:off x="3573634" y="943223"/>
                  <a:ext cx="3362633" cy="321008"/>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altLang="ko-KR"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sp>
          <p:nvSpPr>
            <p:cNvPr id="32" name="직사각형 100"/>
            <p:cNvSpPr/>
            <p:nvPr/>
          </p:nvSpPr>
          <p:spPr>
            <a:xfrm>
              <a:off x="62400" y="4976375"/>
              <a:ext cx="2938469" cy="1225560"/>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단 몇 분 만에 수백만 개의 장치에 </a:t>
              </a:r>
              <a:r>
                <a:rPr kumimoji="0" lang="ko-KR" altLang="en-US" sz="1224" b="1" i="0" u="sng" strike="noStrike" kern="0" cap="none" spc="0" normalizeH="0" baseline="0" noProof="0" dirty="0" err="1" smtClean="0">
                  <a:ln>
                    <a:noFill/>
                  </a:ln>
                  <a:solidFill>
                    <a:prstClr val="black"/>
                  </a:solidFill>
                  <a:effectLst/>
                  <a:uLnTx/>
                  <a:uFillTx/>
                  <a:ea typeface="맑은 고딕"/>
                </a:rPr>
                <a:t>브로드캐스트</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단순히 몇 줄의 코딩 작업만으로 특정 사용자 또는 전체 사용자에 맞춤화된 알림을 제공할 수 있으며 모든 플랫폼을 대상으로 알림 작업을 수행할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nvGrpSpPr>
          <p:cNvPr id="44" name="그룹 3"/>
          <p:cNvGrpSpPr/>
          <p:nvPr/>
        </p:nvGrpSpPr>
        <p:grpSpPr>
          <a:xfrm>
            <a:off x="1271860" y="1993482"/>
            <a:ext cx="2951599" cy="274881"/>
            <a:chOff x="3106021" y="1920406"/>
            <a:chExt cx="3262566" cy="206409"/>
          </a:xfrm>
        </p:grpSpPr>
        <p:pic>
          <p:nvPicPr>
            <p:cNvPr id="4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직사각형 2"/>
            <p:cNvSpPr/>
            <p:nvPr/>
          </p:nvSpPr>
          <p:spPr>
            <a:xfrm>
              <a:off x="3914457" y="1939424"/>
              <a:ext cx="1772243" cy="186044"/>
            </a:xfrm>
            <a:prstGeom prst="rect">
              <a:avLst/>
            </a:prstGeom>
          </p:spPr>
          <p:txBody>
            <a:bodyPr wrap="none">
              <a:spAutoFit/>
            </a:bodyPr>
            <a:lstStyle/>
            <a:p>
              <a:pPr defTabSz="317342">
                <a:lnSpc>
                  <a:spcPct val="90000"/>
                </a:lnSpc>
                <a:spcBef>
                  <a:spcPts val="306"/>
                </a:spcBef>
                <a:spcAft>
                  <a:spcPts val="306"/>
                </a:spcAft>
                <a:buClr>
                  <a:srgbClr val="FD0000"/>
                </a:buClr>
              </a:pPr>
              <a:r>
                <a:rPr lang="ko-KR" altLang="en-US" sz="1122" b="1" dirty="0" smtClean="0">
                  <a:solidFill>
                    <a:prstClr val="black"/>
                  </a:solidFill>
                  <a:ea typeface="맑은 고딕"/>
                </a:rPr>
                <a:t>알림</a:t>
              </a:r>
              <a:r>
                <a:rPr lang="en-US" altLang="ko-KR" sz="1122" b="1" dirty="0" smtClean="0">
                  <a:solidFill>
                    <a:prstClr val="black"/>
                  </a:solidFill>
                  <a:ea typeface="맑은 고딕"/>
                </a:rPr>
                <a:t> </a:t>
              </a:r>
              <a:r>
                <a:rPr lang="ko-KR" altLang="en-US" sz="1122" b="1" smtClean="0">
                  <a:solidFill>
                    <a:prstClr val="black"/>
                  </a:solidFill>
                  <a:ea typeface="맑은 고딕"/>
                </a:rPr>
                <a:t>허브 서비스 구조</a:t>
              </a:r>
              <a:endParaRPr lang="en-US" altLang="ko-KR" sz="1224" b="1" u="sng" dirty="0">
                <a:solidFill>
                  <a:prstClr val="black"/>
                </a:solidFill>
                <a:ea typeface="맑은 고딕"/>
              </a:endParaRPr>
            </a:p>
          </p:txBody>
        </p:sp>
      </p:grpSp>
      <p:pic>
        <p:nvPicPr>
          <p:cNvPr id="47" name="Picture 46"/>
          <p:cNvPicPr>
            <a:picLocks noChangeAspect="1"/>
          </p:cNvPicPr>
          <p:nvPr/>
        </p:nvPicPr>
        <p:blipFill>
          <a:blip r:embed="rId4"/>
          <a:stretch>
            <a:fillRect/>
          </a:stretch>
        </p:blipFill>
        <p:spPr>
          <a:xfrm>
            <a:off x="1288385" y="2275794"/>
            <a:ext cx="2935074" cy="2882756"/>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5756" y="4250384"/>
            <a:ext cx="1020378" cy="394546"/>
          </a:xfrm>
          <a:prstGeom prst="rect">
            <a:avLst/>
          </a:prstGeom>
        </p:spPr>
      </p:pic>
      <p:pic>
        <p:nvPicPr>
          <p:cNvPr id="49" name="Picture 48"/>
          <p:cNvPicPr>
            <a:picLocks noChangeAspect="1"/>
          </p:cNvPicPr>
          <p:nvPr/>
        </p:nvPicPr>
        <p:blipFill>
          <a:blip r:embed="rId6"/>
          <a:stretch>
            <a:fillRect/>
          </a:stretch>
        </p:blipFill>
        <p:spPr>
          <a:xfrm>
            <a:off x="8200708" y="4735552"/>
            <a:ext cx="2585607" cy="1831349"/>
          </a:xfrm>
          <a:prstGeom prst="rect">
            <a:avLst/>
          </a:prstGeom>
        </p:spPr>
      </p:pic>
      <p:sp>
        <p:nvSpPr>
          <p:cNvPr id="50" name="직사각형 99"/>
          <p:cNvSpPr/>
          <p:nvPr/>
        </p:nvSpPr>
        <p:spPr>
          <a:xfrm>
            <a:off x="9121167" y="4371858"/>
            <a:ext cx="1791421" cy="286306"/>
          </a:xfrm>
          <a:prstGeom prst="rect">
            <a:avLst/>
          </a:prstGeom>
        </p:spPr>
        <p:txBody>
          <a:bodyPr wrap="square">
            <a:spAutoFit/>
          </a:bodyPr>
          <a:lstStyle/>
          <a:p>
            <a:r>
              <a:rPr lang="ko-KR" altLang="en-US" sz="1224" spc="-102">
                <a:solidFill>
                  <a:prstClr val="black"/>
                </a:solidFill>
                <a:ea typeface="맑은 고딕"/>
              </a:rPr>
              <a:t>뉴스</a:t>
            </a:r>
            <a:r>
              <a:rPr lang="en-US" altLang="ko-KR" sz="1224" spc="-102" dirty="0">
                <a:solidFill>
                  <a:prstClr val="black"/>
                </a:solidFill>
                <a:ea typeface="맑은 고딕"/>
              </a:rPr>
              <a:t>, </a:t>
            </a:r>
            <a:r>
              <a:rPr lang="ko-KR" altLang="en-US" sz="1224" spc="-102">
                <a:solidFill>
                  <a:prstClr val="black"/>
                </a:solidFill>
                <a:ea typeface="맑은 고딕"/>
              </a:rPr>
              <a:t>스포츠</a:t>
            </a:r>
            <a:r>
              <a:rPr lang="en-US" altLang="ko-KR" sz="1224" spc="-102" dirty="0">
                <a:solidFill>
                  <a:prstClr val="black"/>
                </a:solidFill>
                <a:ea typeface="맑은 고딕"/>
              </a:rPr>
              <a:t>, </a:t>
            </a:r>
            <a:r>
              <a:rPr lang="ko-KR" altLang="en-US" sz="1224" spc="-102">
                <a:solidFill>
                  <a:prstClr val="black"/>
                </a:solidFill>
                <a:ea typeface="맑은 고딕"/>
              </a:rPr>
              <a:t>파이낸스</a:t>
            </a:r>
            <a:endParaRPr lang="en-US" altLang="ko-KR" sz="1224" spc="-102" dirty="0">
              <a:solidFill>
                <a:prstClr val="black"/>
              </a:solidFill>
              <a:ea typeface="맑은 고딕"/>
            </a:endParaRPr>
          </a:p>
        </p:txBody>
      </p:sp>
      <p:pic>
        <p:nvPicPr>
          <p:cNvPr id="51" name="Picture 50"/>
          <p:cNvPicPr>
            <a:picLocks noChangeAspect="1"/>
          </p:cNvPicPr>
          <p:nvPr/>
        </p:nvPicPr>
        <p:blipFill rotWithShape="1">
          <a:blip r:embed="rId7" cstate="print">
            <a:extLst>
              <a:ext uri="{28A0092B-C50C-407E-A947-70E740481C1C}">
                <a14:useLocalDpi xmlns:a14="http://schemas.microsoft.com/office/drawing/2010/main" val="0"/>
              </a:ext>
            </a:extLst>
          </a:blip>
          <a:srcRect l="13832" t="21155" r="13830" b="23557"/>
          <a:stretch/>
        </p:blipFill>
        <p:spPr>
          <a:xfrm>
            <a:off x="9442812" y="3507400"/>
            <a:ext cx="1501993" cy="690917"/>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23302" y="2066823"/>
            <a:ext cx="821504" cy="821504"/>
          </a:xfrm>
          <a:prstGeom prst="rect">
            <a:avLst/>
          </a:prstGeom>
        </p:spPr>
      </p:pic>
      <p:pic>
        <p:nvPicPr>
          <p:cNvPr id="53" name="Picture 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13835" y="2393435"/>
            <a:ext cx="1307058" cy="980293"/>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18689" y="2060315"/>
            <a:ext cx="1404954" cy="442560"/>
          </a:xfrm>
          <a:prstGeom prst="rect">
            <a:avLst/>
          </a:prstGeom>
        </p:spPr>
      </p:pic>
      <p:pic>
        <p:nvPicPr>
          <p:cNvPr id="55" name="Picture 5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16105" y="2659228"/>
            <a:ext cx="1099924" cy="763836"/>
          </a:xfrm>
          <a:prstGeom prst="rect">
            <a:avLst/>
          </a:prstGeom>
        </p:spPr>
      </p:pic>
      <p:pic>
        <p:nvPicPr>
          <p:cNvPr id="56" name="Picture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86494" y="3279165"/>
            <a:ext cx="1126295" cy="570657"/>
          </a:xfrm>
          <a:prstGeom prst="rect">
            <a:avLst/>
          </a:prstGeom>
        </p:spPr>
      </p:pic>
      <p:sp>
        <p:nvSpPr>
          <p:cNvPr id="57"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27759905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Mobile Services</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a:t>
            </a:r>
            <a:r>
              <a:rPr lang="ko-KR" altLang="en-US" sz="1836" spc="-104">
                <a:solidFill>
                  <a:srgbClr val="0076C6"/>
                </a:solidFill>
                <a:latin typeface="맑은 고딕" panose="020B0503020000020004" pitchFamily="50" charset="-127"/>
                <a:ea typeface="맑은 고딕" panose="020B0503020000020004" pitchFamily="50" charset="-127"/>
              </a:rPr>
              <a:t>의 모바일 서비스 기능으로 </a:t>
            </a:r>
            <a:r>
              <a:rPr lang="en-US" altLang="ko-KR" sz="1836" spc="-104" dirty="0">
                <a:solidFill>
                  <a:srgbClr val="0076C6"/>
                </a:solidFill>
                <a:latin typeface="맑은 고딕" panose="020B0503020000020004" pitchFamily="50" charset="-127"/>
                <a:ea typeface="맑은 고딕" panose="020B0503020000020004" pitchFamily="50" charset="-127"/>
              </a:rPr>
              <a:t>iOS, Android, Windows </a:t>
            </a:r>
            <a:r>
              <a:rPr lang="ko-KR" altLang="en-US" sz="1836" spc="-104">
                <a:solidFill>
                  <a:srgbClr val="0076C6"/>
                </a:solidFill>
                <a:latin typeface="맑은 고딕" panose="020B0503020000020004" pitchFamily="50" charset="-127"/>
                <a:ea typeface="맑은 고딕" panose="020B0503020000020004" pitchFamily="50" charset="-127"/>
              </a:rPr>
              <a:t>기반의 모바일 장비에 대한 어플리케이션을 빠르고 쉽게 작성할 수 있는 </a:t>
            </a:r>
            <a:r>
              <a:rPr lang="en-US" altLang="ko-KR" sz="1836" spc="-104" dirty="0" err="1">
                <a:solidFill>
                  <a:srgbClr val="0076C6"/>
                </a:solidFill>
                <a:latin typeface="맑은 고딕" panose="020B0503020000020004" pitchFamily="50" charset="-127"/>
                <a:ea typeface="맑은 고딕" panose="020B0503020000020004" pitchFamily="50" charset="-127"/>
              </a:rPr>
              <a:t>MBaaS</a:t>
            </a:r>
            <a:r>
              <a:rPr lang="en-US" altLang="ko-KR" sz="1836" spc="-104" dirty="0">
                <a:solidFill>
                  <a:srgbClr val="0076C6"/>
                </a:solidFill>
                <a:latin typeface="맑은 고딕" panose="020B0503020000020004" pitchFamily="50" charset="-127"/>
                <a:ea typeface="맑은 고딕" panose="020B0503020000020004" pitchFamily="50" charset="-127"/>
              </a:rPr>
              <a:t>(Mobile Backend as a Service)</a:t>
            </a:r>
            <a:r>
              <a:rPr lang="ko-KR" altLang="en-US" sz="1836" spc="-104">
                <a:solidFill>
                  <a:srgbClr val="0076C6"/>
                </a:solidFill>
                <a:latin typeface="맑은 고딕" panose="020B0503020000020004" pitchFamily="50" charset="-127"/>
                <a:ea typeface="맑은 고딕" panose="020B0503020000020004" pitchFamily="50" charset="-127"/>
              </a:rPr>
              <a:t>를 제공합니다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66" name="그룹 101"/>
          <p:cNvGrpSpPr/>
          <p:nvPr/>
        </p:nvGrpSpPr>
        <p:grpSpPr>
          <a:xfrm>
            <a:off x="1255454" y="1622187"/>
            <a:ext cx="9878196" cy="5056670"/>
            <a:chOff x="87084" y="900458"/>
            <a:chExt cx="9685385" cy="5660935"/>
          </a:xfrm>
        </p:grpSpPr>
        <p:grpSp>
          <p:nvGrpSpPr>
            <p:cNvPr id="67" name="그룹 94"/>
            <p:cNvGrpSpPr/>
            <p:nvPr/>
          </p:nvGrpSpPr>
          <p:grpSpPr>
            <a:xfrm>
              <a:off x="87084" y="900458"/>
              <a:ext cx="9685385" cy="5641178"/>
              <a:chOff x="139995" y="899679"/>
              <a:chExt cx="9944474" cy="5480436"/>
            </a:xfrm>
          </p:grpSpPr>
          <p:sp>
            <p:nvSpPr>
              <p:cNvPr id="69" name="Rectangle 4"/>
              <p:cNvSpPr/>
              <p:nvPr/>
            </p:nvSpPr>
            <p:spPr bwMode="gray">
              <a:xfrm>
                <a:off x="139996" y="922286"/>
                <a:ext cx="3038634" cy="540336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70"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err="1" smtClean="0">
                    <a:ln>
                      <a:noFill/>
                    </a:ln>
                    <a:solidFill>
                      <a:prstClr val="white"/>
                    </a:solidFill>
                    <a:effectLst/>
                    <a:uLnTx/>
                    <a:uFillTx/>
                    <a:latin typeface="맑은 고딕"/>
                    <a:ea typeface="맑은 고딕"/>
                  </a:rPr>
                  <a:t>모바일</a:t>
                </a: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 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71" name="그룹 93"/>
              <p:cNvGrpSpPr/>
              <p:nvPr/>
            </p:nvGrpSpPr>
            <p:grpSpPr>
              <a:xfrm>
                <a:off x="3263353" y="899681"/>
                <a:ext cx="3362633" cy="5480434"/>
                <a:chOff x="3584066" y="914195"/>
                <a:chExt cx="3362633" cy="5480434"/>
              </a:xfrm>
            </p:grpSpPr>
            <p:sp>
              <p:nvSpPr>
                <p:cNvPr id="77"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78" name="그룹 8"/>
                <p:cNvGrpSpPr/>
                <p:nvPr/>
              </p:nvGrpSpPr>
              <p:grpSpPr>
                <a:xfrm>
                  <a:off x="3584066" y="914195"/>
                  <a:ext cx="3362633" cy="5480434"/>
                  <a:chOff x="3584066" y="914195"/>
                  <a:chExt cx="3362633" cy="5480434"/>
                </a:xfrm>
              </p:grpSpPr>
              <p:sp>
                <p:nvSpPr>
                  <p:cNvPr id="79"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80" name="직사각형 7"/>
                  <p:cNvSpPr/>
                  <p:nvPr/>
                </p:nvSpPr>
                <p:spPr>
                  <a:xfrm>
                    <a:off x="3601579" y="1333282"/>
                    <a:ext cx="3316091" cy="5061347"/>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모든 </a:t>
                    </a:r>
                    <a:r>
                      <a:rPr kumimoji="0" lang="ko-KR" altLang="en-US" sz="1224" b="1" i="0" u="sng" strike="noStrike" kern="0" cap="none" spc="0" normalizeH="0" baseline="0" noProof="0" dirty="0" err="1" smtClean="0">
                        <a:ln>
                          <a:noFill/>
                        </a:ln>
                        <a:solidFill>
                          <a:prstClr val="black"/>
                        </a:solidFill>
                        <a:effectLst/>
                        <a:uLnTx/>
                        <a:uFillTx/>
                        <a:ea typeface="맑은 고딕"/>
                      </a:rPr>
                      <a:t>모바일</a:t>
                    </a:r>
                    <a:r>
                      <a:rPr kumimoji="0" lang="ko-KR" altLang="en-US" sz="1224" b="1" i="0" u="sng" strike="noStrike" kern="0" cap="none" spc="0" normalizeH="0" baseline="0" noProof="0" dirty="0" smtClean="0">
                        <a:ln>
                          <a:noFill/>
                        </a:ln>
                        <a:solidFill>
                          <a:prstClr val="black"/>
                        </a:solidFill>
                        <a:effectLst/>
                        <a:uLnTx/>
                        <a:uFillTx/>
                        <a:ea typeface="맑은 고딕"/>
                      </a:rPr>
                      <a:t> 플랫폼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iOS, Android, Windows Phone &amp; Store, </a:t>
                    </a:r>
                    <a:r>
                      <a:rPr kumimoji="0" lang="en-US" altLang="ko-KR" sz="1020" b="0" i="0" u="none" strike="noStrike" kern="0" cap="none" spc="0" normalizeH="0" baseline="0" noProof="0" dirty="0" err="1" smtClean="0">
                        <a:ln>
                          <a:noFill/>
                        </a:ln>
                        <a:solidFill>
                          <a:prstClr val="black"/>
                        </a:solidFill>
                        <a:effectLst/>
                        <a:uLnTx/>
                        <a:uFillTx/>
                        <a:ea typeface="맑은 고딕"/>
                      </a:rPr>
                      <a:t>Xamarian</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err="1" smtClean="0">
                        <a:ln>
                          <a:noFill/>
                        </a:ln>
                        <a:solidFill>
                          <a:prstClr val="black"/>
                        </a:solidFill>
                        <a:effectLst/>
                        <a:uLnTx/>
                        <a:uFillTx/>
                        <a:ea typeface="맑은 고딕"/>
                      </a:rPr>
                      <a:t>PhoneGap</a:t>
                    </a:r>
                    <a:r>
                      <a:rPr kumimoji="0" lang="en-US" altLang="ko-KR" sz="1020" b="0" i="0" u="none" strike="noStrike" kern="0" cap="none" spc="0" normalizeH="0" baseline="0" noProof="0" dirty="0" smtClean="0">
                        <a:ln>
                          <a:noFill/>
                        </a:ln>
                        <a:solidFill>
                          <a:prstClr val="black"/>
                        </a:solidFill>
                        <a:effectLst/>
                        <a:uLnTx/>
                        <a:uFillTx/>
                        <a:ea typeface="맑은 고딕"/>
                      </a:rPr>
                      <a:t>, HTML/JavaScript</a:t>
                    </a:r>
                    <a:r>
                      <a:rPr kumimoji="0" lang="ko-KR" altLang="en-US" sz="1020" b="0" i="0" u="none" strike="noStrike" kern="0" cap="none" spc="0" normalizeH="0" baseline="0" noProof="0" smtClean="0">
                        <a:ln>
                          <a:noFill/>
                        </a:ln>
                        <a:solidFill>
                          <a:prstClr val="black"/>
                        </a:solidFill>
                        <a:effectLst/>
                        <a:uLnTx/>
                        <a:uFillTx/>
                        <a:ea typeface="맑은 고딕"/>
                      </a:rPr>
                      <a:t>를 지원합니다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기존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앱을 연결하거나 새로운 앱을 작성할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편리한 데이터 작업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JavaScript, C#, Objective-C, Java</a:t>
                    </a:r>
                    <a:r>
                      <a:rPr kumimoji="0" lang="ko-KR" altLang="en-US" sz="1020" b="0" i="0" u="none" strike="noStrike" kern="0" cap="none" spc="0" normalizeH="0" baseline="0" noProof="0" smtClean="0">
                        <a:ln>
                          <a:noFill/>
                        </a:ln>
                        <a:solidFill>
                          <a:prstClr val="black"/>
                        </a:solidFill>
                        <a:effectLst/>
                        <a:uLnTx/>
                        <a:uFillTx/>
                        <a:ea typeface="맑은 고딕"/>
                      </a:rPr>
                      <a:t>등의 언어로 쉽게 모바일 서비스가 사용할 데이터를 저장</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소비할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간편한 사용자 인증</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latin typeface="맑은 고딕" pitchFamily="50" charset="-127"/>
                        <a:ea typeface="맑은 고딕" pitchFamily="50" charset="-127"/>
                      </a:rPr>
                      <a:t>Facebook, Twitter, Microsoft </a:t>
                    </a:r>
                    <a:r>
                      <a:rPr kumimoji="0" lang="ko-KR" altLang="en-US" sz="1020" b="0" i="0" u="none" strike="noStrike" kern="0" cap="none" spc="0" normalizeH="0" baseline="0" noProof="0" smtClean="0">
                        <a:ln>
                          <a:noFill/>
                        </a:ln>
                        <a:solidFill>
                          <a:prstClr val="black"/>
                        </a:solidFill>
                        <a:effectLst/>
                        <a:uLnTx/>
                        <a:uFillTx/>
                        <a:latin typeface="맑은 고딕" pitchFamily="50" charset="-127"/>
                        <a:ea typeface="맑은 고딕" pitchFamily="50" charset="-127"/>
                      </a:rPr>
                      <a:t>또는 </a:t>
                    </a:r>
                    <a:r>
                      <a:rPr kumimoji="0" lang="en-US" altLang="ko-KR" sz="1020" b="0" i="0" u="none" strike="noStrike" kern="0" cap="none" spc="0" normalizeH="0" baseline="0" noProof="0" dirty="0" smtClean="0">
                        <a:ln>
                          <a:noFill/>
                        </a:ln>
                        <a:solidFill>
                          <a:prstClr val="black"/>
                        </a:solidFill>
                        <a:effectLst/>
                        <a:uLnTx/>
                        <a:uFillTx/>
                        <a:latin typeface="맑은 고딕" pitchFamily="50" charset="-127"/>
                        <a:ea typeface="맑은 고딕" pitchFamily="50" charset="-127"/>
                      </a:rPr>
                      <a:t>Google </a:t>
                    </a:r>
                    <a:r>
                      <a:rPr kumimoji="0" lang="ko-KR" altLang="en-US" sz="1020" b="0" i="0" u="none" strike="noStrike" kern="0" cap="none" spc="0" normalizeH="0" baseline="0" noProof="0" smtClean="0">
                        <a:ln>
                          <a:noFill/>
                        </a:ln>
                        <a:solidFill>
                          <a:prstClr val="black"/>
                        </a:solidFill>
                        <a:effectLst/>
                        <a:uLnTx/>
                        <a:uFillTx/>
                        <a:latin typeface="맑은 고딕" pitchFamily="50" charset="-127"/>
                        <a:ea typeface="맑은 고딕" pitchFamily="50" charset="-127"/>
                      </a:rPr>
                      <a:t>계정으로 사용자를 인증할 수 있습니다</a:t>
                    </a:r>
                    <a:r>
                      <a:rPr kumimoji="0" lang="en-US" altLang="ko-KR" sz="1020" b="0" i="0" u="none" strike="noStrike" kern="0" cap="none" spc="0" normalizeH="0" baseline="0" noProof="0" dirty="0" smtClean="0">
                        <a:ln>
                          <a:noFill/>
                        </a:ln>
                        <a:solidFill>
                          <a:prstClr val="black"/>
                        </a:solidFill>
                        <a:effectLst/>
                        <a:uLnTx/>
                        <a:uFillTx/>
                        <a:latin typeface="맑은 고딕" pitchFamily="50" charset="-127"/>
                        <a:ea typeface="맑은 고딕" pitchFamily="50" charset="-127"/>
                      </a:rPr>
                      <a:t>. </a:t>
                    </a:r>
                    <a:br>
                      <a:rPr kumimoji="0" lang="en-US" altLang="ko-KR" sz="1020" b="0" i="0" u="none" strike="noStrike" kern="0" cap="none" spc="0" normalizeH="0" baseline="0" noProof="0" dirty="0" smtClean="0">
                        <a:ln>
                          <a:noFill/>
                        </a:ln>
                        <a:solidFill>
                          <a:prstClr val="black"/>
                        </a:solidFill>
                        <a:effectLst/>
                        <a:uLnTx/>
                        <a:uFillTx/>
                        <a:latin typeface="맑은 고딕" pitchFamily="50" charset="-127"/>
                        <a:ea typeface="맑은 고딕" pitchFamily="50" charset="-127"/>
                      </a:rPr>
                    </a:br>
                    <a:r>
                      <a:rPr kumimoji="0" lang="ko-KR" altLang="en-US" sz="1020" b="0" i="0" u="none" strike="noStrike" kern="0" cap="none" spc="0" normalizeH="0" baseline="0" noProof="0" smtClean="0">
                        <a:ln>
                          <a:noFill/>
                        </a:ln>
                        <a:solidFill>
                          <a:prstClr val="black"/>
                        </a:solidFill>
                        <a:effectLst/>
                        <a:uLnTx/>
                        <a:uFillTx/>
                        <a:latin typeface="맑은 고딕" pitchFamily="50" charset="-127"/>
                        <a:ea typeface="맑은 고딕" pitchFamily="50" charset="-127"/>
                      </a:rPr>
                      <a:t>직원용 모바일 앱을 위해 기업 자체 </a:t>
                    </a:r>
                    <a:r>
                      <a:rPr kumimoji="0" lang="en-US" altLang="ko-KR" sz="1020" b="0" i="0" u="none" strike="noStrike" kern="0" cap="none" spc="0" normalizeH="0" baseline="0" noProof="0" dirty="0" smtClean="0">
                        <a:ln>
                          <a:noFill/>
                        </a:ln>
                        <a:solidFill>
                          <a:prstClr val="black"/>
                        </a:solidFill>
                        <a:effectLst/>
                        <a:uLnTx/>
                        <a:uFillTx/>
                        <a:latin typeface="맑은 고딕" pitchFamily="50" charset="-127"/>
                        <a:ea typeface="맑은 고딕" pitchFamily="50" charset="-127"/>
                      </a:rPr>
                      <a:t>Active Directory</a:t>
                    </a:r>
                    <a:r>
                      <a:rPr kumimoji="0" lang="ko-KR" altLang="en-US" sz="1020" b="0" i="0" u="none" strike="noStrike" kern="0" cap="none" spc="0" normalizeH="0" baseline="0" noProof="0" smtClean="0">
                        <a:ln>
                          <a:noFill/>
                        </a:ln>
                        <a:solidFill>
                          <a:prstClr val="black"/>
                        </a:solidFill>
                        <a:effectLst/>
                        <a:uLnTx/>
                        <a:uFillTx/>
                        <a:latin typeface="맑은 고딕" pitchFamily="50" charset="-127"/>
                        <a:ea typeface="맑은 고딕" pitchFamily="50" charset="-127"/>
                      </a:rPr>
                      <a:t>에 연결하듯이 응용 프로그램별 인증 시스템을 구현하는 방식도 지원</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푸시</a:t>
                    </a:r>
                    <a:r>
                      <a:rPr kumimoji="0" lang="ko-KR" altLang="en-US" sz="1224" b="1" i="0" u="sng" strike="noStrike" kern="0" cap="none" spc="0" normalizeH="0" baseline="0" noProof="0" dirty="0" smtClean="0">
                        <a:ln>
                          <a:noFill/>
                        </a:ln>
                        <a:solidFill>
                          <a:prstClr val="black"/>
                        </a:solidFill>
                        <a:effectLst/>
                        <a:uLnTx/>
                        <a:uFillTx/>
                        <a:ea typeface="맑은 고딕"/>
                      </a:rPr>
                      <a:t> 알림 보내기</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지정된 플랫폼에 자격 증명을 업로드하고 하는 수준으로 간단합니다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또한 알림 허브에 연결하여 다양한 플랫폼의 수많은 장치에 푸시 알림을 브로드캐스트 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스케쥴러</a:t>
                    </a:r>
                    <a:r>
                      <a:rPr kumimoji="0" lang="ko-KR" altLang="en-US" sz="1224" b="1" i="0" u="sng" strike="noStrike" kern="0" cap="none" spc="0" normalizeH="0" baseline="0" noProof="0" dirty="0" smtClean="0">
                        <a:ln>
                          <a:noFill/>
                        </a:ln>
                        <a:solidFill>
                          <a:prstClr val="black"/>
                        </a:solidFill>
                        <a:effectLst/>
                        <a:uLnTx/>
                        <a:uFillTx/>
                        <a:ea typeface="맑은 고딕"/>
                      </a:rPr>
                      <a:t> 및 </a:t>
                    </a:r>
                    <a:r>
                      <a:rPr kumimoji="0" lang="en-US" altLang="ko-KR" sz="1224" b="1" i="0" u="sng" strike="noStrike" kern="0" cap="none" spc="0" normalizeH="0" baseline="0" noProof="0" dirty="0" smtClean="0">
                        <a:ln>
                          <a:noFill/>
                        </a:ln>
                        <a:solidFill>
                          <a:prstClr val="black"/>
                        </a:solidFill>
                        <a:effectLst/>
                        <a:uLnTx/>
                        <a:uFillTx/>
                        <a:ea typeface="맑은 고딕"/>
                      </a:rPr>
                      <a:t>WEB API </a:t>
                    </a:r>
                    <a:r>
                      <a:rPr kumimoji="0" lang="ko-KR" altLang="en-US" sz="1224" b="1" i="0" u="sng" strike="noStrike" kern="0" cap="none" spc="0" normalizeH="0" baseline="0" noProof="0" smtClean="0">
                        <a:ln>
                          <a:noFill/>
                        </a:ln>
                        <a:solidFill>
                          <a:prstClr val="black"/>
                        </a:solidFill>
                        <a:effectLst/>
                        <a:uLnTx/>
                        <a:uFillTx/>
                        <a:ea typeface="맑은 고딕"/>
                      </a:rPr>
                      <a:t>스크립트 작성</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주기적인 작업을 위한 </a:t>
                    </a:r>
                    <a:r>
                      <a:rPr kumimoji="0" lang="ko-KR" altLang="en-US" sz="1020" b="0" i="0" u="none" strike="noStrike" kern="0" cap="none" spc="0" normalizeH="0" baseline="0" noProof="0" dirty="0" err="1" smtClean="0">
                        <a:ln>
                          <a:noFill/>
                        </a:ln>
                        <a:solidFill>
                          <a:prstClr val="black"/>
                        </a:solidFill>
                        <a:effectLst/>
                        <a:uLnTx/>
                        <a:uFillTx/>
                        <a:ea typeface="맑은 고딕"/>
                      </a:rPr>
                      <a:t>스케쥴러를</a:t>
                    </a:r>
                    <a:r>
                      <a:rPr kumimoji="0" lang="ko-KR" altLang="en-US" sz="1020" b="0" i="0" u="none" strike="noStrike" kern="0" cap="none" spc="0" normalizeH="0" baseline="0" noProof="0" dirty="0" smtClean="0">
                        <a:ln>
                          <a:noFill/>
                        </a:ln>
                        <a:solidFill>
                          <a:prstClr val="black"/>
                        </a:solidFill>
                        <a:effectLst/>
                        <a:uLnTx/>
                        <a:uFillTx/>
                        <a:ea typeface="맑은 고딕"/>
                      </a:rPr>
                      <a:t> 지원하며 </a:t>
                    </a:r>
                    <a:r>
                      <a:rPr kumimoji="0" lang="ko-KR" altLang="en-US" sz="1020" b="0" i="0" u="none" strike="noStrike" kern="0" cap="none" spc="0" normalizeH="0" baseline="0" noProof="0" dirty="0" err="1" smtClean="0">
                        <a:ln>
                          <a:noFill/>
                        </a:ln>
                        <a:solidFill>
                          <a:prstClr val="black"/>
                        </a:solidFill>
                        <a:effectLst/>
                        <a:uLnTx/>
                        <a:uFillTx/>
                        <a:ea typeface="맑은 고딕"/>
                      </a:rPr>
                      <a:t>모바일</a:t>
                    </a:r>
                    <a:r>
                      <a:rPr kumimoji="0" lang="ko-KR" altLang="en-US" sz="1020" b="0" i="0" u="none" strike="noStrike" kern="0" cap="none" spc="0" normalizeH="0" baseline="0" noProof="0" dirty="0" smtClean="0">
                        <a:ln>
                          <a:noFill/>
                        </a:ln>
                        <a:solidFill>
                          <a:prstClr val="black"/>
                        </a:solidFill>
                        <a:effectLst/>
                        <a:uLnTx/>
                        <a:uFillTx/>
                        <a:ea typeface="맑은 고딕"/>
                      </a:rPr>
                      <a:t> 장치들이 소비할 수 있는 </a:t>
                    </a:r>
                    <a:r>
                      <a:rPr kumimoji="0" lang="en-US" altLang="ko-KR" sz="1020" b="0" i="0" u="none" strike="noStrike" kern="0" cap="none" spc="0" normalizeH="0" baseline="0" noProof="0" dirty="0" smtClean="0">
                        <a:ln>
                          <a:noFill/>
                        </a:ln>
                        <a:solidFill>
                          <a:prstClr val="black"/>
                        </a:solidFill>
                        <a:effectLst/>
                        <a:uLnTx/>
                        <a:uFillTx/>
                        <a:ea typeface="맑은 고딕"/>
                      </a:rPr>
                      <a:t>WEB API</a:t>
                    </a:r>
                    <a:r>
                      <a:rPr kumimoji="0" lang="ko-KR" altLang="en-US" sz="1020" b="0" i="0" u="none" strike="noStrike" kern="0" cap="none" spc="0" normalizeH="0" baseline="0" noProof="0" smtClean="0">
                        <a:ln>
                          <a:noFill/>
                        </a:ln>
                        <a:solidFill>
                          <a:prstClr val="black"/>
                        </a:solidFill>
                        <a:effectLst/>
                        <a:uLnTx/>
                        <a:uFillTx/>
                        <a:ea typeface="맑은 고딕"/>
                      </a:rPr>
                      <a:t>를 스크립트 수준에서 직접 작성하여 서비스 할 수 있도록 지원합니다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모니터</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경고 및 자동 크기 조정</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grpSp>
          <p:grpSp>
            <p:nvGrpSpPr>
              <p:cNvPr id="72" name="그룹 95"/>
              <p:cNvGrpSpPr/>
              <p:nvPr/>
            </p:nvGrpSpPr>
            <p:grpSpPr>
              <a:xfrm>
                <a:off x="6721836" y="899679"/>
                <a:ext cx="3362633" cy="5412310"/>
                <a:chOff x="3573634" y="943221"/>
                <a:chExt cx="3362633" cy="5412310"/>
              </a:xfrm>
            </p:grpSpPr>
            <p:sp>
              <p:nvSpPr>
                <p:cNvPr id="73"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74" name="그룹 97"/>
                <p:cNvGrpSpPr/>
                <p:nvPr/>
              </p:nvGrpSpPr>
              <p:grpSpPr>
                <a:xfrm>
                  <a:off x="3573634" y="943223"/>
                  <a:ext cx="3362633" cy="1928506"/>
                  <a:chOff x="3573634" y="943223"/>
                  <a:chExt cx="3362633" cy="1928506"/>
                </a:xfrm>
              </p:grpSpPr>
              <p:sp>
                <p:nvSpPr>
                  <p:cNvPr id="75"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76" name="직사각형 99"/>
                  <p:cNvSpPr/>
                  <p:nvPr/>
                </p:nvSpPr>
                <p:spPr>
                  <a:xfrm>
                    <a:off x="3591147" y="1829032"/>
                    <a:ext cx="3345120" cy="1042697"/>
                  </a:xfrm>
                  <a:prstGeom prst="rect">
                    <a:avLst/>
                  </a:prstGeom>
                </p:spPr>
                <p:txBody>
                  <a:bodyPr wrap="squar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224" b="0" i="0" u="none" strike="noStrike" kern="0" cap="none" spc="0" normalizeH="0" baseline="0" noProof="0" dirty="0" smtClean="0">
                        <a:ln>
                          <a:noFill/>
                        </a:ln>
                        <a:solidFill>
                          <a:prstClr val="black"/>
                        </a:solidFill>
                        <a:effectLst/>
                        <a:uLnTx/>
                        <a:uFillTx/>
                        <a:ea typeface="맑은 고딕"/>
                      </a:rPr>
                      <a:t>NBC</a:t>
                    </a:r>
                    <a:r>
                      <a:rPr kumimoji="0" lang="ko-KR" altLang="en-US" sz="1224" b="0" i="0" u="none" strike="noStrike" kern="0" cap="none" spc="0" normalizeH="0" baseline="0" noProof="0" smtClean="0">
                        <a:ln>
                          <a:noFill/>
                        </a:ln>
                        <a:solidFill>
                          <a:prstClr val="black"/>
                        </a:solidFill>
                        <a:effectLst/>
                        <a:uLnTx/>
                        <a:uFillTx/>
                        <a:ea typeface="맑은 고딕"/>
                      </a:rPr>
                      <a:t>의 모바일앱에 푸시 알림을 제공하기 위해 </a:t>
                    </a:r>
                    <a:r>
                      <a:rPr kumimoji="0" lang="en-US" altLang="ko-KR" sz="1224" b="0" i="0" u="none" strike="noStrike" kern="0" cap="none" spc="0" normalizeH="0" baseline="0" noProof="0" dirty="0" smtClean="0">
                        <a:ln>
                          <a:noFill/>
                        </a:ln>
                        <a:solidFill>
                          <a:prstClr val="black"/>
                        </a:solidFill>
                        <a:effectLst/>
                        <a:uLnTx/>
                        <a:uFillTx/>
                        <a:ea typeface="맑은 고딕"/>
                      </a:rPr>
                      <a:t>Amazon</a:t>
                    </a:r>
                    <a:r>
                      <a:rPr kumimoji="0" lang="ko-KR" altLang="en-US" sz="1224" b="0" i="0" u="none" strike="noStrike" kern="0" cap="none" spc="0" normalizeH="0" baseline="0" noProof="0" smtClean="0">
                        <a:ln>
                          <a:noFill/>
                        </a:ln>
                        <a:solidFill>
                          <a:prstClr val="black"/>
                        </a:solidFill>
                        <a:effectLst/>
                        <a:uLnTx/>
                        <a:uFillTx/>
                        <a:ea typeface="맑은 고딕"/>
                      </a:rPr>
                      <a:t>대신 </a:t>
                    </a:r>
                    <a:r>
                      <a:rPr kumimoji="0" lang="en-US" altLang="ko-KR" sz="1224" b="0" i="0" u="none" strike="noStrike" kern="0" cap="none" spc="0" normalizeH="0" baseline="0" noProof="0" dirty="0" smtClean="0">
                        <a:ln>
                          <a:noFill/>
                        </a:ln>
                        <a:solidFill>
                          <a:prstClr val="black"/>
                        </a:solidFill>
                        <a:effectLst/>
                        <a:uLnTx/>
                        <a:uFillTx/>
                        <a:ea typeface="맑은 고딕"/>
                      </a:rPr>
                      <a:t>Azure</a:t>
                    </a:r>
                    <a:r>
                      <a:rPr kumimoji="0" lang="ko-KR" altLang="en-US" sz="1224" b="0" i="0" u="none" strike="noStrike" kern="0" cap="none" spc="0" normalizeH="0" baseline="0" noProof="0" smtClean="0">
                        <a:ln>
                          <a:noFill/>
                        </a:ln>
                        <a:solidFill>
                          <a:prstClr val="black"/>
                        </a:solidFill>
                        <a:effectLst/>
                        <a:uLnTx/>
                        <a:uFillTx/>
                        <a:ea typeface="맑은 고딕"/>
                      </a:rPr>
                      <a:t>를 선택</a:t>
                    </a:r>
                    <a:r>
                      <a:rPr kumimoji="0" lang="en-US" altLang="ko-KR" sz="1224" b="0" i="0" u="none" strike="noStrike" kern="0" cap="none" spc="0" normalizeH="0" baseline="0" noProof="0" dirty="0" smtClean="0">
                        <a:ln>
                          <a:noFill/>
                        </a:ln>
                        <a:solidFill>
                          <a:prstClr val="black"/>
                        </a:solidFill>
                        <a:effectLst/>
                        <a:uLnTx/>
                        <a:uFillTx/>
                        <a:ea typeface="맑은 고딕"/>
                      </a:rPr>
                      <a:t>, </a:t>
                    </a:r>
                    <a:r>
                      <a:rPr kumimoji="0" lang="ko-KR" altLang="en-US" sz="1224" b="0" i="0" u="none" strike="noStrike" kern="0" cap="none" spc="0" normalizeH="0" baseline="0" noProof="0" smtClean="0">
                        <a:ln>
                          <a:noFill/>
                        </a:ln>
                        <a:solidFill>
                          <a:prstClr val="black"/>
                        </a:solidFill>
                        <a:effectLst/>
                        <a:uLnTx/>
                        <a:uFillTx/>
                        <a:ea typeface="맑은 고딕"/>
                      </a:rPr>
                      <a:t>비용 효과적으로 수백만개의 긴급 뉴스를 수분안에 제공할 수 있으며 앱의 고객 만족도는 </a:t>
                    </a:r>
                    <a:r>
                      <a:rPr kumimoji="0" lang="en-US" altLang="ko-KR" sz="1224" b="0" i="0" u="none" strike="noStrike" kern="0" cap="none" spc="0" normalizeH="0" baseline="0" noProof="0" dirty="0" smtClean="0">
                        <a:ln>
                          <a:noFill/>
                        </a:ln>
                        <a:solidFill>
                          <a:prstClr val="black"/>
                        </a:solidFill>
                        <a:effectLst/>
                        <a:uLnTx/>
                        <a:uFillTx/>
                        <a:ea typeface="맑은 고딕"/>
                      </a:rPr>
                      <a:t>2.5/5.0</a:t>
                    </a:r>
                    <a:r>
                      <a:rPr kumimoji="0" lang="ko-KR" altLang="en-US" sz="1224" b="0" i="0" u="none" strike="noStrike" kern="0" cap="none" spc="0" normalizeH="0" baseline="0" noProof="0" smtClean="0">
                        <a:ln>
                          <a:noFill/>
                        </a:ln>
                        <a:solidFill>
                          <a:prstClr val="black"/>
                        </a:solidFill>
                        <a:effectLst/>
                        <a:uLnTx/>
                        <a:uFillTx/>
                        <a:ea typeface="맑은 고딕"/>
                      </a:rPr>
                      <a:t>를 획득</a:t>
                    </a: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grpSp>
        </p:grpSp>
        <p:sp>
          <p:nvSpPr>
            <p:cNvPr id="68" name="직사각형 100"/>
            <p:cNvSpPr/>
            <p:nvPr/>
          </p:nvSpPr>
          <p:spPr>
            <a:xfrm>
              <a:off x="87084" y="4289130"/>
              <a:ext cx="2938469" cy="2272263"/>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확장 가능한 </a:t>
              </a:r>
              <a:r>
                <a:rPr kumimoji="0" lang="en-US" altLang="ko-KR" sz="1224" b="1" i="0" u="sng" strike="noStrike" kern="0" cap="none" spc="0" normalizeH="0" baseline="0" noProof="0" dirty="0" smtClean="0">
                  <a:ln>
                    <a:noFill/>
                  </a:ln>
                  <a:solidFill>
                    <a:prstClr val="black"/>
                  </a:solidFill>
                  <a:effectLst/>
                  <a:uLnTx/>
                  <a:uFillTx/>
                  <a:ea typeface="맑은 고딕"/>
                </a:rPr>
                <a:t>iOS, Android </a:t>
              </a:r>
              <a:r>
                <a:rPr kumimoji="0" lang="ko-KR" altLang="en-US" sz="1224" b="1" i="0" u="sng" strike="noStrike" kern="0" cap="none" spc="0" normalizeH="0" baseline="0" noProof="0" smtClean="0">
                  <a:ln>
                    <a:noFill/>
                  </a:ln>
                  <a:solidFill>
                    <a:prstClr val="black"/>
                  </a:solidFill>
                  <a:effectLst/>
                  <a:uLnTx/>
                  <a:uFillTx/>
                  <a:ea typeface="맑은 고딕"/>
                </a:rPr>
                <a:t>및 </a:t>
              </a:r>
              <a:r>
                <a:rPr kumimoji="0" lang="en-US" altLang="ko-KR" sz="1224" b="1" i="0" u="sng" strike="noStrike" kern="0" cap="none" spc="0" normalizeH="0" baseline="0" noProof="0" dirty="0" smtClean="0">
                  <a:ln>
                    <a:noFill/>
                  </a:ln>
                  <a:solidFill>
                    <a:prstClr val="black"/>
                  </a:solidFill>
                  <a:effectLst/>
                  <a:uLnTx/>
                  <a:uFillTx/>
                  <a:ea typeface="맑은 고딕"/>
                </a:rPr>
                <a:t>Windows </a:t>
              </a:r>
              <a:r>
                <a:rPr kumimoji="0" lang="ko-KR" altLang="en-US" sz="1224" b="1" i="0" u="sng" strike="noStrike" kern="0" cap="none" spc="0" normalizeH="0" baseline="0" noProof="0" smtClean="0">
                  <a:ln>
                    <a:noFill/>
                  </a:ln>
                  <a:solidFill>
                    <a:prstClr val="black"/>
                  </a:solidFill>
                  <a:effectLst/>
                  <a:uLnTx/>
                  <a:uFillTx/>
                  <a:ea typeface="맑은 고딕"/>
                </a:rPr>
                <a:t>앱 개발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err="1" smtClean="0">
                  <a:ln>
                    <a:noFill/>
                  </a:ln>
                  <a:solidFill>
                    <a:prstClr val="black"/>
                  </a:solidFill>
                  <a:effectLst/>
                  <a:uLnTx/>
                  <a:uFillTx/>
                  <a:ea typeface="맑은 고딕"/>
                </a:rPr>
                <a:t>모바일</a:t>
              </a:r>
              <a:r>
                <a:rPr kumimoji="0" lang="ko-KR" altLang="en-US" sz="1020" b="0" i="0" u="none" strike="noStrike" kern="0" cap="none" spc="0" normalizeH="0" baseline="0" noProof="0" dirty="0" smtClean="0">
                  <a:ln>
                    <a:noFill/>
                  </a:ln>
                  <a:solidFill>
                    <a:prstClr val="black"/>
                  </a:solidFill>
                  <a:effectLst/>
                  <a:uLnTx/>
                  <a:uFillTx/>
                  <a:ea typeface="맑은 고딕"/>
                </a:rPr>
                <a:t> 서비스의 확장 가능하고 안전한 백 </a:t>
              </a:r>
              <a:r>
                <a:rPr kumimoji="0" lang="ko-KR" altLang="en-US" sz="1020" b="0" i="0" u="none" strike="noStrike" kern="0" cap="none" spc="0" normalizeH="0" baseline="0" noProof="0" dirty="0" err="1" smtClean="0">
                  <a:ln>
                    <a:noFill/>
                  </a:ln>
                  <a:solidFill>
                    <a:prstClr val="black"/>
                  </a:solidFill>
                  <a:effectLst/>
                  <a:uLnTx/>
                  <a:uFillTx/>
                  <a:ea typeface="맑은 고딕"/>
                </a:rPr>
                <a:t>엔드를</a:t>
              </a:r>
              <a:r>
                <a:rPr kumimoji="0" lang="ko-KR" altLang="en-US" sz="1020" b="0" i="0" u="none" strike="noStrike" kern="0" cap="none" spc="0" normalizeH="0" baseline="0" noProof="0" dirty="0" smtClean="0">
                  <a:ln>
                    <a:noFill/>
                  </a:ln>
                  <a:solidFill>
                    <a:prstClr val="black"/>
                  </a:solidFill>
                  <a:effectLst/>
                  <a:uLnTx/>
                  <a:uFillTx/>
                  <a:ea typeface="맑은 고딕"/>
                </a:rPr>
                <a:t> 통해 </a:t>
              </a:r>
              <a:r>
                <a:rPr kumimoji="0" lang="en-US" altLang="ko-KR" sz="1020" b="0" i="0" u="none" strike="noStrike" kern="0" cap="none" spc="0" normalizeH="0" baseline="0" noProof="0" dirty="0" smtClean="0">
                  <a:ln>
                    <a:noFill/>
                  </a:ln>
                  <a:solidFill>
                    <a:prstClr val="black"/>
                  </a:solidFill>
                  <a:effectLst/>
                  <a:uLnTx/>
                  <a:uFillTx/>
                  <a:ea typeface="맑은 고딕"/>
                </a:rPr>
                <a:t>iOS, Android, Windows, Mac </a:t>
              </a:r>
              <a:r>
                <a:rPr kumimoji="0" lang="ko-KR" altLang="en-US" sz="1020" b="0" i="0" u="none" strike="noStrike" kern="0" cap="none" spc="0" normalizeH="0" baseline="0" noProof="0" smtClean="0">
                  <a:ln>
                    <a:noFill/>
                  </a:ln>
                  <a:solidFill>
                    <a:prstClr val="black"/>
                  </a:solidFill>
                  <a:effectLst/>
                  <a:uLnTx/>
                  <a:uFillTx/>
                  <a:ea typeface="맑은 고딕"/>
                </a:rPr>
                <a:t>등 모든 플랫폼에서 앱을 실행</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74862"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몇 분 내에 수백만 개의 장치에 </a:t>
              </a:r>
              <a:r>
                <a:rPr kumimoji="0" lang="ko-KR" altLang="en-US" sz="1224" b="1" i="0" u="sng" strike="noStrike" kern="0" cap="none" spc="0" normalizeH="0" baseline="0" noProof="0" dirty="0" err="1" smtClean="0">
                  <a:ln>
                    <a:noFill/>
                  </a:ln>
                  <a:solidFill>
                    <a:prstClr val="black"/>
                  </a:solidFill>
                  <a:effectLst/>
                  <a:uLnTx/>
                  <a:uFillTx/>
                  <a:ea typeface="맑은 고딕"/>
                </a:rPr>
                <a:t>푸시</a:t>
              </a:r>
              <a:r>
                <a:rPr kumimoji="0" lang="ko-KR" altLang="en-US" sz="1224" b="1" i="0" u="sng" strike="noStrike" kern="0" cap="none" spc="0" normalizeH="0" baseline="0" noProof="0" dirty="0" smtClean="0">
                  <a:ln>
                    <a:noFill/>
                  </a:ln>
                  <a:solidFill>
                    <a:prstClr val="black"/>
                  </a:solidFill>
                  <a:effectLst/>
                  <a:uLnTx/>
                  <a:uFillTx/>
                  <a:ea typeface="맑은 고딕"/>
                </a:rPr>
                <a:t> 알림 </a:t>
              </a:r>
              <a:r>
                <a:rPr kumimoji="0" lang="ko-KR" altLang="en-US" sz="1224" b="1" i="0" u="sng" strike="noStrike" kern="0" cap="none" spc="0" normalizeH="0" baseline="0" noProof="0" dirty="0" err="1" smtClean="0">
                  <a:ln>
                    <a:noFill/>
                  </a:ln>
                  <a:solidFill>
                    <a:prstClr val="black"/>
                  </a:solidFill>
                  <a:effectLst/>
                  <a:uLnTx/>
                  <a:uFillTx/>
                  <a:ea typeface="맑은 고딕"/>
                </a:rPr>
                <a:t>브로드캐스트</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알림 허브는 대용량 확장이 가능한 </a:t>
              </a:r>
              <a:r>
                <a:rPr kumimoji="0" lang="ko-KR" altLang="en-US" sz="1020" b="0" i="0" u="none" strike="noStrike" kern="0" cap="none" spc="0" normalizeH="0" baseline="0" noProof="0" dirty="0" err="1" smtClean="0">
                  <a:ln>
                    <a:noFill/>
                  </a:ln>
                  <a:solidFill>
                    <a:prstClr val="black"/>
                  </a:solidFill>
                  <a:effectLst/>
                  <a:uLnTx/>
                  <a:uFillTx/>
                  <a:ea typeface="맑은 고딕"/>
                </a:rPr>
                <a:t>모바일</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dirty="0" err="1" smtClean="0">
                  <a:ln>
                    <a:noFill/>
                  </a:ln>
                  <a:solidFill>
                    <a:prstClr val="black"/>
                  </a:solidFill>
                  <a:effectLst/>
                  <a:uLnTx/>
                  <a:uFillTx/>
                  <a:ea typeface="맑은 고딕"/>
                </a:rPr>
                <a:t>푸시</a:t>
              </a:r>
              <a:r>
                <a:rPr kumimoji="0" lang="ko-KR" altLang="en-US" sz="1020" b="0" i="0" u="none" strike="noStrike" kern="0" cap="none" spc="0" normalizeH="0" baseline="0" noProof="0" dirty="0" smtClean="0">
                  <a:ln>
                    <a:noFill/>
                  </a:ln>
                  <a:solidFill>
                    <a:prstClr val="black"/>
                  </a:solidFill>
                  <a:effectLst/>
                  <a:uLnTx/>
                  <a:uFillTx/>
                  <a:ea typeface="맑은 고딕"/>
                </a:rPr>
                <a:t> 알림 엔진으로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단 몇 초 만에 </a:t>
              </a:r>
              <a:r>
                <a:rPr kumimoji="0" lang="en-US" altLang="ko-KR" sz="1020" b="0" i="0" u="none" strike="noStrike" kern="0" cap="none" spc="0" normalizeH="0" baseline="0" noProof="0" dirty="0" smtClean="0">
                  <a:ln>
                    <a:noFill/>
                  </a:ln>
                  <a:solidFill>
                    <a:prstClr val="black"/>
                  </a:solidFill>
                  <a:effectLst/>
                  <a:uLnTx/>
                  <a:uFillTx/>
                  <a:ea typeface="맑은 고딕"/>
                </a:rPr>
                <a:t>iOS, Android, Windows, Nokia X </a:t>
              </a:r>
              <a:r>
                <a:rPr kumimoji="0" lang="ko-KR" altLang="en-US" sz="1020" b="0" i="0" u="none" strike="noStrike" kern="0" cap="none" spc="0" normalizeH="0" baseline="0" noProof="0" smtClean="0">
                  <a:ln>
                    <a:noFill/>
                  </a:ln>
                  <a:solidFill>
                    <a:prstClr val="black"/>
                  </a:solidFill>
                  <a:effectLst/>
                  <a:uLnTx/>
                  <a:uFillTx/>
                  <a:ea typeface="맑은 고딕"/>
                </a:rPr>
                <a:t>또는 기타 장치에 수백만 건의 푸시 알림을 전송</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grpSp>
      <p:grpSp>
        <p:nvGrpSpPr>
          <p:cNvPr id="81" name="그룹 3"/>
          <p:cNvGrpSpPr/>
          <p:nvPr/>
        </p:nvGrpSpPr>
        <p:grpSpPr>
          <a:xfrm>
            <a:off x="1414331" y="1938125"/>
            <a:ext cx="2770407" cy="2195065"/>
            <a:chOff x="3245258" y="1920406"/>
            <a:chExt cx="2984092" cy="1594319"/>
          </a:xfrm>
        </p:grpSpPr>
        <p:pic>
          <p:nvPicPr>
            <p:cNvPr id="8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245258" y="1920406"/>
              <a:ext cx="2984092"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84" name="직사각형 2"/>
            <p:cNvSpPr/>
            <p:nvPr/>
          </p:nvSpPr>
          <p:spPr>
            <a:xfrm>
              <a:off x="3941825" y="1939424"/>
              <a:ext cx="1717344" cy="183535"/>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err="1" smtClean="0">
                  <a:ln>
                    <a:noFill/>
                  </a:ln>
                  <a:solidFill>
                    <a:prstClr val="black"/>
                  </a:solidFill>
                  <a:effectLst/>
                  <a:uLnTx/>
                  <a:uFillTx/>
                  <a:ea typeface="맑은 고딕"/>
                </a:rPr>
                <a:t>모바일</a:t>
              </a:r>
              <a:r>
                <a:rPr kumimoji="0" lang="ko-KR" altLang="en-US" sz="1122" b="1" i="0" u="none" strike="noStrike" kern="0" cap="none" spc="0" normalizeH="0" baseline="0" noProof="0" dirty="0" smtClean="0">
                  <a:ln>
                    <a:noFill/>
                  </a:ln>
                  <a:solidFill>
                    <a:prstClr val="black"/>
                  </a:solidFill>
                  <a:effectLst/>
                  <a:uLnTx/>
                  <a:uFillTx/>
                  <a:ea typeface="맑은 고딕"/>
                </a:rPr>
                <a:t> 서비스 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85" name="직사각형 99"/>
          <p:cNvSpPr/>
          <p:nvPr/>
        </p:nvSpPr>
        <p:spPr>
          <a:xfrm>
            <a:off x="8695256" y="3451669"/>
            <a:ext cx="2448756" cy="1279068"/>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224" dirty="0">
                <a:solidFill>
                  <a:prstClr val="black"/>
                </a:solidFill>
                <a:ea typeface="맑은 고딕"/>
              </a:rPr>
              <a:t>2014</a:t>
            </a:r>
            <a:r>
              <a:rPr lang="ko-KR" altLang="en-US" sz="1224">
                <a:solidFill>
                  <a:prstClr val="black"/>
                </a:solidFill>
                <a:ea typeface="맑은 고딕"/>
              </a:rPr>
              <a:t>년 소치 동계 올림픽 공식 결과 전송 앱은 </a:t>
            </a:r>
            <a:r>
              <a:rPr lang="en-US" altLang="ko-KR" sz="1224" dirty="0">
                <a:solidFill>
                  <a:prstClr val="black"/>
                </a:solidFill>
                <a:ea typeface="맑은 고딕"/>
              </a:rPr>
              <a:t>Azure</a:t>
            </a:r>
            <a:r>
              <a:rPr lang="ko-KR" altLang="en-US" sz="1224">
                <a:solidFill>
                  <a:prstClr val="black"/>
                </a:solidFill>
                <a:ea typeface="맑은 고딕"/>
              </a:rPr>
              <a:t>를 사용하여 </a:t>
            </a:r>
            <a:r>
              <a:rPr lang="en-US" altLang="ko-KR" sz="1224" dirty="0">
                <a:solidFill>
                  <a:prstClr val="black"/>
                </a:solidFill>
                <a:ea typeface="맑은 고딕"/>
              </a:rPr>
              <a:t>iOS, Android, Windows </a:t>
            </a:r>
            <a:r>
              <a:rPr lang="ko-KR" altLang="en-US" sz="1224">
                <a:solidFill>
                  <a:prstClr val="black"/>
                </a:solidFill>
                <a:ea typeface="맑은 고딕"/>
              </a:rPr>
              <a:t>장치에 수억건의 알림을 전달</a:t>
            </a:r>
            <a:r>
              <a:rPr lang="en-US" altLang="ko-KR" sz="1224" dirty="0">
                <a:solidFill>
                  <a:prstClr val="black"/>
                </a:solidFill>
                <a:ea typeface="맑은 고딕"/>
              </a:rPr>
              <a:t>. </a:t>
            </a:r>
            <a:r>
              <a:rPr lang="ko-KR" altLang="en-US" sz="1224">
                <a:solidFill>
                  <a:prstClr val="black"/>
                </a:solidFill>
                <a:ea typeface="맑은 고딕"/>
              </a:rPr>
              <a:t>또한 태깅 기능으로 원하는 경기 결과만 전세계의 팬들에게 효과적으로 전송 가능</a:t>
            </a:r>
            <a:endParaRPr lang="en-US" altLang="ko-KR" sz="1428" b="1" u="sng" dirty="0">
              <a:solidFill>
                <a:prstClr val="black"/>
              </a:solidFill>
              <a:ea typeface="맑은 고딕"/>
            </a:endParaRPr>
          </a:p>
        </p:txBody>
      </p:sp>
      <p:sp>
        <p:nvSpPr>
          <p:cNvPr id="86" name="직사각형 99"/>
          <p:cNvSpPr/>
          <p:nvPr/>
        </p:nvSpPr>
        <p:spPr>
          <a:xfrm>
            <a:off x="7829441" y="5043062"/>
            <a:ext cx="2316597" cy="1123644"/>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224" dirty="0">
                <a:solidFill>
                  <a:prstClr val="black"/>
                </a:solidFill>
                <a:ea typeface="맑은 고딕"/>
              </a:rPr>
              <a:t>“Azure </a:t>
            </a:r>
            <a:r>
              <a:rPr lang="ko-KR" altLang="en-US" sz="1224">
                <a:solidFill>
                  <a:prstClr val="black"/>
                </a:solidFill>
                <a:ea typeface="맑은 고딕"/>
              </a:rPr>
              <a:t>모바일 서비스를 사용해서 우리는 단 두주만에 어플리케이션을 제작할 수 있었다</a:t>
            </a:r>
            <a:r>
              <a:rPr lang="en-US" altLang="ko-KR" sz="1224" dirty="0">
                <a:solidFill>
                  <a:prstClr val="black"/>
                </a:solidFill>
                <a:ea typeface="맑은 고딕"/>
              </a:rPr>
              <a:t>.”</a:t>
            </a:r>
          </a:p>
          <a:p>
            <a:pPr defTabSz="317342">
              <a:lnSpc>
                <a:spcPct val="90000"/>
              </a:lnSpc>
              <a:spcBef>
                <a:spcPts val="306"/>
              </a:spcBef>
              <a:spcAft>
                <a:spcPts val="306"/>
              </a:spcAft>
              <a:buClr>
                <a:srgbClr val="FD0000"/>
              </a:buClr>
            </a:pPr>
            <a:r>
              <a:rPr lang="en-US" altLang="ko-KR" sz="918" dirty="0">
                <a:solidFill>
                  <a:prstClr val="black"/>
                </a:solidFill>
                <a:ea typeface="맑은 고딕"/>
              </a:rPr>
              <a:t>Gary Pretty, Deputy Head of Programming at </a:t>
            </a:r>
            <a:r>
              <a:rPr lang="en-US" altLang="ko-KR" sz="918" dirty="0" err="1">
                <a:solidFill>
                  <a:prstClr val="black"/>
                </a:solidFill>
                <a:ea typeface="맑은 고딕"/>
              </a:rPr>
              <a:t>Mando</a:t>
            </a:r>
            <a:r>
              <a:rPr lang="en-US" altLang="ko-KR" sz="918" dirty="0">
                <a:solidFill>
                  <a:prstClr val="black"/>
                </a:solidFill>
                <a:ea typeface="맑은 고딕"/>
              </a:rPr>
              <a:t> Group</a:t>
            </a:r>
            <a:endParaRPr lang="en-US" altLang="ko-KR" sz="918" b="1" u="sng" dirty="0">
              <a:solidFill>
                <a:prstClr val="black"/>
              </a:solidFill>
              <a:ea typeface="맑은 고딕"/>
            </a:endParaRPr>
          </a:p>
        </p:txBody>
      </p:sp>
      <p:pic>
        <p:nvPicPr>
          <p:cNvPr id="87" name="Picture 86"/>
          <p:cNvPicPr>
            <a:picLocks noChangeAspect="1"/>
          </p:cNvPicPr>
          <p:nvPr/>
        </p:nvPicPr>
        <p:blipFill>
          <a:blip r:embed="rId4"/>
          <a:stretch>
            <a:fillRect/>
          </a:stretch>
        </p:blipFill>
        <p:spPr>
          <a:xfrm>
            <a:off x="1431725" y="2270225"/>
            <a:ext cx="2735617" cy="2306907"/>
          </a:xfrm>
          <a:prstGeom prst="rect">
            <a:avLst/>
          </a:prstGeom>
        </p:spPr>
      </p:pic>
      <p:pic>
        <p:nvPicPr>
          <p:cNvPr id="88" name="Picture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2828" y="2039449"/>
            <a:ext cx="1748631" cy="388585"/>
          </a:xfrm>
          <a:prstGeom prst="rect">
            <a:avLst/>
          </a:prstGeom>
        </p:spPr>
      </p:pic>
      <p:pic>
        <p:nvPicPr>
          <p:cNvPr id="89" name="Picture 8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477" y="3675078"/>
            <a:ext cx="485731" cy="582877"/>
          </a:xfrm>
          <a:prstGeom prst="rect">
            <a:avLst/>
          </a:prstGeom>
        </p:spPr>
      </p:pic>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2027" y="5261095"/>
            <a:ext cx="485731" cy="485731"/>
          </a:xfrm>
          <a:prstGeom prst="rect">
            <a:avLst/>
          </a:prstGeom>
        </p:spPr>
      </p:pic>
      <p:sp>
        <p:nvSpPr>
          <p:cNvPr id="30"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173845412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API Management</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Web API</a:t>
            </a:r>
            <a:r>
              <a:rPr lang="ko-KR" altLang="en-US" sz="1836" spc="-104">
                <a:solidFill>
                  <a:srgbClr val="0076C6"/>
                </a:solidFill>
                <a:latin typeface="맑은 고딕" panose="020B0503020000020004" pitchFamily="50" charset="-127"/>
                <a:ea typeface="맑은 고딕" panose="020B0503020000020004" pitchFamily="50" charset="-127"/>
              </a:rPr>
              <a:t>는 다양한 </a:t>
            </a:r>
            <a:r>
              <a:rPr lang="en-US" altLang="ko-KR" sz="1836" spc="-104" dirty="0">
                <a:solidFill>
                  <a:srgbClr val="0076C6"/>
                </a:solidFill>
                <a:latin typeface="맑은 고딕" panose="020B0503020000020004" pitchFamily="50" charset="-127"/>
                <a:ea typeface="맑은 고딕" panose="020B0503020000020004" pitchFamily="50" charset="-127"/>
              </a:rPr>
              <a:t>IT </a:t>
            </a:r>
            <a:r>
              <a:rPr lang="ko-KR" altLang="en-US" sz="1836" spc="-104">
                <a:solidFill>
                  <a:srgbClr val="0076C6"/>
                </a:solidFill>
                <a:latin typeface="맑은 고딕" panose="020B0503020000020004" pitchFamily="50" charset="-127"/>
                <a:ea typeface="맑은 고딕" panose="020B0503020000020004" pitchFamily="50" charset="-127"/>
              </a:rPr>
              <a:t>컴포넌트가 서로 통신할 수 있도록 만들어 줍니다</a:t>
            </a:r>
            <a:r>
              <a:rPr lang="en-US" altLang="ko-KR" sz="1836" spc="-104" dirty="0">
                <a:solidFill>
                  <a:srgbClr val="0076C6"/>
                </a:solidFill>
                <a:latin typeface="맑은 고딕" panose="020B0503020000020004" pitchFamily="50" charset="-127"/>
                <a:ea typeface="맑은 고딕" panose="020B0503020000020004" pitchFamily="50" charset="-127"/>
              </a:rPr>
              <a:t>. Azure API </a:t>
            </a:r>
            <a:r>
              <a:rPr lang="ko-KR" altLang="en-US" sz="1836" spc="-104">
                <a:solidFill>
                  <a:srgbClr val="0076C6"/>
                </a:solidFill>
                <a:latin typeface="맑은 고딕" panose="020B0503020000020004" pitchFamily="50" charset="-127"/>
                <a:ea typeface="맑은 고딕" panose="020B0503020000020004" pitchFamily="50" charset="-127"/>
              </a:rPr>
              <a:t>관리 서비스는 개별 </a:t>
            </a:r>
            <a:r>
              <a:rPr lang="en-US" altLang="ko-KR" sz="1836" spc="-104" dirty="0">
                <a:solidFill>
                  <a:srgbClr val="0076C6"/>
                </a:solidFill>
                <a:latin typeface="맑은 고딕" panose="020B0503020000020004" pitchFamily="50" charset="-127"/>
                <a:ea typeface="맑은 고딕" panose="020B0503020000020004" pitchFamily="50" charset="-127"/>
              </a:rPr>
              <a:t>API</a:t>
            </a:r>
            <a:r>
              <a:rPr lang="ko-KR" altLang="en-US" sz="1836" spc="-104">
                <a:solidFill>
                  <a:srgbClr val="0076C6"/>
                </a:solidFill>
                <a:latin typeface="맑은 고딕" panose="020B0503020000020004" pitchFamily="50" charset="-127"/>
                <a:ea typeface="맑은 고딕" panose="020B0503020000020004" pitchFamily="50" charset="-127"/>
              </a:rPr>
              <a:t>에  각종 인증 및 보안 관리 기능을 넣는 것이라 아니라 중앙에서 </a:t>
            </a:r>
            <a:r>
              <a:rPr lang="en-US" altLang="ko-KR" sz="1836" spc="-104" dirty="0">
                <a:solidFill>
                  <a:srgbClr val="0076C6"/>
                </a:solidFill>
                <a:latin typeface="맑은 고딕" panose="020B0503020000020004" pitchFamily="50" charset="-127"/>
                <a:ea typeface="맑은 고딕" panose="020B0503020000020004" pitchFamily="50" charset="-127"/>
              </a:rPr>
              <a:t>API </a:t>
            </a:r>
            <a:r>
              <a:rPr lang="ko-KR" altLang="en-US" sz="1836" spc="-104">
                <a:solidFill>
                  <a:srgbClr val="0076C6"/>
                </a:solidFill>
                <a:latin typeface="맑은 고딕" panose="020B0503020000020004" pitchFamily="50" charset="-127"/>
                <a:ea typeface="맑은 고딕" panose="020B0503020000020004" pitchFamily="50" charset="-127"/>
              </a:rPr>
              <a:t>관리자가 통합 인증 및 보안 관리를 수행할 수 </a:t>
            </a:r>
            <a:r>
              <a:rPr lang="ko-KR" altLang="en-US" sz="1836" spc="-104" smtClean="0">
                <a:solidFill>
                  <a:srgbClr val="0076C6"/>
                </a:solidFill>
                <a:latin typeface="맑은 고딕" panose="020B0503020000020004" pitchFamily="50" charset="-127"/>
                <a:ea typeface="맑은 고딕" panose="020B0503020000020004" pitchFamily="50" charset="-127"/>
              </a:rPr>
              <a:t>있습니다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grpSp>
        <p:nvGrpSpPr>
          <p:cNvPr id="29" name="그룹 101"/>
          <p:cNvGrpSpPr/>
          <p:nvPr/>
        </p:nvGrpSpPr>
        <p:grpSpPr>
          <a:xfrm>
            <a:off x="1201444" y="1622187"/>
            <a:ext cx="9932206" cy="4988940"/>
            <a:chOff x="34128" y="900458"/>
            <a:chExt cx="9738341" cy="5585111"/>
          </a:xfrm>
        </p:grpSpPr>
        <p:grpSp>
          <p:nvGrpSpPr>
            <p:cNvPr id="30" name="그룹 94"/>
            <p:cNvGrpSpPr/>
            <p:nvPr/>
          </p:nvGrpSpPr>
          <p:grpSpPr>
            <a:xfrm>
              <a:off x="62400" y="900458"/>
              <a:ext cx="9710069" cy="5585111"/>
              <a:chOff x="114651" y="899679"/>
              <a:chExt cx="9969818" cy="5425967"/>
            </a:xfrm>
          </p:grpSpPr>
          <p:sp>
            <p:nvSpPr>
              <p:cNvPr id="32" name="Rectangle 4"/>
              <p:cNvSpPr/>
              <p:nvPr/>
            </p:nvSpPr>
            <p:spPr bwMode="gray">
              <a:xfrm>
                <a:off x="114651" y="915028"/>
                <a:ext cx="3038634" cy="540336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33" name="Rectangle 7"/>
              <p:cNvSpPr/>
              <p:nvPr/>
            </p:nvSpPr>
            <p:spPr bwMode="gray">
              <a:xfrm>
                <a:off x="115769" y="912767"/>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API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관리 </a:t>
                </a: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4" name="그룹 93"/>
              <p:cNvGrpSpPr/>
              <p:nvPr/>
            </p:nvGrpSpPr>
            <p:grpSpPr>
              <a:xfrm>
                <a:off x="3263353" y="899681"/>
                <a:ext cx="3362633" cy="5425965"/>
                <a:chOff x="3584066" y="914195"/>
                <a:chExt cx="3362633" cy="5425965"/>
              </a:xfrm>
            </p:grpSpPr>
            <p:sp>
              <p:nvSpPr>
                <p:cNvPr id="41"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42" name="그룹 8"/>
                <p:cNvGrpSpPr/>
                <p:nvPr/>
              </p:nvGrpSpPr>
              <p:grpSpPr>
                <a:xfrm>
                  <a:off x="3584066" y="914195"/>
                  <a:ext cx="3362633" cy="5318338"/>
                  <a:chOff x="3584066" y="914195"/>
                  <a:chExt cx="3362633" cy="5318338"/>
                </a:xfrm>
              </p:grpSpPr>
              <p:sp>
                <p:nvSpPr>
                  <p:cNvPr id="43"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44" name="직사각형 7"/>
                  <p:cNvSpPr/>
                  <p:nvPr/>
                </p:nvSpPr>
                <p:spPr>
                  <a:xfrm>
                    <a:off x="3601579" y="1333282"/>
                    <a:ext cx="3316091" cy="4899251"/>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중요 기능 보호</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API </a:t>
                    </a:r>
                    <a:r>
                      <a:rPr kumimoji="0" lang="ko-KR" altLang="en-US" sz="1020" b="0" i="0" u="none" strike="noStrike" kern="0" cap="none" spc="0" normalizeH="0" baseline="0" noProof="0" smtClean="0">
                        <a:ln>
                          <a:noFill/>
                        </a:ln>
                        <a:solidFill>
                          <a:prstClr val="black"/>
                        </a:solidFill>
                        <a:effectLst/>
                        <a:uLnTx/>
                        <a:uFillTx/>
                        <a:ea typeface="맑은 고딕"/>
                      </a:rPr>
                      <a:t>관리는 인증</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호출 제한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할당량</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그리고 부하 시 로딩을 쉽게 해주는 캐싱 등을 이용해 중요 업무 시스템을 보호합니다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파트너</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개발자</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그리고 권한을 승인한 응용 프로그램만 </a:t>
                    </a:r>
                    <a:r>
                      <a:rPr kumimoji="0" lang="en-US" altLang="ko-KR" sz="1020" b="0" i="0" u="none" strike="noStrike" kern="0" cap="none" spc="0" normalizeH="0" baseline="0" noProof="0" dirty="0" smtClean="0">
                        <a:ln>
                          <a:noFill/>
                        </a:ln>
                        <a:solidFill>
                          <a:prstClr val="black"/>
                        </a:solidFill>
                        <a:effectLst/>
                        <a:uLnTx/>
                        <a:uFillTx/>
                        <a:ea typeface="맑은 고딕"/>
                      </a:rPr>
                      <a:t>API </a:t>
                    </a:r>
                    <a:r>
                      <a:rPr kumimoji="0" lang="ko-KR" altLang="en-US" sz="1020" b="0" i="0" u="none" strike="noStrike" kern="0" cap="none" spc="0" normalizeH="0" baseline="0" noProof="0" smtClean="0">
                        <a:ln>
                          <a:noFill/>
                        </a:ln>
                        <a:solidFill>
                          <a:prstClr val="black"/>
                        </a:solidFill>
                        <a:effectLst/>
                        <a:uLnTx/>
                        <a:uFillTx/>
                        <a:ea typeface="맑은 고딕"/>
                      </a:rPr>
                      <a:t>액세스가 가능하도록 정책을 중앙에서 수립할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쉽고 빠른 </a:t>
                    </a:r>
                    <a:r>
                      <a:rPr kumimoji="0" lang="en-US" altLang="ko-KR" sz="1224" b="1" i="0" u="sng" strike="noStrike" kern="0" cap="none" spc="0" normalizeH="0" baseline="0" noProof="0" dirty="0" smtClean="0">
                        <a:ln>
                          <a:noFill/>
                        </a:ln>
                        <a:solidFill>
                          <a:prstClr val="black"/>
                        </a:solidFill>
                        <a:effectLst/>
                        <a:uLnTx/>
                        <a:uFillTx/>
                        <a:ea typeface="맑은 고딕"/>
                      </a:rPr>
                      <a:t>API </a:t>
                    </a:r>
                    <a:r>
                      <a:rPr kumimoji="0" lang="ko-KR" altLang="en-US" sz="1224" b="1" i="0" u="sng" strike="noStrike" kern="0" cap="none" spc="0" normalizeH="0" baseline="0" noProof="0" smtClean="0">
                        <a:ln>
                          <a:noFill/>
                        </a:ln>
                        <a:solidFill>
                          <a:prstClr val="black"/>
                        </a:solidFill>
                        <a:effectLst/>
                        <a:uLnTx/>
                        <a:uFillTx/>
                        <a:ea typeface="맑은 고딕"/>
                      </a:rPr>
                      <a:t>접근</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API </a:t>
                    </a:r>
                    <a:r>
                      <a:rPr kumimoji="0" lang="ko-KR" altLang="en-US" sz="1020" b="0" i="0" u="none" strike="noStrike" kern="0" cap="none" spc="0" normalizeH="0" baseline="0" noProof="0" smtClean="0">
                        <a:ln>
                          <a:noFill/>
                        </a:ln>
                        <a:solidFill>
                          <a:prstClr val="black"/>
                        </a:solidFill>
                        <a:effectLst/>
                        <a:uLnTx/>
                        <a:uFillTx/>
                        <a:ea typeface="맑은 고딕"/>
                      </a:rPr>
                      <a:t>프로그램의 성공은 개발자의 쉽고 원활한 액세스에 달려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따라서 새로운 개발자가 </a:t>
                    </a:r>
                    <a:r>
                      <a:rPr kumimoji="0" lang="en-US" altLang="ko-KR" sz="1020" b="0" i="0" u="none" strike="noStrike" kern="0" cap="none" spc="0" normalizeH="0" baseline="0" noProof="0" dirty="0" smtClean="0">
                        <a:ln>
                          <a:noFill/>
                        </a:ln>
                        <a:solidFill>
                          <a:prstClr val="black"/>
                        </a:solidFill>
                        <a:effectLst/>
                        <a:uLnTx/>
                        <a:uFillTx/>
                        <a:ea typeface="맑은 고딕"/>
                      </a:rPr>
                      <a:t>API</a:t>
                    </a:r>
                    <a:r>
                      <a:rPr kumimoji="0" lang="ko-KR" altLang="en-US" sz="1020" b="0" i="0" u="none" strike="noStrike" kern="0" cap="none" spc="0" normalizeH="0" baseline="0" noProof="0" smtClean="0">
                        <a:ln>
                          <a:noFill/>
                        </a:ln>
                        <a:solidFill>
                          <a:prstClr val="black"/>
                        </a:solidFill>
                        <a:effectLst/>
                        <a:uLnTx/>
                        <a:uFillTx/>
                        <a:ea typeface="맑은 고딕"/>
                      </a:rPr>
                      <a:t>를 이용해 트랜잭션을 완료할 때까지 걸리는 시간을 최소화해야 합니다</a:t>
                    </a:r>
                    <a:r>
                      <a:rPr kumimoji="0" lang="en-US" altLang="ko-KR" sz="1020" b="0" i="0" u="none" strike="noStrike" kern="0" cap="none" spc="0" normalizeH="0" baseline="0" noProof="0" dirty="0" smtClean="0">
                        <a:ln>
                          <a:noFill/>
                        </a:ln>
                        <a:solidFill>
                          <a:prstClr val="black"/>
                        </a:solidFill>
                        <a:effectLst/>
                        <a:uLnTx/>
                        <a:uFillTx/>
                        <a:ea typeface="맑은 고딕"/>
                      </a:rPr>
                      <a:t>. API </a:t>
                    </a:r>
                    <a:r>
                      <a:rPr kumimoji="0" lang="ko-KR" altLang="en-US" sz="1020" b="0" i="0" u="none" strike="noStrike" kern="0" cap="none" spc="0" normalizeH="0" baseline="0" noProof="0" smtClean="0">
                        <a:ln>
                          <a:noFill/>
                        </a:ln>
                        <a:solidFill>
                          <a:prstClr val="black"/>
                        </a:solidFill>
                        <a:effectLst/>
                        <a:uLnTx/>
                        <a:uFillTx/>
                        <a:ea typeface="맑은 고딕"/>
                      </a:rPr>
                      <a:t>관리는 상세한 문서를 제공하고 개발자에게 대화식 콘솔을 제공하여 손쉽게 </a:t>
                    </a:r>
                    <a:r>
                      <a:rPr kumimoji="0" lang="en-US" altLang="ko-KR" sz="1020" b="0" i="0" u="none" strike="noStrike" kern="0" cap="none" spc="0" normalizeH="0" baseline="0" noProof="0" dirty="0" smtClean="0">
                        <a:ln>
                          <a:noFill/>
                        </a:ln>
                        <a:solidFill>
                          <a:prstClr val="black"/>
                        </a:solidFill>
                        <a:effectLst/>
                        <a:uLnTx/>
                        <a:uFillTx/>
                        <a:ea typeface="맑은 고딕"/>
                      </a:rPr>
                      <a:t>API</a:t>
                    </a:r>
                    <a:r>
                      <a:rPr kumimoji="0" lang="ko-KR" altLang="en-US" sz="1020" b="0" i="0" u="none" strike="noStrike" kern="0" cap="none" spc="0" normalizeH="0" baseline="0" noProof="0" smtClean="0">
                        <a:ln>
                          <a:noFill/>
                        </a:ln>
                        <a:solidFill>
                          <a:prstClr val="black"/>
                        </a:solidFill>
                        <a:effectLst/>
                        <a:uLnTx/>
                        <a:uFillTx/>
                        <a:ea typeface="맑은 고딕"/>
                      </a:rPr>
                      <a:t>에 접근할 수 있도록 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개방형 현대적 엔터프라이즈 시스템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기존 기업 내 </a:t>
                    </a:r>
                    <a:r>
                      <a:rPr kumimoji="0" lang="en-US" altLang="ko-KR" sz="1020" b="0" i="0" u="none" strike="noStrike" kern="0" cap="none" spc="0" normalizeH="0" baseline="0" noProof="0" dirty="0" smtClean="0">
                        <a:ln>
                          <a:noFill/>
                        </a:ln>
                        <a:solidFill>
                          <a:prstClr val="black"/>
                        </a:solidFill>
                        <a:effectLst/>
                        <a:uLnTx/>
                        <a:uFillTx/>
                        <a:ea typeface="맑은 고딕"/>
                      </a:rPr>
                      <a:t>API</a:t>
                    </a:r>
                    <a:r>
                      <a:rPr kumimoji="0" lang="ko-KR" altLang="en-US" sz="1020" b="0" i="0" u="none" strike="noStrike" kern="0" cap="none" spc="0" normalizeH="0" baseline="0" noProof="0" smtClean="0">
                        <a:ln>
                          <a:noFill/>
                        </a:ln>
                        <a:solidFill>
                          <a:prstClr val="black"/>
                        </a:solidFill>
                        <a:effectLst/>
                        <a:uLnTx/>
                        <a:uFillTx/>
                        <a:ea typeface="맑은 고딕"/>
                      </a:rPr>
                      <a:t>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폐쇄적인 접근에서 모바일 장치에서 접근할 수 있는 </a:t>
                    </a:r>
                    <a:r>
                      <a:rPr kumimoji="0" lang="en-US" altLang="ko-KR" sz="1020" b="0" i="0" u="none" strike="noStrike" kern="0" cap="none" spc="0" normalizeH="0" baseline="0" noProof="0" dirty="0" smtClean="0">
                        <a:ln>
                          <a:noFill/>
                        </a:ln>
                        <a:solidFill>
                          <a:prstClr val="black"/>
                        </a:solidFill>
                        <a:effectLst/>
                        <a:uLnTx/>
                        <a:uFillTx/>
                        <a:ea typeface="맑은 고딕"/>
                      </a:rPr>
                      <a:t>CORS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JSONP</a:t>
                    </a:r>
                    <a:r>
                      <a:rPr kumimoji="0" lang="ko-KR" altLang="en-US" sz="1020" b="0" i="0" u="none" strike="noStrike" kern="0" cap="none" spc="0" normalizeH="0" baseline="0" noProof="0" smtClean="0">
                        <a:ln>
                          <a:noFill/>
                        </a:ln>
                        <a:solidFill>
                          <a:prstClr val="black"/>
                        </a:solidFill>
                        <a:effectLst/>
                        <a:uLnTx/>
                        <a:uFillTx/>
                        <a:ea typeface="맑은 고딕"/>
                      </a:rPr>
                      <a:t>을 지원합니다</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캐싱을 이용한 성능 최적화를 이룰 뿐만 아니라 이 모든 것을 간단한 구성으로 구현할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또한 </a:t>
                    </a:r>
                    <a:r>
                      <a:rPr kumimoji="0" lang="en-US" altLang="ko-KR" sz="1020" b="0" i="0" u="none" strike="noStrike" kern="0" cap="none" spc="0" normalizeH="0" baseline="0" noProof="0" dirty="0" smtClean="0">
                        <a:ln>
                          <a:noFill/>
                        </a:ln>
                        <a:solidFill>
                          <a:prstClr val="black"/>
                        </a:solidFill>
                        <a:effectLst/>
                        <a:uLnTx/>
                        <a:uFillTx/>
                        <a:ea typeface="맑은 고딕"/>
                      </a:rPr>
                      <a:t>API </a:t>
                    </a:r>
                    <a:r>
                      <a:rPr kumimoji="0" lang="ko-KR" altLang="en-US" sz="1020" b="0" i="0" u="none" strike="noStrike" kern="0" cap="none" spc="0" normalizeH="0" baseline="0" noProof="0" smtClean="0">
                        <a:ln>
                          <a:noFill/>
                        </a:ln>
                        <a:solidFill>
                          <a:prstClr val="black"/>
                        </a:solidFill>
                        <a:effectLst/>
                        <a:uLnTx/>
                        <a:uFillTx/>
                        <a:ea typeface="맑은 고딕"/>
                      </a:rPr>
                      <a:t>관리는 종합적인 관리에 필요한 도구를 지원합니다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분석 및 보고 결과 변환</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API </a:t>
                    </a:r>
                    <a:r>
                      <a:rPr kumimoji="0" lang="ko-KR" altLang="en-US" sz="1020" b="0" i="0" u="none" strike="noStrike" kern="0" cap="none" spc="0" normalizeH="0" baseline="0" noProof="0" smtClean="0">
                        <a:ln>
                          <a:noFill/>
                        </a:ln>
                        <a:solidFill>
                          <a:prstClr val="black"/>
                        </a:solidFill>
                        <a:effectLst/>
                        <a:uLnTx/>
                        <a:uFillTx/>
                        <a:ea typeface="맑은 고딕"/>
                      </a:rPr>
                      <a:t>관리는 기업이 비즈니스에 가장 큰 영향을 미치는 트렌드에 반응하는 데 필요한 분석 및 보고 기능을 제공합니다</a:t>
                    </a:r>
                    <a:r>
                      <a:rPr kumimoji="0" lang="en-US" altLang="ko-KR" sz="1020" b="0" i="0" u="none" strike="noStrike" kern="0" cap="none" spc="0" normalizeH="0" baseline="0" noProof="0" dirty="0" smtClean="0">
                        <a:ln>
                          <a:noFill/>
                        </a:ln>
                        <a:solidFill>
                          <a:prstClr val="black"/>
                        </a:solidFill>
                        <a:effectLst/>
                        <a:uLnTx/>
                        <a:uFillTx/>
                        <a:ea typeface="맑은 고딕"/>
                      </a:rPr>
                      <a:t>. API </a:t>
                    </a:r>
                    <a:r>
                      <a:rPr kumimoji="0" lang="ko-KR" altLang="en-US" sz="1020" b="0" i="0" u="none" strike="noStrike" kern="0" cap="none" spc="0" normalizeH="0" baseline="0" noProof="0" smtClean="0">
                        <a:ln>
                          <a:noFill/>
                        </a:ln>
                        <a:solidFill>
                          <a:prstClr val="black"/>
                        </a:solidFill>
                        <a:effectLst/>
                        <a:uLnTx/>
                        <a:uFillTx/>
                        <a:ea typeface="맑은 고딕"/>
                      </a:rPr>
                      <a:t>성능</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오류 비율 및 상태를 실시간으로 분석할 수 있으며 개발자의 앱 사용량을 분석할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grpSp>
            <p:nvGrpSpPr>
              <p:cNvPr id="35" name="그룹 95"/>
              <p:cNvGrpSpPr/>
              <p:nvPr/>
            </p:nvGrpSpPr>
            <p:grpSpPr>
              <a:xfrm>
                <a:off x="6721836" y="899679"/>
                <a:ext cx="3362633" cy="5412310"/>
                <a:chOff x="3573634" y="943221"/>
                <a:chExt cx="3362633" cy="5412310"/>
              </a:xfrm>
            </p:grpSpPr>
            <p:sp>
              <p:nvSpPr>
                <p:cNvPr id="36"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7" name="그룹 97"/>
                <p:cNvGrpSpPr/>
                <p:nvPr/>
              </p:nvGrpSpPr>
              <p:grpSpPr>
                <a:xfrm>
                  <a:off x="3573634" y="943223"/>
                  <a:ext cx="3362633" cy="2028363"/>
                  <a:chOff x="3573634" y="943223"/>
                  <a:chExt cx="3362633" cy="2028363"/>
                </a:xfrm>
              </p:grpSpPr>
              <p:sp>
                <p:nvSpPr>
                  <p:cNvPr id="38"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9" name="직사각형 99"/>
                  <p:cNvSpPr/>
                  <p:nvPr/>
                </p:nvSpPr>
                <p:spPr>
                  <a:xfrm>
                    <a:off x="3593363" y="1588911"/>
                    <a:ext cx="3280313" cy="13826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22" b="0" i="0" u="none" strike="noStrike" kern="0" cap="none" spc="0" normalizeH="0" baseline="0" noProof="0" dirty="0" smtClean="0">
                        <a:ln>
                          <a:noFill/>
                        </a:ln>
                        <a:solidFill>
                          <a:prstClr val="black"/>
                        </a:solidFill>
                        <a:effectLst/>
                        <a:uLnTx/>
                        <a:uFillTx/>
                        <a:ea typeface="맑은 고딕"/>
                      </a:rPr>
                      <a:t>"Azure API </a:t>
                    </a:r>
                    <a:r>
                      <a:rPr kumimoji="0" lang="ko-KR" altLang="en-US" sz="1122" b="0" i="0" u="none" strike="noStrike" kern="0" cap="none" spc="0" normalizeH="0" baseline="0" noProof="0" smtClean="0">
                        <a:ln>
                          <a:noFill/>
                        </a:ln>
                        <a:solidFill>
                          <a:prstClr val="black"/>
                        </a:solidFill>
                        <a:effectLst/>
                        <a:uLnTx/>
                        <a:uFillTx/>
                        <a:ea typeface="맑은 고딕"/>
                      </a:rPr>
                      <a:t>관리를 사용하여 모든 외부 </a:t>
                    </a:r>
                    <a:r>
                      <a:rPr kumimoji="0" lang="en-US" altLang="ko-KR" sz="1122" b="0" i="0" u="none" strike="noStrike" kern="0" cap="none" spc="0" normalizeH="0" baseline="0" noProof="0" dirty="0" smtClean="0">
                        <a:ln>
                          <a:noFill/>
                        </a:ln>
                        <a:solidFill>
                          <a:prstClr val="black"/>
                        </a:solidFill>
                        <a:effectLst/>
                        <a:uLnTx/>
                        <a:uFillTx/>
                        <a:ea typeface="맑은 고딕"/>
                      </a:rPr>
                      <a:t>API</a:t>
                    </a:r>
                    <a:r>
                      <a:rPr kumimoji="0" lang="ko-KR" altLang="en-US" sz="1122" b="0" i="0" u="none" strike="noStrike" kern="0" cap="none" spc="0" normalizeH="0" baseline="0" noProof="0" smtClean="0">
                        <a:ln>
                          <a:noFill/>
                        </a:ln>
                        <a:solidFill>
                          <a:prstClr val="black"/>
                        </a:solidFill>
                        <a:effectLst/>
                        <a:uLnTx/>
                        <a:uFillTx/>
                        <a:ea typeface="맑은 고딕"/>
                      </a:rPr>
                      <a:t>를 통합함으로써 고객과 파트너의 비즈니스 요구 사항을 아주 쉽게 충족할 수 있습니다</a:t>
                    </a:r>
                    <a:r>
                      <a:rPr kumimoji="0" lang="en-US" altLang="ko-KR" sz="1122" b="0" i="0" u="none" strike="noStrike" kern="0" cap="none" spc="0" normalizeH="0" baseline="0" noProof="0" dirty="0" smtClean="0">
                        <a:ln>
                          <a:noFill/>
                        </a:ln>
                        <a:solidFill>
                          <a:prstClr val="black"/>
                        </a:solidFill>
                        <a:effectLst/>
                        <a:uLnTx/>
                        <a:uFillTx/>
                        <a:ea typeface="맑은 고딕"/>
                      </a:rPr>
                      <a:t>. </a:t>
                    </a:r>
                    <a:r>
                      <a:rPr kumimoji="0" lang="ko-KR" altLang="en-US" sz="1122" b="0" i="0" u="none" strike="noStrike" kern="0" cap="none" spc="0" normalizeH="0" baseline="0" noProof="0" smtClean="0">
                        <a:ln>
                          <a:noFill/>
                        </a:ln>
                        <a:solidFill>
                          <a:prstClr val="black"/>
                        </a:solidFill>
                        <a:effectLst/>
                        <a:uLnTx/>
                        <a:uFillTx/>
                        <a:ea typeface="맑은 고딕"/>
                      </a:rPr>
                      <a:t>또한</a:t>
                    </a:r>
                    <a:r>
                      <a:rPr kumimoji="0" lang="en-US" altLang="ko-KR" sz="1122" b="0" i="0" u="none" strike="noStrike" kern="0" cap="none" spc="0" normalizeH="0" baseline="0" noProof="0" dirty="0" smtClean="0">
                        <a:ln>
                          <a:noFill/>
                        </a:ln>
                        <a:solidFill>
                          <a:prstClr val="black"/>
                        </a:solidFill>
                        <a:effectLst/>
                        <a:uLnTx/>
                        <a:uFillTx/>
                        <a:ea typeface="맑은 고딕"/>
                      </a:rPr>
                      <a:t>, </a:t>
                    </a:r>
                    <a:r>
                      <a:rPr kumimoji="0" lang="ko-KR" altLang="en-US" sz="1122" b="0" i="0" u="none" strike="noStrike" kern="0" cap="none" spc="0" normalizeH="0" baseline="0" noProof="0" smtClean="0">
                        <a:ln>
                          <a:noFill/>
                        </a:ln>
                        <a:solidFill>
                          <a:prstClr val="black"/>
                        </a:solidFill>
                        <a:effectLst/>
                        <a:uLnTx/>
                        <a:uFillTx/>
                        <a:ea typeface="맑은 고딕"/>
                      </a:rPr>
                      <a:t>비즈니스에 가장 중요한 </a:t>
                    </a:r>
                    <a:r>
                      <a:rPr kumimoji="0" lang="en-US" altLang="ko-KR" sz="1122" b="0" i="0" u="none" strike="noStrike" kern="0" cap="none" spc="0" normalizeH="0" baseline="0" noProof="0" dirty="0" smtClean="0">
                        <a:ln>
                          <a:noFill/>
                        </a:ln>
                        <a:solidFill>
                          <a:prstClr val="black"/>
                        </a:solidFill>
                        <a:effectLst/>
                        <a:uLnTx/>
                        <a:uFillTx/>
                        <a:ea typeface="맑은 고딕"/>
                      </a:rPr>
                      <a:t>API</a:t>
                    </a:r>
                    <a:r>
                      <a:rPr kumimoji="0" lang="ko-KR" altLang="en-US" sz="1122" b="0" i="0" u="none" strike="noStrike" kern="0" cap="none" spc="0" normalizeH="0" baseline="0" noProof="0" smtClean="0">
                        <a:ln>
                          <a:noFill/>
                        </a:ln>
                        <a:solidFill>
                          <a:prstClr val="black"/>
                        </a:solidFill>
                        <a:effectLst/>
                        <a:uLnTx/>
                        <a:uFillTx/>
                        <a:ea typeface="맑은 고딕"/>
                      </a:rPr>
                      <a:t>를 고객과 파트너에게 안전하게 공개하고 관리하며 보안 및 속도 제한을 처리할 수 있습니다</a:t>
                    </a:r>
                    <a:r>
                      <a:rPr kumimoji="0" lang="en-US" altLang="ko-KR" sz="1122" b="0" i="0" u="none" strike="noStrike" kern="0" cap="none" spc="0" normalizeH="0" baseline="0" noProof="0" dirty="0" smtClean="0">
                        <a:ln>
                          <a:noFill/>
                        </a:ln>
                        <a:solidFill>
                          <a:prstClr val="black"/>
                        </a:solidFill>
                        <a:effectLst/>
                        <a:uLnTx/>
                        <a:uFillTx/>
                        <a:ea typeface="맑은 고딕"/>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16" b="0" i="0" u="none" strike="noStrike" kern="0" cap="none" spc="0" normalizeH="0" baseline="0" noProof="0" dirty="0" smtClean="0">
                        <a:ln>
                          <a:noFill/>
                        </a:ln>
                        <a:solidFill>
                          <a:prstClr val="black"/>
                        </a:solidFill>
                        <a:effectLst/>
                        <a:uLnTx/>
                        <a:uFillTx/>
                        <a:ea typeface="맑은 고딕"/>
                      </a:rPr>
                      <a:t>–</a:t>
                    </a:r>
                    <a:r>
                      <a:rPr kumimoji="0" lang="en-US" altLang="ko-KR" sz="816" b="0" i="0" u="none" strike="noStrike" kern="0" cap="none" spc="0" normalizeH="0" baseline="0" noProof="0" dirty="0" err="1" smtClean="0">
                        <a:ln>
                          <a:noFill/>
                        </a:ln>
                        <a:solidFill>
                          <a:prstClr val="black"/>
                        </a:solidFill>
                        <a:effectLst/>
                        <a:uLnTx/>
                        <a:uFillTx/>
                        <a:ea typeface="맑은 고딕"/>
                      </a:rPr>
                      <a:t>Jørgen</a:t>
                    </a:r>
                    <a:r>
                      <a:rPr kumimoji="0" lang="en-US" altLang="ko-KR" sz="816" b="0" i="0" u="none" strike="noStrike" kern="0" cap="none" spc="0" normalizeH="0" baseline="0" noProof="0" dirty="0" smtClean="0">
                        <a:ln>
                          <a:noFill/>
                        </a:ln>
                        <a:solidFill>
                          <a:prstClr val="black"/>
                        </a:solidFill>
                        <a:effectLst/>
                        <a:uLnTx/>
                        <a:uFillTx/>
                        <a:ea typeface="맑은 고딕"/>
                      </a:rPr>
                      <a:t> Hemmer-</a:t>
                    </a:r>
                    <a:r>
                      <a:rPr kumimoji="0" lang="en-US" altLang="ko-KR" sz="816" b="0" i="0" u="none" strike="noStrike" kern="0" cap="none" spc="0" normalizeH="0" baseline="0" noProof="0" dirty="0" err="1" smtClean="0">
                        <a:ln>
                          <a:noFill/>
                        </a:ln>
                        <a:solidFill>
                          <a:prstClr val="black"/>
                        </a:solidFill>
                        <a:effectLst/>
                        <a:uLnTx/>
                        <a:uFillTx/>
                        <a:ea typeface="맑은 고딕"/>
                      </a:rPr>
                      <a:t>Havnsgaard</a:t>
                    </a:r>
                    <a:r>
                      <a:rPr kumimoji="0" lang="en-US" altLang="ko-KR" sz="816" b="0" i="0" u="none" strike="noStrike" kern="0" cap="none" spc="0" normalizeH="0" baseline="0" noProof="0" dirty="0" smtClean="0">
                        <a:ln>
                          <a:noFill/>
                        </a:ln>
                        <a:solidFill>
                          <a:prstClr val="black"/>
                        </a:solidFill>
                        <a:effectLst/>
                        <a:uLnTx/>
                        <a:uFillTx/>
                        <a:ea typeface="맑은 고딕"/>
                      </a:rPr>
                      <a:t>, </a:t>
                    </a:r>
                    <a:r>
                      <a:rPr kumimoji="0" lang="en-US" altLang="ko-KR" sz="816" b="0" i="0" u="none" strike="noStrike" kern="0" cap="none" spc="0" normalizeH="0" baseline="0" noProof="0" dirty="0" err="1" smtClean="0">
                        <a:ln>
                          <a:noFill/>
                        </a:ln>
                        <a:solidFill>
                          <a:prstClr val="black"/>
                        </a:solidFill>
                        <a:effectLst/>
                        <a:uLnTx/>
                        <a:uFillTx/>
                        <a:ea typeface="맑은 고딕"/>
                      </a:rPr>
                      <a:t>Bluegarden</a:t>
                    </a:r>
                    <a:r>
                      <a:rPr kumimoji="0" lang="ko-KR" altLang="en-US" sz="816" b="0" i="0" u="none" strike="noStrike" kern="0" cap="none" spc="0" normalizeH="0" baseline="0" noProof="0" smtClean="0">
                        <a:ln>
                          <a:noFill/>
                        </a:ln>
                        <a:solidFill>
                          <a:prstClr val="black"/>
                        </a:solidFill>
                        <a:effectLst/>
                        <a:uLnTx/>
                        <a:uFillTx/>
                        <a:ea typeface="맑은 고딕"/>
                      </a:rPr>
                      <a:t>의 아키텍처 </a:t>
                    </a:r>
                    <a:endParaRPr kumimoji="0" lang="en-US" altLang="ko-KR" sz="816" b="0" i="0" u="none" strike="noStrike" kern="0" cap="none" spc="-102" normalizeH="0" baseline="0" noProof="0" dirty="0" smtClean="0">
                      <a:ln>
                        <a:noFill/>
                      </a:ln>
                      <a:solidFill>
                        <a:prstClr val="black"/>
                      </a:solidFill>
                      <a:effectLst/>
                      <a:uLnTx/>
                      <a:uFillTx/>
                      <a:ea typeface="맑은 고딕"/>
                    </a:endParaRPr>
                  </a:p>
                </p:txBody>
              </p:sp>
            </p:grpSp>
          </p:grpSp>
        </p:grpSp>
        <p:sp>
          <p:nvSpPr>
            <p:cNvPr id="31" name="직사각형 100"/>
            <p:cNvSpPr/>
            <p:nvPr/>
          </p:nvSpPr>
          <p:spPr>
            <a:xfrm>
              <a:off x="34128" y="3983536"/>
              <a:ext cx="2938469" cy="2354552"/>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API </a:t>
              </a:r>
              <a:r>
                <a:rPr kumimoji="0" lang="ko-KR" altLang="en-US" sz="1224" b="1" i="0" u="sng" strike="noStrike" kern="0" cap="none" spc="0" normalizeH="0" baseline="0" noProof="0" smtClean="0">
                  <a:ln>
                    <a:noFill/>
                  </a:ln>
                  <a:solidFill>
                    <a:prstClr val="black"/>
                  </a:solidFill>
                  <a:effectLst/>
                  <a:uLnTx/>
                  <a:uFillTx/>
                  <a:ea typeface="맑은 고딕"/>
                </a:rPr>
                <a:t>관리 서비스로 통합 서비스 플랫폼 구성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API </a:t>
              </a:r>
              <a:r>
                <a:rPr kumimoji="0" lang="ko-KR" altLang="en-US" sz="1020" b="0" i="0" u="none" strike="noStrike" kern="0" cap="none" spc="0" normalizeH="0" baseline="0" noProof="0" smtClean="0">
                  <a:ln>
                    <a:noFill/>
                  </a:ln>
                  <a:solidFill>
                    <a:prstClr val="black"/>
                  </a:solidFill>
                  <a:effectLst/>
                  <a:uLnTx/>
                  <a:uFillTx/>
                  <a:ea typeface="맑은 고딕"/>
                </a:rPr>
                <a:t>관리는 기존에 폐쇄적으로 운영되던 </a:t>
              </a:r>
              <a:r>
                <a:rPr kumimoji="0" lang="en-US" altLang="ko-KR" sz="1020" b="0" i="0" u="none" strike="noStrike" kern="0" cap="none" spc="0" normalizeH="0" baseline="0" noProof="0" dirty="0" smtClean="0">
                  <a:ln>
                    <a:noFill/>
                  </a:ln>
                  <a:solidFill>
                    <a:prstClr val="black"/>
                  </a:solidFill>
                  <a:effectLst/>
                  <a:uLnTx/>
                  <a:uFillTx/>
                  <a:ea typeface="맑은 고딕"/>
                </a:rPr>
                <a:t>IT </a:t>
              </a:r>
              <a:r>
                <a:rPr kumimoji="0" lang="ko-KR" altLang="en-US" sz="1020" b="0" i="0" u="none" strike="noStrike" kern="0" cap="none" spc="0" normalizeH="0" baseline="0" noProof="0" smtClean="0">
                  <a:ln>
                    <a:noFill/>
                  </a:ln>
                  <a:solidFill>
                    <a:prstClr val="black"/>
                  </a:solidFill>
                  <a:effectLst/>
                  <a:uLnTx/>
                  <a:uFillTx/>
                  <a:ea typeface="맑은 고딕"/>
                </a:rPr>
                <a:t>컴포넌트들이 서로 통신할 수 있고 기능을 나눌 수 있는 기능을 제공합니다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조직의 디지털 자산일 수 있는 </a:t>
              </a:r>
              <a:r>
                <a:rPr kumimoji="0" lang="en-US" altLang="ko-KR" sz="1020" b="0" i="0" u="none" strike="noStrike" kern="0" cap="none" spc="0" normalizeH="0" baseline="0" noProof="0" dirty="0" smtClean="0">
                  <a:ln>
                    <a:noFill/>
                  </a:ln>
                  <a:solidFill>
                    <a:prstClr val="black"/>
                  </a:solidFill>
                  <a:effectLst/>
                  <a:uLnTx/>
                  <a:uFillTx/>
                  <a:ea typeface="맑은 고딕"/>
                </a:rPr>
                <a:t>IT </a:t>
              </a:r>
              <a:r>
                <a:rPr kumimoji="0" lang="ko-KR" altLang="en-US" sz="1020" b="0" i="0" u="none" strike="noStrike" kern="0" cap="none" spc="0" normalizeH="0" baseline="0" noProof="0" smtClean="0">
                  <a:ln>
                    <a:noFill/>
                  </a:ln>
                  <a:solidFill>
                    <a:prstClr val="black"/>
                  </a:solidFill>
                  <a:effectLst/>
                  <a:uLnTx/>
                  <a:uFillTx/>
                  <a:ea typeface="맑은 고딕"/>
                </a:rPr>
                <a:t>컴포넌트를 매번 재개발하지 않고 공동화 소비할 수 있으며 기업이 가지고 있는 </a:t>
              </a:r>
              <a:r>
                <a:rPr kumimoji="0" lang="en-US" altLang="ko-KR" sz="1020" b="0" i="0" u="none" strike="noStrike" kern="0" cap="none" spc="0" normalizeH="0" baseline="0" noProof="0" dirty="0" smtClean="0">
                  <a:ln>
                    <a:noFill/>
                  </a:ln>
                  <a:solidFill>
                    <a:prstClr val="black"/>
                  </a:solidFill>
                  <a:effectLst/>
                  <a:uLnTx/>
                  <a:uFillTx/>
                  <a:ea typeface="맑은 고딕"/>
                </a:rPr>
                <a:t>API</a:t>
              </a:r>
              <a:r>
                <a:rPr kumimoji="0" lang="ko-KR" altLang="en-US" sz="1020" b="0" i="0" u="none" strike="noStrike" kern="0" cap="none" spc="0" normalizeH="0" baseline="0" noProof="0" smtClean="0">
                  <a:ln>
                    <a:noFill/>
                  </a:ln>
                  <a:solidFill>
                    <a:prstClr val="black"/>
                  </a:solidFill>
                  <a:effectLst/>
                  <a:uLnTx/>
                  <a:uFillTx/>
                  <a:ea typeface="맑은 고딕"/>
                </a:rPr>
                <a:t>를 플랫폼화할 수 있도록 지원합니다</a:t>
              </a:r>
              <a:r>
                <a:rPr kumimoji="0" lang="en-US" altLang="ko-KR" sz="1020" b="0" i="0" u="none" strike="noStrike" kern="0" cap="none" spc="0" normalizeH="0" baseline="0" noProof="0" dirty="0" smtClean="0">
                  <a:ln>
                    <a:noFill/>
                  </a:ln>
                  <a:solidFill>
                    <a:prstClr val="black"/>
                  </a:solidFill>
                  <a:effectLst/>
                  <a:uLnTx/>
                  <a:uFillTx/>
                  <a:ea typeface="맑은 고딕"/>
                </a:rPr>
                <a:t>. API</a:t>
              </a:r>
              <a:r>
                <a:rPr kumimoji="0" lang="ko-KR" altLang="en-US" sz="1020" b="0" i="0" u="none" strike="noStrike" kern="0" cap="none" spc="0" normalizeH="0" baseline="0" noProof="0" smtClean="0">
                  <a:ln>
                    <a:noFill/>
                  </a:ln>
                  <a:solidFill>
                    <a:prstClr val="black"/>
                  </a:solidFill>
                  <a:effectLst/>
                  <a:uLnTx/>
                  <a:uFillTx/>
                  <a:ea typeface="맑은 고딕"/>
                </a:rPr>
                <a:t>를 통합 관리하고 플랫폼으로 제공함으로서 새로운 </a:t>
              </a:r>
              <a:r>
                <a:rPr kumimoji="0" lang="ko-KR" altLang="en-US" sz="1020" b="0" i="0" u="none" strike="noStrike" kern="0" cap="none" spc="0" normalizeH="0" baseline="0" noProof="0" dirty="0" err="1" smtClean="0">
                  <a:ln>
                    <a:noFill/>
                  </a:ln>
                  <a:solidFill>
                    <a:prstClr val="black"/>
                  </a:solidFill>
                  <a:effectLst/>
                  <a:uLnTx/>
                  <a:uFillTx/>
                  <a:ea typeface="맑은 고딕"/>
                </a:rPr>
                <a:t>콘텐츠</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배포 채널을 형성하여 기업 내외에서 </a:t>
              </a:r>
              <a:r>
                <a:rPr kumimoji="0" lang="en-US" altLang="ko-KR" sz="1020" b="0" i="0" u="none" strike="noStrike" kern="0" cap="none" spc="0" normalizeH="0" baseline="0" noProof="0" dirty="0" smtClean="0">
                  <a:ln>
                    <a:noFill/>
                  </a:ln>
                  <a:solidFill>
                    <a:prstClr val="black"/>
                  </a:solidFill>
                  <a:effectLst/>
                  <a:uLnTx/>
                  <a:uFillTx/>
                  <a:ea typeface="맑은 고딕"/>
                </a:rPr>
                <a:t>API</a:t>
              </a:r>
              <a:r>
                <a:rPr kumimoji="0" lang="ko-KR" altLang="en-US" sz="1020" b="0" i="0" u="none" strike="noStrike" kern="0" cap="none" spc="0" normalizeH="0" baseline="0" noProof="0" smtClean="0">
                  <a:ln>
                    <a:noFill/>
                  </a:ln>
                  <a:solidFill>
                    <a:prstClr val="black"/>
                  </a:solidFill>
                  <a:effectLst/>
                  <a:uLnTx/>
                  <a:uFillTx/>
                  <a:ea typeface="맑은 고딕"/>
                </a:rPr>
                <a:t>에 접근하여 빠르고 쉽게 서비스를 향상 시킬 수 있도록 합니다</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a:t>
              </a:r>
              <a:endParaRPr kumimoji="0" lang="ko-KR" altLang="en-US" sz="1020" b="0" i="0" u="none" strike="noStrike" kern="0" cap="none" spc="0" normalizeH="0" baseline="0" noProof="0" dirty="0" smtClean="0">
                <a:ln>
                  <a:noFill/>
                </a:ln>
                <a:solidFill>
                  <a:prstClr val="black"/>
                </a:solidFill>
                <a:effectLst/>
                <a:uLnTx/>
                <a:uFillTx/>
                <a:ea typeface="맑은 고딕"/>
              </a:endParaRPr>
            </a:p>
          </p:txBody>
        </p:sp>
      </p:grpSp>
      <p:pic>
        <p:nvPicPr>
          <p:cNvPr id="45" name="Picture 44"/>
          <p:cNvPicPr>
            <a:picLocks/>
          </p:cNvPicPr>
          <p:nvPr/>
        </p:nvPicPr>
        <p:blipFill>
          <a:blip r:embed="rId3"/>
          <a:stretch>
            <a:fillRect/>
          </a:stretch>
        </p:blipFill>
        <p:spPr>
          <a:xfrm>
            <a:off x="1282828" y="2276070"/>
            <a:ext cx="2915581" cy="1920699"/>
          </a:xfrm>
          <a:prstGeom prst="rect">
            <a:avLst/>
          </a:prstGeom>
        </p:spPr>
      </p:pic>
      <p:grpSp>
        <p:nvGrpSpPr>
          <p:cNvPr id="46" name="그룹 3"/>
          <p:cNvGrpSpPr/>
          <p:nvPr/>
        </p:nvGrpSpPr>
        <p:grpSpPr>
          <a:xfrm>
            <a:off x="1271860" y="2009989"/>
            <a:ext cx="2951599" cy="278020"/>
            <a:chOff x="3106021" y="1920406"/>
            <a:chExt cx="3262566" cy="208766"/>
          </a:xfrm>
        </p:grpSpPr>
        <p:pic>
          <p:nvPicPr>
            <p:cNvPr id="4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직사각형 2"/>
            <p:cNvSpPr/>
            <p:nvPr/>
          </p:nvSpPr>
          <p:spPr>
            <a:xfrm>
              <a:off x="3798496" y="1939424"/>
              <a:ext cx="1746080" cy="189748"/>
            </a:xfrm>
            <a:prstGeom prst="rect">
              <a:avLst/>
            </a:prstGeom>
          </p:spPr>
          <p:txBody>
            <a:bodyPr wrap="none">
              <a:spAutoFit/>
            </a:bodyPr>
            <a:lstStyle/>
            <a:p>
              <a:pPr defTabSz="317342">
                <a:lnSpc>
                  <a:spcPct val="90000"/>
                </a:lnSpc>
                <a:spcBef>
                  <a:spcPts val="306"/>
                </a:spcBef>
                <a:spcAft>
                  <a:spcPts val="306"/>
                </a:spcAft>
                <a:buClr>
                  <a:srgbClr val="FD0000"/>
                </a:buClr>
              </a:pPr>
              <a:r>
                <a:rPr lang="en-US" altLang="ko-KR" sz="1122" b="1" dirty="0">
                  <a:solidFill>
                    <a:prstClr val="black"/>
                  </a:solidFill>
                  <a:ea typeface="맑은 고딕"/>
                </a:rPr>
                <a:t>API </a:t>
              </a:r>
              <a:r>
                <a:rPr lang="ko-KR" altLang="en-US" sz="1122" b="1">
                  <a:solidFill>
                    <a:prstClr val="black"/>
                  </a:solidFill>
                  <a:ea typeface="맑은 고딕"/>
                </a:rPr>
                <a:t>관리 서비스 구조</a:t>
              </a:r>
              <a:endParaRPr lang="en-US" altLang="ko-KR" sz="1224" b="1" u="sng" dirty="0">
                <a:solidFill>
                  <a:prstClr val="black"/>
                </a:solidFill>
                <a:ea typeface="맑은 고딕"/>
              </a:endParaRPr>
            </a:p>
          </p:txBody>
        </p:sp>
      </p:grpSp>
      <p:sp>
        <p:nvSpPr>
          <p:cNvPr id="49" name="직사각형 99"/>
          <p:cNvSpPr/>
          <p:nvPr/>
        </p:nvSpPr>
        <p:spPr>
          <a:xfrm>
            <a:off x="7809286" y="3792197"/>
            <a:ext cx="3265927" cy="1172372"/>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122" dirty="0">
                <a:solidFill>
                  <a:prstClr val="black"/>
                </a:solidFill>
                <a:ea typeface="맑은 고딕"/>
              </a:rPr>
              <a:t>"API </a:t>
            </a:r>
            <a:r>
              <a:rPr lang="ko-KR" altLang="en-US" sz="1122">
                <a:solidFill>
                  <a:prstClr val="black"/>
                </a:solidFill>
                <a:ea typeface="맑은 고딕"/>
              </a:rPr>
              <a:t>관리를 사용하면 </a:t>
            </a:r>
            <a:r>
              <a:rPr lang="en-US" altLang="ko-KR" sz="1122" dirty="0">
                <a:solidFill>
                  <a:prstClr val="black"/>
                </a:solidFill>
                <a:ea typeface="맑은 고딕"/>
              </a:rPr>
              <a:t>REST </a:t>
            </a:r>
            <a:r>
              <a:rPr lang="ko-KR" altLang="en-US" sz="1122">
                <a:solidFill>
                  <a:prstClr val="black"/>
                </a:solidFill>
                <a:ea typeface="맑은 고딕"/>
              </a:rPr>
              <a:t>기반의 </a:t>
            </a:r>
            <a:r>
              <a:rPr lang="en-US" altLang="ko-KR" sz="1122" dirty="0">
                <a:solidFill>
                  <a:prstClr val="black"/>
                </a:solidFill>
                <a:ea typeface="맑은 고딕"/>
              </a:rPr>
              <a:t>API</a:t>
            </a:r>
            <a:r>
              <a:rPr lang="ko-KR" altLang="en-US" sz="1122">
                <a:solidFill>
                  <a:prstClr val="black"/>
                </a:solidFill>
                <a:ea typeface="맑은 고딕"/>
              </a:rPr>
              <a:t>를 내부 팀 및 외부 비즈니스 파트너에게 안전하게 게시할 수 있습니다</a:t>
            </a:r>
            <a:r>
              <a:rPr lang="en-US" altLang="ko-KR" sz="1122" dirty="0">
                <a:solidFill>
                  <a:prstClr val="black"/>
                </a:solidFill>
                <a:ea typeface="맑은 고딕"/>
              </a:rPr>
              <a:t>. </a:t>
            </a:r>
            <a:r>
              <a:rPr lang="ko-KR" altLang="en-US" sz="1122">
                <a:solidFill>
                  <a:prstClr val="black"/>
                </a:solidFill>
                <a:ea typeface="맑은 고딕"/>
              </a:rPr>
              <a:t>고객은 게시된 </a:t>
            </a:r>
            <a:r>
              <a:rPr lang="en-US" altLang="ko-KR" sz="1122" dirty="0">
                <a:solidFill>
                  <a:prstClr val="black"/>
                </a:solidFill>
                <a:ea typeface="맑은 고딕"/>
              </a:rPr>
              <a:t>API</a:t>
            </a:r>
            <a:r>
              <a:rPr lang="ko-KR" altLang="en-US" sz="1122">
                <a:solidFill>
                  <a:prstClr val="black"/>
                </a:solidFill>
                <a:ea typeface="맑은 고딕"/>
              </a:rPr>
              <a:t>를 통해 데스크톱</a:t>
            </a:r>
            <a:r>
              <a:rPr lang="en-US" altLang="ko-KR" sz="1122" dirty="0">
                <a:solidFill>
                  <a:prstClr val="black"/>
                </a:solidFill>
                <a:ea typeface="맑은 고딕"/>
              </a:rPr>
              <a:t>, </a:t>
            </a:r>
            <a:r>
              <a:rPr lang="ko-KR" altLang="en-US" sz="1122">
                <a:solidFill>
                  <a:prstClr val="black"/>
                </a:solidFill>
                <a:ea typeface="맑은 고딕"/>
              </a:rPr>
              <a:t>모바일 또는 회사 인트라넷에서 적시에 필요한 사항과 관련된 의료 서비스를 찾을 수 있습니다</a:t>
            </a:r>
            <a:r>
              <a:rPr lang="en-US" altLang="ko-KR" sz="1122" dirty="0">
                <a:solidFill>
                  <a:prstClr val="black"/>
                </a:solidFill>
                <a:ea typeface="맑은 고딕"/>
              </a:rPr>
              <a:t>.</a:t>
            </a:r>
          </a:p>
          <a:p>
            <a:pPr defTabSz="317342">
              <a:lnSpc>
                <a:spcPct val="90000"/>
              </a:lnSpc>
              <a:spcBef>
                <a:spcPts val="306"/>
              </a:spcBef>
              <a:spcAft>
                <a:spcPts val="306"/>
              </a:spcAft>
              <a:buClr>
                <a:srgbClr val="FD0000"/>
              </a:buClr>
            </a:pPr>
            <a:r>
              <a:rPr lang="en-US" altLang="ko-KR" sz="816" dirty="0">
                <a:solidFill>
                  <a:prstClr val="black"/>
                </a:solidFill>
                <a:ea typeface="맑은 고딕"/>
              </a:rPr>
              <a:t>–Bradley Hoyt, </a:t>
            </a:r>
            <a:r>
              <a:rPr lang="en-US" altLang="ko-KR" sz="816" dirty="0" err="1">
                <a:solidFill>
                  <a:prstClr val="black"/>
                </a:solidFill>
                <a:ea typeface="맑은 고딕"/>
              </a:rPr>
              <a:t>Wellmark</a:t>
            </a:r>
            <a:r>
              <a:rPr lang="en-US" altLang="ko-KR" sz="816" dirty="0">
                <a:solidFill>
                  <a:prstClr val="black"/>
                </a:solidFill>
                <a:ea typeface="맑은 고딕"/>
              </a:rPr>
              <a:t> Blue Cross and Blue Shield</a:t>
            </a:r>
            <a:r>
              <a:rPr lang="ko-KR" altLang="en-US" sz="816">
                <a:solidFill>
                  <a:prstClr val="black"/>
                </a:solidFill>
                <a:ea typeface="맑은 고딕"/>
              </a:rPr>
              <a:t>의 혁신 및 디지털 플랫폼 이사</a:t>
            </a:r>
            <a:endParaRPr lang="en-US" altLang="ko-KR" sz="816" b="1" u="sng" dirty="0">
              <a:solidFill>
                <a:prstClr val="black"/>
              </a:solidFill>
              <a:ea typeface="맑은 고딕"/>
            </a:endParaRPr>
          </a:p>
        </p:txBody>
      </p:sp>
      <p:pic>
        <p:nvPicPr>
          <p:cNvPr id="50" name="Picture 49"/>
          <p:cNvPicPr>
            <a:picLocks noChangeAspect="1"/>
          </p:cNvPicPr>
          <p:nvPr/>
        </p:nvPicPr>
        <p:blipFill>
          <a:blip r:embed="rId5"/>
          <a:stretch>
            <a:fillRect/>
          </a:stretch>
        </p:blipFill>
        <p:spPr>
          <a:xfrm>
            <a:off x="1290657" y="2320684"/>
            <a:ext cx="2914003" cy="1840320"/>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5313" y="2020461"/>
            <a:ext cx="1457193" cy="204007"/>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5313" y="3520988"/>
            <a:ext cx="1359412" cy="278680"/>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5314" y="5131215"/>
            <a:ext cx="1100820" cy="291394"/>
          </a:xfrm>
          <a:prstGeom prst="rect">
            <a:avLst/>
          </a:prstGeom>
        </p:spPr>
      </p:pic>
      <p:sp>
        <p:nvSpPr>
          <p:cNvPr id="54" name="직사각형 99"/>
          <p:cNvSpPr/>
          <p:nvPr/>
        </p:nvSpPr>
        <p:spPr>
          <a:xfrm>
            <a:off x="7830574" y="5408911"/>
            <a:ext cx="3265927" cy="1059393"/>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122" dirty="0">
                <a:solidFill>
                  <a:prstClr val="black"/>
                </a:solidFill>
                <a:ea typeface="맑은 고딕"/>
              </a:rPr>
              <a:t>"API </a:t>
            </a:r>
            <a:r>
              <a:rPr lang="ko-KR" altLang="en-US" sz="1122">
                <a:solidFill>
                  <a:prstClr val="black"/>
                </a:solidFill>
                <a:ea typeface="맑은 고딕"/>
              </a:rPr>
              <a:t>관리를 사용하면 </a:t>
            </a:r>
            <a:r>
              <a:rPr lang="en-US" altLang="ko-KR" sz="1122" dirty="0">
                <a:solidFill>
                  <a:prstClr val="black"/>
                </a:solidFill>
                <a:ea typeface="맑은 고딕"/>
              </a:rPr>
              <a:t>REST </a:t>
            </a:r>
            <a:r>
              <a:rPr lang="ko-KR" altLang="en-US" sz="1122">
                <a:solidFill>
                  <a:prstClr val="black"/>
                </a:solidFill>
                <a:ea typeface="맑은 고딕"/>
              </a:rPr>
              <a:t>기반의 </a:t>
            </a:r>
            <a:r>
              <a:rPr lang="en-US" altLang="ko-KR" sz="1122" dirty="0">
                <a:solidFill>
                  <a:prstClr val="black"/>
                </a:solidFill>
                <a:ea typeface="맑은 고딕"/>
              </a:rPr>
              <a:t>API</a:t>
            </a:r>
            <a:r>
              <a:rPr lang="ko-KR" altLang="en-US" sz="1122">
                <a:solidFill>
                  <a:prstClr val="black"/>
                </a:solidFill>
                <a:ea typeface="맑은 고딕"/>
              </a:rPr>
              <a:t>를 내부 팀 및 외부 비즈니스 파트너에게 안전하게 게시할 수 있습니다</a:t>
            </a:r>
            <a:r>
              <a:rPr lang="en-US" altLang="ko-KR" sz="1122" dirty="0">
                <a:solidFill>
                  <a:prstClr val="black"/>
                </a:solidFill>
                <a:ea typeface="맑은 고딕"/>
              </a:rPr>
              <a:t>. </a:t>
            </a:r>
            <a:r>
              <a:rPr lang="ko-KR" altLang="en-US" sz="1122">
                <a:solidFill>
                  <a:prstClr val="black"/>
                </a:solidFill>
                <a:ea typeface="맑은 고딕"/>
              </a:rPr>
              <a:t>고객은 게시된 </a:t>
            </a:r>
            <a:r>
              <a:rPr lang="en-US" altLang="ko-KR" sz="1122" dirty="0">
                <a:solidFill>
                  <a:prstClr val="black"/>
                </a:solidFill>
                <a:ea typeface="맑은 고딕"/>
              </a:rPr>
              <a:t>API</a:t>
            </a:r>
            <a:r>
              <a:rPr lang="ko-KR" altLang="en-US" sz="1122">
                <a:solidFill>
                  <a:prstClr val="black"/>
                </a:solidFill>
                <a:ea typeface="맑은 고딕"/>
              </a:rPr>
              <a:t>를 통해 데스크톱</a:t>
            </a:r>
            <a:r>
              <a:rPr lang="en-US" altLang="ko-KR" sz="1122" dirty="0">
                <a:solidFill>
                  <a:prstClr val="black"/>
                </a:solidFill>
                <a:ea typeface="맑은 고딕"/>
              </a:rPr>
              <a:t>, </a:t>
            </a:r>
            <a:r>
              <a:rPr lang="ko-KR" altLang="en-US" sz="1122">
                <a:solidFill>
                  <a:prstClr val="black"/>
                </a:solidFill>
                <a:ea typeface="맑은 고딕"/>
              </a:rPr>
              <a:t>모바일 또는 회사 인트라넷에서 적시에 필요한 사항과 관련된 의료 서비스를 찾을 수 있습니다</a:t>
            </a:r>
            <a:r>
              <a:rPr lang="en-US" altLang="ko-KR" sz="1122" dirty="0">
                <a:solidFill>
                  <a:prstClr val="black"/>
                </a:solidFill>
                <a:ea typeface="맑은 고딕"/>
              </a:rPr>
              <a:t>.</a:t>
            </a:r>
          </a:p>
          <a:p>
            <a:pPr defTabSz="317342">
              <a:lnSpc>
                <a:spcPct val="90000"/>
              </a:lnSpc>
              <a:spcBef>
                <a:spcPts val="306"/>
              </a:spcBef>
              <a:spcAft>
                <a:spcPts val="306"/>
              </a:spcAft>
              <a:buClr>
                <a:srgbClr val="FD0000"/>
              </a:buClr>
            </a:pPr>
            <a:r>
              <a:rPr lang="en-US" altLang="ko-KR" sz="816" dirty="0">
                <a:solidFill>
                  <a:prstClr val="black"/>
                </a:solidFill>
                <a:ea typeface="맑은 고딕"/>
              </a:rPr>
              <a:t>–Artem </a:t>
            </a:r>
            <a:r>
              <a:rPr lang="en-US" altLang="ko-KR" sz="816" dirty="0" err="1">
                <a:solidFill>
                  <a:prstClr val="black"/>
                </a:solidFill>
                <a:ea typeface="맑은 고딕"/>
              </a:rPr>
              <a:t>Goncharuk</a:t>
            </a:r>
            <a:r>
              <a:rPr lang="en-US" altLang="ko-KR" sz="816" dirty="0">
                <a:solidFill>
                  <a:prstClr val="black"/>
                </a:solidFill>
                <a:ea typeface="맑은 고딕"/>
              </a:rPr>
              <a:t>, </a:t>
            </a:r>
            <a:r>
              <a:rPr lang="en-US" altLang="ko-KR" sz="816" dirty="0" err="1">
                <a:solidFill>
                  <a:prstClr val="black"/>
                </a:solidFill>
                <a:ea typeface="맑은 고딕"/>
              </a:rPr>
              <a:t>SpeakToIt</a:t>
            </a:r>
            <a:r>
              <a:rPr lang="en-US" altLang="ko-KR" sz="816" dirty="0">
                <a:solidFill>
                  <a:prstClr val="black"/>
                </a:solidFill>
                <a:ea typeface="맑은 고딕"/>
              </a:rPr>
              <a:t> CTO</a:t>
            </a:r>
            <a:endParaRPr lang="en-US" altLang="ko-KR" sz="816" b="1" u="sng" dirty="0">
              <a:solidFill>
                <a:prstClr val="black"/>
              </a:solidFill>
              <a:ea typeface="맑은 고딕"/>
            </a:endParaRPr>
          </a:p>
        </p:txBody>
      </p:sp>
      <p:sp>
        <p:nvSpPr>
          <p:cNvPr id="55"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13055068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Event Hubs</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err="1">
                <a:solidFill>
                  <a:srgbClr val="0076C6"/>
                </a:solidFill>
                <a:latin typeface="맑은 고딕" panose="020B0503020000020004" pitchFamily="50" charset="-127"/>
                <a:ea typeface="맑은 고딕" panose="020B0503020000020004" pitchFamily="50" charset="-127"/>
              </a:rPr>
              <a:t>IoT</a:t>
            </a:r>
            <a:r>
              <a:rPr lang="en-US" altLang="ko-KR" sz="1836" spc="-104" dirty="0">
                <a:solidFill>
                  <a:srgbClr val="0076C6"/>
                </a:solidFill>
                <a:latin typeface="맑은 고딕" panose="020B0503020000020004" pitchFamily="50" charset="-127"/>
                <a:ea typeface="맑은 고딕" panose="020B0503020000020004" pitchFamily="50" charset="-127"/>
              </a:rPr>
              <a:t>(Internet of Things)</a:t>
            </a:r>
            <a:r>
              <a:rPr lang="ko-KR" altLang="en-US" sz="1836" spc="-104">
                <a:solidFill>
                  <a:srgbClr val="0076C6"/>
                </a:solidFill>
                <a:latin typeface="맑은 고딕" panose="020B0503020000020004" pitchFamily="50" charset="-127"/>
                <a:ea typeface="맑은 고딕" panose="020B0503020000020004" pitchFamily="50" charset="-127"/>
              </a:rPr>
              <a:t>를 위해서 기업은 정보를 수집할 수 있는 거대한 시스템을 개발해야 합니다</a:t>
            </a:r>
            <a:r>
              <a:rPr lang="en-US" altLang="ko-KR" sz="1836" spc="-104" dirty="0">
                <a:solidFill>
                  <a:srgbClr val="0076C6"/>
                </a:solidFill>
                <a:latin typeface="맑은 고딕" panose="020B0503020000020004" pitchFamily="50" charset="-127"/>
                <a:ea typeface="맑은 고딕" panose="020B0503020000020004" pitchFamily="50" charset="-127"/>
              </a:rPr>
              <a:t>. Azure</a:t>
            </a:r>
            <a:r>
              <a:rPr lang="ko-KR" altLang="en-US" sz="1836" spc="-104">
                <a:solidFill>
                  <a:srgbClr val="0076C6"/>
                </a:solidFill>
                <a:latin typeface="맑은 고딕" panose="020B0503020000020004" pitchFamily="50" charset="-127"/>
                <a:ea typeface="맑은 고딕" panose="020B0503020000020004" pitchFamily="50" charset="-127"/>
              </a:rPr>
              <a:t>의 이벤트 허브는 아무런 개발 없이 수 초당 수백만 건의 이벤트를 수집할 수 있는 기능을 제공합니다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27" name="그룹 101"/>
          <p:cNvGrpSpPr/>
          <p:nvPr/>
        </p:nvGrpSpPr>
        <p:grpSpPr>
          <a:xfrm>
            <a:off x="1201444" y="1622187"/>
            <a:ext cx="9932206" cy="4988939"/>
            <a:chOff x="34128" y="900458"/>
            <a:chExt cx="9738341" cy="5585111"/>
          </a:xfrm>
        </p:grpSpPr>
        <p:grpSp>
          <p:nvGrpSpPr>
            <p:cNvPr id="28" name="그룹 94"/>
            <p:cNvGrpSpPr/>
            <p:nvPr/>
          </p:nvGrpSpPr>
          <p:grpSpPr>
            <a:xfrm>
              <a:off x="62400" y="900458"/>
              <a:ext cx="9710069" cy="5585111"/>
              <a:chOff x="114651" y="899679"/>
              <a:chExt cx="9969818" cy="5425967"/>
            </a:xfrm>
          </p:grpSpPr>
          <p:sp>
            <p:nvSpPr>
              <p:cNvPr id="30" name="Rectangle 4"/>
              <p:cNvSpPr/>
              <p:nvPr/>
            </p:nvSpPr>
            <p:spPr bwMode="gray">
              <a:xfrm>
                <a:off x="114651" y="915028"/>
                <a:ext cx="3038634" cy="540336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31" name="Rectangle 7"/>
              <p:cNvSpPr/>
              <p:nvPr/>
            </p:nvSpPr>
            <p:spPr bwMode="gray">
              <a:xfrm>
                <a:off x="115769" y="912767"/>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이벤트 허브 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2" name="그룹 93"/>
              <p:cNvGrpSpPr/>
              <p:nvPr/>
            </p:nvGrpSpPr>
            <p:grpSpPr>
              <a:xfrm>
                <a:off x="3263353" y="899681"/>
                <a:ext cx="3362633" cy="5425965"/>
                <a:chOff x="3584066" y="914195"/>
                <a:chExt cx="3362633" cy="5425965"/>
              </a:xfrm>
            </p:grpSpPr>
            <p:sp>
              <p:nvSpPr>
                <p:cNvPr id="38"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9" name="그룹 8"/>
                <p:cNvGrpSpPr/>
                <p:nvPr/>
              </p:nvGrpSpPr>
              <p:grpSpPr>
                <a:xfrm>
                  <a:off x="3584066" y="914195"/>
                  <a:ext cx="3362633" cy="5178583"/>
                  <a:chOff x="3584066" y="914195"/>
                  <a:chExt cx="3362633" cy="5178583"/>
                </a:xfrm>
              </p:grpSpPr>
              <p:sp>
                <p:nvSpPr>
                  <p:cNvPr id="41"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42" name="직사각형 7"/>
                  <p:cNvSpPr/>
                  <p:nvPr/>
                </p:nvSpPr>
                <p:spPr>
                  <a:xfrm>
                    <a:off x="3601579" y="1506904"/>
                    <a:ext cx="3316091" cy="4585874"/>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가변 부하 프로필로 이벤트 처리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Internet of Things</a:t>
                    </a:r>
                    <a:r>
                      <a:rPr kumimoji="0" lang="ko-KR" altLang="en-US" sz="1020" b="0" i="0" u="none" strike="noStrike" kern="0" cap="none" spc="0" normalizeH="0" baseline="0" noProof="0" smtClean="0">
                        <a:ln>
                          <a:noFill/>
                        </a:ln>
                        <a:solidFill>
                          <a:prstClr val="black"/>
                        </a:solidFill>
                        <a:effectLst/>
                        <a:uLnTx/>
                        <a:uFillTx/>
                        <a:ea typeface="맑은 고딕"/>
                      </a:rPr>
                      <a:t>와 이로 인한 빅데이터의 특징은 데이터가 폭발적으로 수집되는 순간과 간헐적 연결에 의한 사용량의 변화가 매우 가변적으로 발생합니다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이벤트 허브는 이런 부하 프로필을 수용하기 위해 탄력적으로 확장할 수 있는 관리형 수집기 서비스를 제공합니다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플랫폼을 통해 수백만 대의 장치 연결</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연결된 장치의 빠른 증가로 개별 데이터 원본을 수집하면서 모여진 전체 데이터 집합의 규모를 처리하는 일은 매우 어렵습니다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이벤트 허브를 사용하면 장치 단위로 이벤트 순서를 유지하면서 수백만 대의 장치에서 이벤트를 수집할 수 있는 용량을 쉽게 프로비전할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데이터 수집 프로토콜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HTTP</a:t>
                    </a:r>
                    <a:r>
                      <a:rPr kumimoji="0" lang="ko-KR" altLang="en-US" sz="1020" b="0" i="0" u="none" strike="noStrike" kern="0" cap="none" spc="0" normalizeH="0" baseline="0" noProof="0" smtClean="0">
                        <a:ln>
                          <a:noFill/>
                        </a:ln>
                        <a:solidFill>
                          <a:prstClr val="black"/>
                        </a:solidFill>
                        <a:effectLst/>
                        <a:uLnTx/>
                        <a:uFillTx/>
                        <a:ea typeface="맑은 고딕"/>
                      </a:rPr>
                      <a:t>와 </a:t>
                    </a:r>
                    <a:r>
                      <a:rPr kumimoji="0" lang="en-US" altLang="ko-KR" sz="1020" b="0" i="0" u="none" strike="noStrike" kern="0" cap="none" spc="0" normalizeH="0" baseline="0" noProof="0" dirty="0" smtClean="0">
                        <a:ln>
                          <a:noFill/>
                        </a:ln>
                        <a:solidFill>
                          <a:prstClr val="black"/>
                        </a:solidFill>
                        <a:effectLst/>
                        <a:uLnTx/>
                        <a:uFillTx/>
                        <a:ea typeface="맑은 고딕"/>
                      </a:rPr>
                      <a:t>AMQP</a:t>
                    </a:r>
                    <a:r>
                      <a:rPr kumimoji="0" lang="ko-KR" altLang="en-US" sz="1020" b="0" i="0" u="none" strike="noStrike" kern="0" cap="none" spc="0" normalizeH="0" baseline="0" noProof="0" smtClean="0">
                        <a:ln>
                          <a:noFill/>
                        </a:ln>
                        <a:solidFill>
                          <a:prstClr val="black"/>
                        </a:solidFill>
                        <a:effectLst/>
                        <a:uLnTx/>
                        <a:uFillTx/>
                        <a:ea typeface="맑은 고딕"/>
                      </a:rPr>
                      <a:t>를 통해서 이벤트 허브에 데이터를 보낼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err="1" smtClean="0">
                        <a:ln>
                          <a:noFill/>
                        </a:ln>
                        <a:solidFill>
                          <a:prstClr val="black"/>
                        </a:solidFill>
                        <a:effectLst/>
                        <a:uLnTx/>
                        <a:uFillTx/>
                        <a:ea typeface="맑은 고딕"/>
                      </a:rPr>
                      <a:t>.Net</a:t>
                    </a:r>
                    <a:r>
                      <a:rPr kumimoji="0" lang="en-US" altLang="ko-KR" sz="1020" b="0" i="0" u="none" strike="noStrike" kern="0" cap="none" spc="0" normalizeH="0" baseline="0" noProof="0" dirty="0" smtClean="0">
                        <a:ln>
                          <a:noFill/>
                        </a:ln>
                        <a:solidFill>
                          <a:prstClr val="black"/>
                        </a:solidFill>
                        <a:effectLst/>
                        <a:uLnTx/>
                        <a:uFillTx/>
                        <a:ea typeface="맑은 고딕"/>
                      </a:rPr>
                      <a:t>, Java, C </a:t>
                    </a:r>
                    <a:r>
                      <a:rPr kumimoji="0" lang="ko-KR" altLang="en-US" sz="1020" b="0" i="0" u="none" strike="noStrike" kern="0" cap="none" spc="0" normalizeH="0" baseline="0" noProof="0" smtClean="0">
                        <a:ln>
                          <a:noFill/>
                        </a:ln>
                        <a:solidFill>
                          <a:prstClr val="black"/>
                        </a:solidFill>
                        <a:effectLst/>
                        <a:uLnTx/>
                        <a:uFillTx/>
                        <a:ea typeface="맑은 고딕"/>
                      </a:rPr>
                      <a:t>언어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err="1" smtClean="0">
                        <a:ln>
                          <a:noFill/>
                        </a:ln>
                        <a:solidFill>
                          <a:prstClr val="black"/>
                        </a:solidFill>
                        <a:effectLst/>
                        <a:uLnTx/>
                        <a:uFillTx/>
                        <a:ea typeface="맑은 고딕"/>
                      </a:rPr>
                      <a:t>Javascript</a:t>
                    </a:r>
                    <a:r>
                      <a:rPr kumimoji="0" lang="ko-KR" altLang="en-US" sz="1020" b="0" i="0" u="none" strike="noStrike" kern="0" cap="none" spc="0" normalizeH="0" baseline="0" noProof="0" smtClean="0">
                        <a:ln>
                          <a:noFill/>
                        </a:ln>
                        <a:solidFill>
                          <a:prstClr val="black"/>
                        </a:solidFill>
                        <a:effectLst/>
                        <a:uLnTx/>
                        <a:uFillTx/>
                        <a:ea typeface="맑은 고딕"/>
                      </a:rPr>
                      <a:t>로 </a:t>
                    </a:r>
                    <a:r>
                      <a:rPr kumimoji="0" lang="en-US" altLang="ko-KR" sz="1020" b="0" i="0" u="none" strike="noStrike" kern="0" cap="none" spc="0" normalizeH="0" baseline="0" noProof="0" dirty="0" smtClean="0">
                        <a:ln>
                          <a:noFill/>
                        </a:ln>
                        <a:solidFill>
                          <a:prstClr val="black"/>
                        </a:solidFill>
                        <a:effectLst/>
                        <a:uLnTx/>
                        <a:uFillTx/>
                        <a:ea typeface="맑은 고딕"/>
                      </a:rPr>
                      <a:t>HTTP, AMQP </a:t>
                    </a:r>
                    <a:r>
                      <a:rPr kumimoji="0" lang="ko-KR" altLang="en-US" sz="1020" b="0" i="0" u="none" strike="noStrike" kern="0" cap="none" spc="0" normalizeH="0" baseline="0" noProof="0" smtClean="0">
                        <a:ln>
                          <a:noFill/>
                        </a:ln>
                        <a:solidFill>
                          <a:prstClr val="black"/>
                        </a:solidFill>
                        <a:effectLst/>
                        <a:uLnTx/>
                        <a:uFillTx/>
                        <a:ea typeface="맑은 고딕"/>
                      </a:rPr>
                      <a:t>통신을</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메시지 보존 기간 및 권한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특별히 처리 되지 않고 저장되지 않은 정보에 대해서는 관리자가 정의한 보존 기간이 지나면 삭제할 수 있으며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수집된 정보가 권한이 있는 후속 처리 모듈에서만 접근할 수 있는 공유 액세스 정책을 정의할 수 있도록 지원합니다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grpSp>
            <p:nvGrpSpPr>
              <p:cNvPr id="33" name="그룹 95"/>
              <p:cNvGrpSpPr/>
              <p:nvPr/>
            </p:nvGrpSpPr>
            <p:grpSpPr>
              <a:xfrm>
                <a:off x="6721836" y="899679"/>
                <a:ext cx="3362633" cy="5412310"/>
                <a:chOff x="3573634" y="943221"/>
                <a:chExt cx="3362633" cy="5412310"/>
              </a:xfrm>
            </p:grpSpPr>
            <p:sp>
              <p:nvSpPr>
                <p:cNvPr id="34"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5" name="그룹 97"/>
                <p:cNvGrpSpPr/>
                <p:nvPr/>
              </p:nvGrpSpPr>
              <p:grpSpPr>
                <a:xfrm>
                  <a:off x="3573634" y="943223"/>
                  <a:ext cx="3362633" cy="2410000"/>
                  <a:chOff x="3573634" y="943223"/>
                  <a:chExt cx="3362633" cy="2410000"/>
                </a:xfrm>
              </p:grpSpPr>
              <p:sp>
                <p:nvSpPr>
                  <p:cNvPr id="36"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7" name="직사각형 99"/>
                  <p:cNvSpPr/>
                  <p:nvPr/>
                </p:nvSpPr>
                <p:spPr>
                  <a:xfrm>
                    <a:off x="3643741" y="1788040"/>
                    <a:ext cx="3222419" cy="156518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1224" b="0" i="0" u="none" strike="noStrike" kern="0" cap="none" spc="-102" normalizeH="0" baseline="0" noProof="0" dirty="0" smtClean="0">
                        <a:ln>
                          <a:noFill/>
                        </a:ln>
                        <a:solidFill>
                          <a:prstClr val="black"/>
                        </a:solidFill>
                        <a:effectLst/>
                        <a:uLnTx/>
                        <a:uFillTx/>
                        <a:ea typeface="맑은 고딕"/>
                      </a:rPr>
                      <a:t>수천만 사용자의 엄청난 사용 데이터를 수집하고 이를 </a:t>
                    </a:r>
                    <a:r>
                      <a:rPr kumimoji="0" lang="ko-KR" altLang="en-US" sz="1224" b="0" i="0" u="none" strike="noStrike" kern="0" cap="none" spc="-102" normalizeH="0" baseline="0" noProof="0" dirty="0" err="1" smtClean="0">
                        <a:ln>
                          <a:noFill/>
                        </a:ln>
                        <a:solidFill>
                          <a:prstClr val="black"/>
                        </a:solidFill>
                        <a:effectLst/>
                        <a:uLnTx/>
                        <a:uFillTx/>
                        <a:ea typeface="맑은 고딕"/>
                      </a:rPr>
                      <a:t>빅데이터</a:t>
                    </a:r>
                    <a:r>
                      <a:rPr kumimoji="0" lang="ko-KR" altLang="en-US" sz="1224" b="0" i="0" u="none" strike="noStrike" kern="0" cap="none" spc="-102" normalizeH="0" baseline="0" noProof="0" dirty="0" smtClean="0">
                        <a:ln>
                          <a:noFill/>
                        </a:ln>
                        <a:solidFill>
                          <a:prstClr val="black"/>
                        </a:solidFill>
                        <a:effectLst/>
                        <a:uLnTx/>
                        <a:uFillTx/>
                        <a:ea typeface="맑은 고딕"/>
                      </a:rPr>
                      <a:t> 분석 플랫폼을 사용하여 게이머들의 선호도를 분석하고 이를 게임에 다시 반영하여 더 많은 게이머들을 확보할 수 있었다</a:t>
                    </a:r>
                    <a:r>
                      <a:rPr kumimoji="0" lang="en-US" altLang="ko-KR" sz="1224" b="0" i="0" u="none" strike="noStrike" kern="0" cap="none" spc="-102" normalizeH="0" baseline="0" noProof="0" dirty="0" smtClean="0">
                        <a:ln>
                          <a:noFill/>
                        </a:ln>
                        <a:solidFill>
                          <a:prstClr val="black"/>
                        </a:solidFill>
                        <a:effectLst/>
                        <a:uLnTx/>
                        <a:uFillTx/>
                        <a:ea typeface="맑은 고딕"/>
                      </a:rPr>
                      <a:t>. </a:t>
                    </a:r>
                    <a:r>
                      <a:rPr kumimoji="0" lang="ko-KR" altLang="en-US" sz="1224" b="0" i="0" u="none" strike="noStrike" kern="0" cap="none" spc="-102" normalizeH="0" baseline="0" noProof="0" smtClean="0">
                        <a:ln>
                          <a:noFill/>
                        </a:ln>
                        <a:solidFill>
                          <a:prstClr val="black"/>
                        </a:solidFill>
                        <a:effectLst/>
                        <a:uLnTx/>
                        <a:uFillTx/>
                        <a:ea typeface="맑은 고딕"/>
                      </a:rPr>
                      <a:t>데이터의 </a:t>
                    </a:r>
                    <a:r>
                      <a:rPr kumimoji="0" lang="ko-KR" altLang="en-US" sz="1224" b="0" i="0" u="none" strike="noStrike" kern="0" cap="none" spc="-102" normalizeH="0" baseline="0" noProof="0" dirty="0" smtClean="0">
                        <a:ln>
                          <a:noFill/>
                        </a:ln>
                        <a:solidFill>
                          <a:prstClr val="black"/>
                        </a:solidFill>
                        <a:effectLst/>
                        <a:uLnTx/>
                        <a:uFillTx/>
                        <a:ea typeface="맑은 고딕"/>
                      </a:rPr>
                      <a:t>입력 빈도가 </a:t>
                    </a:r>
                    <a:r>
                      <a:rPr kumimoji="0" lang="ko-KR" altLang="en-US" sz="1224" b="0" i="0" u="none" strike="noStrike" kern="0" cap="none" spc="-102" normalizeH="0" baseline="0" noProof="0" smtClean="0">
                        <a:ln>
                          <a:noFill/>
                        </a:ln>
                        <a:solidFill>
                          <a:prstClr val="black"/>
                        </a:solidFill>
                        <a:effectLst/>
                        <a:uLnTx/>
                        <a:uFillTx/>
                        <a:ea typeface="맑은 고딕"/>
                      </a:rPr>
                      <a:t>다양한 상황에서 </a:t>
                    </a:r>
                    <a:r>
                      <a:rPr kumimoji="0" lang="en-US" altLang="ko-KR" sz="1224" b="0" i="0" u="none" strike="noStrike" kern="0" cap="none" spc="-102" normalizeH="0" baseline="0" noProof="0" dirty="0" smtClean="0">
                        <a:ln>
                          <a:noFill/>
                        </a:ln>
                        <a:solidFill>
                          <a:prstClr val="black"/>
                        </a:solidFill>
                        <a:effectLst/>
                        <a:uLnTx/>
                        <a:uFillTx/>
                        <a:ea typeface="맑은 고딕"/>
                      </a:rPr>
                      <a:t>Azure </a:t>
                    </a:r>
                    <a:r>
                      <a:rPr kumimoji="0" lang="ko-KR" altLang="en-US" sz="1224" b="0" i="0" u="none" strike="noStrike" kern="0" cap="none" spc="-102" normalizeH="0" baseline="0" noProof="0" smtClean="0">
                        <a:ln>
                          <a:noFill/>
                        </a:ln>
                        <a:solidFill>
                          <a:prstClr val="black"/>
                        </a:solidFill>
                        <a:effectLst/>
                        <a:uLnTx/>
                        <a:uFillTx/>
                        <a:ea typeface="맑은 고딕"/>
                      </a:rPr>
                      <a:t>이벤트 허브를</a:t>
                    </a:r>
                    <a:r>
                      <a:rPr kumimoji="0" lang="en-US" altLang="ko-KR" sz="1224" b="0" i="0" u="none" strike="noStrike" kern="0" cap="none" spc="-102" normalizeH="0" baseline="0" noProof="0" dirty="0" smtClean="0">
                        <a:ln>
                          <a:noFill/>
                        </a:ln>
                        <a:solidFill>
                          <a:prstClr val="black"/>
                        </a:solidFill>
                        <a:effectLst/>
                        <a:uLnTx/>
                        <a:uFillTx/>
                        <a:ea typeface="맑은 고딕"/>
                      </a:rPr>
                      <a:t> </a:t>
                    </a:r>
                    <a:r>
                      <a:rPr kumimoji="0" lang="ko-KR" altLang="en-US" sz="1224" b="0" i="0" u="none" strike="noStrike" kern="0" cap="none" spc="-102" normalizeH="0" baseline="0" noProof="0" smtClean="0">
                        <a:ln>
                          <a:noFill/>
                        </a:ln>
                        <a:solidFill>
                          <a:prstClr val="black"/>
                        </a:solidFill>
                        <a:effectLst/>
                        <a:uLnTx/>
                        <a:uFillTx/>
                        <a:ea typeface="맑은 고딕"/>
                      </a:rPr>
                      <a:t>사용하여 효과적인 이벤트 수집을 할 수 있었다</a:t>
                    </a:r>
                    <a:r>
                      <a:rPr kumimoji="0" lang="en-US" altLang="ko-KR" sz="1224" b="0" i="0" u="none" strike="noStrike" kern="0" cap="none" spc="-102" normalizeH="0" baseline="0" noProof="0" dirty="0" smtClean="0">
                        <a:ln>
                          <a:noFill/>
                        </a:ln>
                        <a:solidFill>
                          <a:prstClr val="black"/>
                        </a:solidFill>
                        <a:effectLst/>
                        <a:uLnTx/>
                        <a:uFillTx/>
                        <a:ea typeface="맑은 고딕"/>
                      </a:rPr>
                      <a:t>.</a:t>
                    </a:r>
                  </a:p>
                </p:txBody>
              </p:sp>
            </p:grpSp>
          </p:grpSp>
        </p:grpSp>
        <p:sp>
          <p:nvSpPr>
            <p:cNvPr id="29" name="직사각형 100"/>
            <p:cNvSpPr/>
            <p:nvPr/>
          </p:nvSpPr>
          <p:spPr>
            <a:xfrm>
              <a:off x="34128" y="3968402"/>
              <a:ext cx="2938469" cy="2031982"/>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초당 수백만 개의 이벤트를 여러 응용 프로그램으로 </a:t>
              </a:r>
              <a:r>
                <a:rPr kumimoji="0" lang="ko-KR" altLang="en-US" sz="1224" b="1" i="0" u="sng" strike="noStrike" kern="0" cap="none" spc="0" normalizeH="0" baseline="0" noProof="0" dirty="0" err="1" smtClean="0">
                  <a:ln>
                    <a:noFill/>
                  </a:ln>
                  <a:solidFill>
                    <a:prstClr val="black"/>
                  </a:solidFill>
                  <a:effectLst/>
                  <a:uLnTx/>
                  <a:uFillTx/>
                  <a:ea typeface="맑은 고딕"/>
                </a:rPr>
                <a:t>스트리밍</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이벤트 허브는 다양한 장치 또는 응용 프로그램에서 생성되는 대용량 데이터를 처리 및 분석할 수 있도록 초당 수백만 개의 이벤트를 수용할 수 있는 </a:t>
              </a:r>
              <a:r>
                <a:rPr kumimoji="0" lang="ko-KR" altLang="en-US" sz="1020" b="0" i="0" u="none" strike="noStrike" kern="0" cap="none" spc="0" normalizeH="0" baseline="0" noProof="0" dirty="0" err="1" smtClean="0">
                  <a:ln>
                    <a:noFill/>
                  </a:ln>
                  <a:solidFill>
                    <a:prstClr val="black"/>
                  </a:solidFill>
                  <a:effectLst/>
                  <a:uLnTx/>
                  <a:uFillTx/>
                  <a:ea typeface="맑은 고딕"/>
                </a:rPr>
                <a:t>확장성이</a:t>
              </a:r>
              <a:r>
                <a:rPr kumimoji="0" lang="ko-KR" altLang="en-US" sz="1020" b="0" i="0" u="none" strike="noStrike" kern="0" cap="none" spc="0" normalizeH="0" baseline="0" noProof="0" dirty="0" smtClean="0">
                  <a:ln>
                    <a:noFill/>
                  </a:ln>
                  <a:solidFill>
                    <a:prstClr val="black"/>
                  </a:solidFill>
                  <a:effectLst/>
                  <a:uLnTx/>
                  <a:uFillTx/>
                  <a:ea typeface="맑은 고딕"/>
                </a:rPr>
                <a:t> 뛰어난 게시</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구독 수집기입니다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이벤트 허브를 통해 수집된 데이터는 실시간 분석 공급자나 일괄 처리</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저장소 어댑터를 사용하여 변환 및 저장하여 빅데이터에서 기업에 필요한 </a:t>
              </a:r>
              <a:r>
                <a:rPr kumimoji="0" lang="en-US" altLang="ko-KR" sz="1020" b="0" i="0" u="none" strike="noStrike" kern="0" cap="none" spc="0" normalizeH="0" baseline="0" noProof="0" dirty="0" smtClean="0">
                  <a:ln>
                    <a:noFill/>
                  </a:ln>
                  <a:solidFill>
                    <a:prstClr val="black"/>
                  </a:solidFill>
                  <a:effectLst/>
                  <a:uLnTx/>
                  <a:uFillTx/>
                  <a:ea typeface="맑은 고딕"/>
                </a:rPr>
                <a:t>Insight</a:t>
              </a:r>
              <a:r>
                <a:rPr kumimoji="0" lang="ko-KR" altLang="en-US" sz="1020" b="0" i="0" u="none" strike="noStrike" kern="0" cap="none" spc="0" normalizeH="0" baseline="0" noProof="0" smtClean="0">
                  <a:ln>
                    <a:noFill/>
                  </a:ln>
                  <a:solidFill>
                    <a:prstClr val="black"/>
                  </a:solidFill>
                  <a:effectLst/>
                  <a:uLnTx/>
                  <a:uFillTx/>
                  <a:ea typeface="맑은 고딕"/>
                </a:rPr>
                <a:t>를 얻을 수 있도록 해 줍니다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nvGrpSpPr>
          <p:cNvPr id="43" name="그룹 3"/>
          <p:cNvGrpSpPr/>
          <p:nvPr/>
        </p:nvGrpSpPr>
        <p:grpSpPr>
          <a:xfrm>
            <a:off x="1271860" y="2009989"/>
            <a:ext cx="2951599" cy="278020"/>
            <a:chOff x="3106021" y="1920406"/>
            <a:chExt cx="3262566" cy="208766"/>
          </a:xfrm>
        </p:grpSpPr>
        <p:pic>
          <p:nvPicPr>
            <p:cNvPr id="4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직사각형 2"/>
            <p:cNvSpPr/>
            <p:nvPr/>
          </p:nvSpPr>
          <p:spPr>
            <a:xfrm>
              <a:off x="3649901" y="1939424"/>
              <a:ext cx="1970168" cy="189748"/>
            </a:xfrm>
            <a:prstGeom prst="rect">
              <a:avLst/>
            </a:prstGeom>
          </p:spPr>
          <p:txBody>
            <a:bodyPr wrap="none">
              <a:spAutoFit/>
            </a:bodyPr>
            <a:lstStyle/>
            <a:p>
              <a:pPr defTabSz="317342">
                <a:lnSpc>
                  <a:spcPct val="90000"/>
                </a:lnSpc>
                <a:spcBef>
                  <a:spcPts val="306"/>
                </a:spcBef>
                <a:spcAft>
                  <a:spcPts val="306"/>
                </a:spcAft>
                <a:buClr>
                  <a:srgbClr val="FD0000"/>
                </a:buClr>
              </a:pPr>
              <a:r>
                <a:rPr lang="ko-KR" altLang="en-US" sz="1122" b="1" dirty="0">
                  <a:solidFill>
                    <a:prstClr val="black"/>
                  </a:solidFill>
                  <a:ea typeface="맑은 고딕"/>
                </a:rPr>
                <a:t>이벤트 허브 입력과 출력</a:t>
              </a:r>
              <a:endParaRPr lang="en-US" altLang="ko-KR" sz="1224" b="1" u="sng" dirty="0">
                <a:solidFill>
                  <a:prstClr val="black"/>
                </a:solidFill>
                <a:ea typeface="맑은 고딕"/>
              </a:endParaRPr>
            </a:p>
          </p:txBody>
        </p:sp>
      </p:grpSp>
      <p:sp>
        <p:nvSpPr>
          <p:cNvPr id="46" name="직사각형 99"/>
          <p:cNvSpPr/>
          <p:nvPr/>
        </p:nvSpPr>
        <p:spPr>
          <a:xfrm>
            <a:off x="7830574" y="4765498"/>
            <a:ext cx="3265927" cy="1618435"/>
          </a:xfrm>
          <a:prstGeom prst="rect">
            <a:avLst/>
          </a:prstGeom>
        </p:spPr>
        <p:txBody>
          <a:bodyPr wrap="square">
            <a:spAutoFit/>
          </a:bodyPr>
          <a:lstStyle/>
          <a:p>
            <a:pPr defTabSz="317342">
              <a:lnSpc>
                <a:spcPct val="90000"/>
              </a:lnSpc>
              <a:spcBef>
                <a:spcPts val="306"/>
              </a:spcBef>
              <a:spcAft>
                <a:spcPts val="306"/>
              </a:spcAft>
              <a:buClr>
                <a:srgbClr val="FD0000"/>
              </a:buClr>
            </a:pPr>
            <a:r>
              <a:rPr lang="ko-KR" altLang="en-US" sz="1224" dirty="0">
                <a:solidFill>
                  <a:prstClr val="black"/>
                </a:solidFill>
                <a:ea typeface="맑은 고딕"/>
              </a:rPr>
              <a:t>기타 활용 시나리오</a:t>
            </a:r>
            <a:endParaRPr lang="en-US" altLang="ko-KR" sz="1224"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anose="020B0604020202020204" pitchFamily="34" charset="0"/>
              <a:buChar char="•"/>
            </a:pPr>
            <a:r>
              <a:rPr lang="ko-KR" altLang="en-US" sz="1224" dirty="0" err="1">
                <a:solidFill>
                  <a:prstClr val="black"/>
                </a:solidFill>
                <a:ea typeface="맑은 고딕"/>
              </a:rPr>
              <a:t>웨어러블</a:t>
            </a:r>
            <a:r>
              <a:rPr lang="ko-KR" altLang="en-US" sz="1224" dirty="0">
                <a:solidFill>
                  <a:prstClr val="black"/>
                </a:solidFill>
                <a:ea typeface="맑은 고딕"/>
              </a:rPr>
              <a:t> 디바이스로부터의 실시간 건강 데이터 수집</a:t>
            </a:r>
            <a:endParaRPr lang="en-US" altLang="ko-KR" sz="1224"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anose="020B0604020202020204" pitchFamily="34" charset="0"/>
              <a:buChar char="•"/>
            </a:pPr>
            <a:r>
              <a:rPr lang="ko-KR" altLang="en-US" sz="1224" dirty="0">
                <a:solidFill>
                  <a:prstClr val="black"/>
                </a:solidFill>
                <a:ea typeface="맑은 고딕"/>
              </a:rPr>
              <a:t>택시 및 버스 실시간 운영 데이터 수집</a:t>
            </a:r>
            <a:endParaRPr lang="en-US" altLang="ko-KR" sz="1224"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anose="020B0604020202020204" pitchFamily="34" charset="0"/>
              <a:buChar char="•"/>
            </a:pPr>
            <a:r>
              <a:rPr lang="ko-KR" altLang="en-US" sz="1224" dirty="0">
                <a:solidFill>
                  <a:prstClr val="black"/>
                </a:solidFill>
                <a:ea typeface="맑은 고딕"/>
              </a:rPr>
              <a:t>쇼핑몰 안에서의 고객 이동 데이터 수집</a:t>
            </a:r>
            <a:endParaRPr lang="en-US" altLang="ko-KR" sz="1224"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anose="020B0604020202020204" pitchFamily="34" charset="0"/>
              <a:buChar char="•"/>
            </a:pPr>
            <a:r>
              <a:rPr lang="ko-KR" altLang="en-US" sz="1224" dirty="0">
                <a:solidFill>
                  <a:prstClr val="black"/>
                </a:solidFill>
                <a:ea typeface="맑은 고딕"/>
              </a:rPr>
              <a:t>가정 전력 사용량 및 수도 사용량의 분당 데이터 수집</a:t>
            </a:r>
            <a:endParaRPr lang="en-US" altLang="ko-KR" sz="918" dirty="0">
              <a:solidFill>
                <a:prstClr val="black"/>
              </a:solidFill>
              <a:ea typeface="맑은 고딕"/>
            </a:endParaRPr>
          </a:p>
        </p:txBody>
      </p:sp>
      <p:pic>
        <p:nvPicPr>
          <p:cNvPr id="47" name="Picture 46"/>
          <p:cNvPicPr>
            <a:picLocks noChangeAspect="1"/>
          </p:cNvPicPr>
          <p:nvPr/>
        </p:nvPicPr>
        <p:blipFill>
          <a:blip r:embed="rId4"/>
          <a:stretch>
            <a:fillRect/>
          </a:stretch>
        </p:blipFill>
        <p:spPr>
          <a:xfrm>
            <a:off x="1061474" y="2335705"/>
            <a:ext cx="3351642" cy="1855374"/>
          </a:xfrm>
          <a:prstGeom prst="rect">
            <a:avLst/>
          </a:prstGeom>
        </p:spPr>
      </p:pic>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b="17162"/>
          <a:stretch/>
        </p:blipFill>
        <p:spPr>
          <a:xfrm>
            <a:off x="7932706" y="1946989"/>
            <a:ext cx="1181298" cy="422327"/>
          </a:xfrm>
          <a:prstGeom prst="rect">
            <a:avLst/>
          </a:prstGeom>
        </p:spPr>
      </p:pic>
      <p:pic>
        <p:nvPicPr>
          <p:cNvPr id="49" name="Picture 48"/>
          <p:cNvPicPr>
            <a:picLocks noChangeAspect="1"/>
          </p:cNvPicPr>
          <p:nvPr/>
        </p:nvPicPr>
        <p:blipFill rotWithShape="1">
          <a:blip r:embed="rId6"/>
          <a:srcRect r="8159"/>
          <a:stretch/>
        </p:blipFill>
        <p:spPr>
          <a:xfrm>
            <a:off x="7949338" y="3901494"/>
            <a:ext cx="2963250" cy="645303"/>
          </a:xfrm>
          <a:prstGeom prst="rect">
            <a:avLst/>
          </a:prstGeom>
        </p:spPr>
      </p:pic>
      <p:sp>
        <p:nvSpPr>
          <p:cNvPr id="50" name="TextBox 49"/>
          <p:cNvSpPr txBox="1"/>
          <p:nvPr/>
        </p:nvSpPr>
        <p:spPr>
          <a:xfrm>
            <a:off x="7875199" y="3791628"/>
            <a:ext cx="1793828" cy="222217"/>
          </a:xfrm>
          <a:prstGeom prst="rect">
            <a:avLst/>
          </a:prstGeom>
          <a:noFill/>
        </p:spPr>
        <p:txBody>
          <a:bodyPr wrap="none" rtlCol="0">
            <a:spAutoFit/>
          </a:bodyPr>
          <a:lstStyle/>
          <a:p>
            <a:pPr>
              <a:buSzPct val="110000"/>
            </a:pPr>
            <a:r>
              <a:rPr lang="ko-KR" altLang="en-US" sz="816">
                <a:solidFill>
                  <a:prstClr val="black"/>
                </a:solidFill>
                <a:ea typeface="맑은 고딕"/>
              </a:rPr>
              <a:t>시간에 따른 데이터 수집량의 변화</a:t>
            </a:r>
            <a:endParaRPr lang="ko-KR" altLang="en-US" sz="816" dirty="0" err="1">
              <a:solidFill>
                <a:prstClr val="black"/>
              </a:solidFill>
              <a:ea typeface="맑은 고딕"/>
            </a:endParaRPr>
          </a:p>
        </p:txBody>
      </p:sp>
      <p:sp>
        <p:nvSpPr>
          <p:cNvPr id="5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203699706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Service Bus</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서비스 버스는 </a:t>
            </a:r>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메시징 플랫폼입니다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서비스 버스는 </a:t>
            </a:r>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또는 온</a:t>
            </a:r>
            <a:r>
              <a:rPr lang="en-US" altLang="ko-KR" sz="1836" spc="-104" dirty="0">
                <a:solidFill>
                  <a:srgbClr val="0076C6"/>
                </a:solidFill>
                <a:latin typeface="맑은 고딕" panose="020B0503020000020004" pitchFamily="50" charset="-127"/>
                <a:ea typeface="맑은 고딕" panose="020B0503020000020004" pitchFamily="50" charset="-127"/>
              </a:rPr>
              <a:t>-</a:t>
            </a:r>
            <a:r>
              <a:rPr lang="ko-KR" altLang="en-US" sz="1836" spc="-104">
                <a:solidFill>
                  <a:srgbClr val="0076C6"/>
                </a:solidFill>
                <a:latin typeface="맑은 고딕" panose="020B0503020000020004" pitchFamily="50" charset="-127"/>
                <a:ea typeface="맑은 고딕" panose="020B0503020000020004" pitchFamily="50" charset="-127"/>
              </a:rPr>
              <a:t>프레미스에 있는 응용 프로그램의 구성 요소 사이에서 느슨하게 연결된 방식으로 메시지를 교환하여 확장성 및 복원력을 한층 향상시킵니다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30" name="그룹 38"/>
          <p:cNvGrpSpPr/>
          <p:nvPr/>
        </p:nvGrpSpPr>
        <p:grpSpPr>
          <a:xfrm>
            <a:off x="1255454" y="1622187"/>
            <a:ext cx="9878196" cy="4999296"/>
            <a:chOff x="139995" y="899679"/>
            <a:chExt cx="9944474" cy="5437237"/>
          </a:xfrm>
        </p:grpSpPr>
        <p:sp>
          <p:nvSpPr>
            <p:cNvPr id="31" name="Rectangle 23"/>
            <p:cNvSpPr/>
            <p:nvPr/>
          </p:nvSpPr>
          <p:spPr bwMode="gray">
            <a:xfrm>
              <a:off x="139996" y="1220689"/>
              <a:ext cx="3038634" cy="511622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안정적인 </a:t>
              </a: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err="1" smtClean="0">
                  <a:ln>
                    <a:noFill/>
                  </a:ln>
                  <a:solidFill>
                    <a:prstClr val="black"/>
                  </a:solidFill>
                  <a:effectLst/>
                  <a:uLnTx/>
                  <a:uFillTx/>
                  <a:ea typeface="맑은 고딕"/>
                </a:rPr>
                <a:t>앱</a:t>
              </a:r>
              <a:r>
                <a:rPr kumimoji="0" lang="ko-KR" altLang="en-US" sz="1224" b="1" i="0" u="sng" strike="noStrike" kern="0" cap="none" spc="0" normalizeH="0" baseline="0" noProof="0" dirty="0" smtClean="0">
                  <a:ln>
                    <a:noFill/>
                  </a:ln>
                  <a:solidFill>
                    <a:prstClr val="black"/>
                  </a:solidFill>
                  <a:effectLst/>
                  <a:uLnTx/>
                  <a:uFillTx/>
                  <a:ea typeface="맑은 고딕"/>
                </a:rPr>
                <a:t> 개발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err="1" smtClean="0">
                  <a:ln>
                    <a:noFill/>
                  </a:ln>
                  <a:solidFill>
                    <a:prstClr val="black"/>
                  </a:solidFill>
                  <a:effectLst/>
                  <a:uLnTx/>
                  <a:uFillTx/>
                  <a:ea typeface="맑은 고딕"/>
                </a:rPr>
                <a:t>메시징으로</a:t>
              </a:r>
              <a:r>
                <a:rPr kumimoji="0" lang="ko-KR" altLang="en-US" sz="1020" b="0" i="0" u="none" strike="noStrike" kern="0" cap="none" spc="0" normalizeH="0" baseline="0" noProof="0" dirty="0" smtClean="0">
                  <a:ln>
                    <a:noFill/>
                  </a:ln>
                  <a:solidFill>
                    <a:prstClr val="black"/>
                  </a:solidFill>
                  <a:effectLst/>
                  <a:uLnTx/>
                  <a:uFillTx/>
                  <a:ea typeface="맑은 고딕"/>
                </a:rPr>
                <a:t> 안정적이면서 탄력적인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err="1" smtClean="0">
                  <a:ln>
                    <a:noFill/>
                  </a:ln>
                  <a:solidFill>
                    <a:prstClr val="black"/>
                  </a:solidFill>
                  <a:effectLst/>
                  <a:uLnTx/>
                  <a:uFillTx/>
                  <a:ea typeface="맑은 고딕"/>
                </a:rPr>
                <a:t>앱</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dirty="0" err="1" smtClean="0">
                  <a:ln>
                    <a:noFill/>
                  </a:ln>
                  <a:solidFill>
                    <a:prstClr val="black"/>
                  </a:solidFill>
                  <a:effectLst/>
                  <a:uLnTx/>
                  <a:uFillTx/>
                  <a:ea typeface="맑은 고딕"/>
                </a:rPr>
                <a:t>빌드</a:t>
              </a:r>
              <a:r>
                <a:rPr kumimoji="0" lang="ko-KR" altLang="en-US" sz="1020" b="0" i="0" u="none" strike="noStrike" kern="0" cap="none" spc="0" normalizeH="0" baseline="0" noProof="0" dirty="0" smtClean="0">
                  <a:ln>
                    <a:noFill/>
                  </a:ln>
                  <a:solidFill>
                    <a:prstClr val="black"/>
                  </a:solidFill>
                  <a:effectLst/>
                  <a:uLnTx/>
                  <a:uFillTx/>
                  <a:ea typeface="맑은 고딕"/>
                </a:rPr>
                <a:t> 일시적인 과부하로부터 응용 프로그램 보호 독립적인 여러 백 </a:t>
              </a:r>
              <a:r>
                <a:rPr kumimoji="0" lang="ko-KR" altLang="en-US" sz="1020" b="0" i="0" u="none" strike="noStrike" kern="0" cap="none" spc="0" normalizeH="0" baseline="0" noProof="0" dirty="0" err="1" smtClean="0">
                  <a:ln>
                    <a:noFill/>
                  </a:ln>
                  <a:solidFill>
                    <a:prstClr val="black"/>
                  </a:solidFill>
                  <a:effectLst/>
                  <a:uLnTx/>
                  <a:uFillTx/>
                  <a:ea typeface="맑은 고딕"/>
                </a:rPr>
                <a:t>엔드</a:t>
              </a:r>
              <a:r>
                <a:rPr kumimoji="0" lang="ko-KR" altLang="en-US" sz="1020" b="0" i="0" u="none" strike="noStrike" kern="0" cap="none" spc="0" normalizeH="0" baseline="0" noProof="0" dirty="0" smtClean="0">
                  <a:ln>
                    <a:noFill/>
                  </a:ln>
                  <a:solidFill>
                    <a:prstClr val="black"/>
                  </a:solidFill>
                  <a:effectLst/>
                  <a:uLnTx/>
                  <a:uFillTx/>
                  <a:ea typeface="맑은 고딕"/>
                </a:rPr>
                <a:t> 시스템에 메시지 배포 </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다양한 </a:t>
              </a:r>
              <a:r>
                <a:rPr kumimoji="0" lang="ko-KR" altLang="en-US" sz="1224" b="1" i="0" u="sng" strike="noStrike" kern="0" cap="none" spc="0" normalizeH="0" baseline="0" noProof="0" dirty="0" err="1" smtClean="0">
                  <a:ln>
                    <a:noFill/>
                  </a:ln>
                  <a:solidFill>
                    <a:prstClr val="black"/>
                  </a:solidFill>
                  <a:effectLst/>
                  <a:uLnTx/>
                  <a:uFillTx/>
                  <a:ea typeface="맑은 고딕"/>
                </a:rPr>
                <a:t>메시징</a:t>
              </a:r>
              <a:r>
                <a:rPr kumimoji="0" lang="ko-KR" altLang="en-US" sz="1224" b="1" i="0" u="sng" strike="noStrike" kern="0" cap="none" spc="0" normalizeH="0" baseline="0" noProof="0" dirty="0" smtClean="0">
                  <a:ln>
                    <a:noFill/>
                  </a:ln>
                  <a:solidFill>
                    <a:prstClr val="black"/>
                  </a:solidFill>
                  <a:effectLst/>
                  <a:uLnTx/>
                  <a:uFillTx/>
                  <a:ea typeface="맑은 고딕"/>
                </a:rPr>
                <a:t> 기법으로 서비스 개발</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1</a:t>
              </a:r>
              <a:r>
                <a:rPr kumimoji="0" lang="ko-KR" altLang="en-US" sz="1020" b="0" i="0" u="none" strike="noStrike" kern="0" cap="none" spc="0" normalizeH="0" baseline="0" noProof="0" smtClean="0">
                  <a:ln>
                    <a:noFill/>
                  </a:ln>
                  <a:solidFill>
                    <a:prstClr val="black"/>
                  </a:solidFill>
                  <a:effectLst/>
                  <a:uLnTx/>
                  <a:uFillTx/>
                  <a:ea typeface="맑은 고딕"/>
                </a:rPr>
                <a:t>초 미만의 응답 시간으로 수백만 개의 장치와 응용 프로그램간 통신을 가능하게 하고</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서로 분리된 네트워크 사이에서 동작하는 솔루션 개발이 가능함</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32"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Service </a:t>
              </a:r>
              <a:r>
                <a:rPr kumimoji="0" lang="en-US" altLang="ko-KR" sz="1428" b="1" i="0" u="none" strike="noStrike" kern="0" cap="none" spc="0" normalizeH="0" baseline="0" noProof="0" smtClean="0">
                  <a:ln>
                    <a:noFill/>
                  </a:ln>
                  <a:solidFill>
                    <a:prstClr val="white"/>
                  </a:solidFill>
                  <a:effectLst/>
                  <a:uLnTx/>
                  <a:uFillTx/>
                  <a:latin typeface="맑은 고딕"/>
                  <a:ea typeface="맑은 고딕"/>
                </a:rPr>
                <a:t>Bus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33" name="그룹 46"/>
            <p:cNvGrpSpPr/>
            <p:nvPr/>
          </p:nvGrpSpPr>
          <p:grpSpPr>
            <a:xfrm>
              <a:off x="3263353" y="899681"/>
              <a:ext cx="3362633" cy="5425965"/>
              <a:chOff x="3584066" y="914195"/>
              <a:chExt cx="3362633" cy="5425965"/>
            </a:xfrm>
          </p:grpSpPr>
          <p:sp>
            <p:nvSpPr>
              <p:cNvPr id="37" name="Rectangle 4"/>
              <p:cNvSpPr/>
              <p:nvPr/>
            </p:nvSpPr>
            <p:spPr bwMode="gray">
              <a:xfrm>
                <a:off x="3584066" y="1235202"/>
                <a:ext cx="3362632"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어느 곳에서나 실행 가능하고 거의 모든 것과 연결 가능</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smtClean="0">
                    <a:ln>
                      <a:noFill/>
                    </a:ln>
                    <a:solidFill>
                      <a:prstClr val="black"/>
                    </a:solidFill>
                    <a:effectLst/>
                    <a:uLnTx/>
                    <a:uFillTx/>
                    <a:ea typeface="맑은 고딕"/>
                  </a:rPr>
                  <a:t>기반 </a:t>
                </a:r>
                <a:r>
                  <a:rPr kumimoji="0" lang="ko-KR" altLang="en-US" sz="1020" b="0" i="0" u="none" strike="noStrike" kern="0" cap="none" spc="0" normalizeH="0" baseline="0" noProof="0" dirty="0" err="1" smtClean="0">
                    <a:ln>
                      <a:noFill/>
                    </a:ln>
                    <a:solidFill>
                      <a:prstClr val="black"/>
                    </a:solidFill>
                    <a:effectLst/>
                    <a:uLnTx/>
                    <a:uFillTx/>
                    <a:ea typeface="맑은 고딕"/>
                  </a:rPr>
                  <a:t>제네릭</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dirty="0" err="1" smtClean="0">
                    <a:ln>
                      <a:noFill/>
                    </a:ln>
                    <a:solidFill>
                      <a:prstClr val="black"/>
                    </a:solidFill>
                    <a:effectLst/>
                    <a:uLnTx/>
                    <a:uFillTx/>
                    <a:ea typeface="맑은 고딕"/>
                  </a:rPr>
                  <a:t>메시징</a:t>
                </a:r>
                <a:r>
                  <a:rPr kumimoji="0" lang="ko-KR" altLang="en-US" sz="1020" b="0" i="0" u="none" strike="noStrike" kern="0" cap="none" spc="0" normalizeH="0" baseline="0" noProof="0" dirty="0" smtClean="0">
                    <a:ln>
                      <a:noFill/>
                    </a:ln>
                    <a:solidFill>
                      <a:prstClr val="black"/>
                    </a:solidFill>
                    <a:effectLst/>
                    <a:uLnTx/>
                    <a:uFillTx/>
                    <a:ea typeface="맑은 고딕"/>
                  </a:rPr>
                  <a:t> 시스템으로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와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프레미스에서 또는 둘 다에서 실행되는 앱을 연계할 수 있음</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요구에 따라 확장할 수 있는 강력한 </a:t>
                </a: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smtClean="0">
                    <a:ln>
                      <a:noFill/>
                    </a:ln>
                    <a:solidFill>
                      <a:prstClr val="black"/>
                    </a:solidFill>
                    <a:effectLst/>
                    <a:uLnTx/>
                    <a:uFillTx/>
                    <a:ea typeface="맑은 고딕"/>
                  </a:rPr>
                  <a:t>솔루션 </a:t>
                </a:r>
                <a:r>
                  <a:rPr kumimoji="0" lang="ko-KR" altLang="en-US" sz="1224" b="1" i="0" u="sng" strike="noStrike" kern="0" cap="none" spc="0" normalizeH="0" baseline="0" noProof="0" dirty="0" err="1" smtClean="0">
                    <a:ln>
                      <a:noFill/>
                    </a:ln>
                    <a:solidFill>
                      <a:prstClr val="black"/>
                    </a:solidFill>
                    <a:effectLst/>
                    <a:uLnTx/>
                    <a:uFillTx/>
                    <a:ea typeface="맑은 고딕"/>
                  </a:rPr>
                  <a:t>빌드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err="1" smtClean="0">
                    <a:ln>
                      <a:noFill/>
                    </a:ln>
                    <a:solidFill>
                      <a:prstClr val="black"/>
                    </a:solidFill>
                    <a:effectLst/>
                    <a:uLnTx/>
                    <a:uFillTx/>
                    <a:ea typeface="맑은 고딕"/>
                  </a:rPr>
                  <a:t>비동기</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dirty="0" err="1" smtClean="0">
                    <a:ln>
                      <a:noFill/>
                    </a:ln>
                    <a:solidFill>
                      <a:prstClr val="black"/>
                    </a:solidFill>
                    <a:effectLst/>
                    <a:uLnTx/>
                    <a:uFillTx/>
                    <a:ea typeface="맑은 고딕"/>
                  </a:rPr>
                  <a:t>메시징</a:t>
                </a:r>
                <a:r>
                  <a:rPr kumimoji="0" lang="ko-KR" altLang="en-US" sz="1020" b="0" i="0" u="none" strike="noStrike" kern="0" cap="none" spc="0" normalizeH="0" baseline="0" noProof="0" dirty="0" smtClean="0">
                    <a:ln>
                      <a:noFill/>
                    </a:ln>
                    <a:solidFill>
                      <a:prstClr val="black"/>
                    </a:solidFill>
                    <a:effectLst/>
                    <a:uLnTx/>
                    <a:uFillTx/>
                    <a:ea typeface="맑은 고딕"/>
                  </a:rPr>
                  <a:t> 패턴으로 응용 프로그램을 확장하며 안정적인 구조적 </a:t>
                </a:r>
                <a:r>
                  <a:rPr kumimoji="0" lang="ko-KR" altLang="en-US" sz="1020" b="0" i="0" u="none" strike="noStrike" kern="0" cap="none" spc="0" normalizeH="0" baseline="0" noProof="0" dirty="0" err="1" smtClean="0">
                    <a:ln>
                      <a:noFill/>
                    </a:ln>
                    <a:solidFill>
                      <a:prstClr val="black"/>
                    </a:solidFill>
                    <a:effectLst/>
                    <a:uLnTx/>
                    <a:uFillTx/>
                    <a:ea typeface="맑은 고딕"/>
                  </a:rPr>
                  <a:t>토대가되어</a:t>
                </a:r>
                <a:r>
                  <a:rPr kumimoji="0" lang="ko-KR" altLang="en-US"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다른 서비스들과 통합하여 폭발적인 서비스 요청 증가와 서비스 일시 장애 극복에 활용</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에서의 </a:t>
                </a:r>
                <a:r>
                  <a:rPr kumimoji="0" lang="ko-KR" altLang="en-US" sz="1224" b="1" i="0" u="sng" strike="noStrike" kern="0" cap="none" spc="0" normalizeH="0" baseline="0" noProof="0" dirty="0" smtClean="0">
                    <a:ln>
                      <a:noFill/>
                    </a:ln>
                    <a:solidFill>
                      <a:prstClr val="black"/>
                    </a:solidFill>
                    <a:effectLst/>
                    <a:uLnTx/>
                    <a:uFillTx/>
                    <a:ea typeface="맑은 고딕"/>
                  </a:rPr>
                  <a:t>메시지 전달 관리</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큐와 토픽을 이용하여 다양한 방법으로 메시지 전달이 가능하며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이를 위한 표준 프로토콜 </a:t>
                </a:r>
                <a:r>
                  <a:rPr kumimoji="0" lang="en-US" altLang="ko-KR" sz="1020" b="0" i="0" u="none" strike="noStrike" kern="0" cap="none" spc="0" normalizeH="0" baseline="0" noProof="0" dirty="0" smtClean="0">
                    <a:ln>
                      <a:noFill/>
                    </a:ln>
                    <a:solidFill>
                      <a:prstClr val="black"/>
                    </a:solidFill>
                    <a:effectLst/>
                    <a:uLnTx/>
                    <a:uFillTx/>
                    <a:ea typeface="맑은 고딕"/>
                  </a:rPr>
                  <a:t>(REST, AMQP, WS*)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API</a:t>
                </a:r>
                <a:r>
                  <a:rPr kumimoji="0" lang="ko-KR" altLang="en-US" sz="1020" b="0" i="0" u="none" strike="noStrike" kern="0" cap="none" spc="0" normalizeH="0" baseline="0" noProof="0" smtClean="0">
                    <a:ln>
                      <a:noFill/>
                    </a:ln>
                    <a:solidFill>
                      <a:prstClr val="black"/>
                    </a:solidFill>
                    <a:effectLst/>
                    <a:uLnTx/>
                    <a:uFillTx/>
                    <a:ea typeface="맑은 고딕"/>
                  </a:rPr>
                  <a:t>를 지원</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온</a:t>
                </a:r>
                <a:r>
                  <a:rPr kumimoji="0" lang="en-US" altLang="ko-KR" sz="1224" b="1" i="0" u="sng" strike="noStrike" kern="0" cap="none" spc="0" normalizeH="0" baseline="0" noProof="0" dirty="0" smtClean="0">
                    <a:ln>
                      <a:noFill/>
                    </a:ln>
                    <a:solidFill>
                      <a:prstClr val="black"/>
                    </a:solidFill>
                    <a:effectLst/>
                    <a:uLnTx/>
                    <a:uFillTx/>
                    <a:ea typeface="맑은 고딕"/>
                  </a:rPr>
                  <a:t>-</a:t>
                </a:r>
                <a:r>
                  <a:rPr kumimoji="0" lang="ko-KR" altLang="en-US" sz="1224" b="1" i="0" u="sng" strike="noStrike" kern="0" cap="none" spc="0" normalizeH="0" baseline="0" noProof="0" smtClean="0">
                    <a:ln>
                      <a:noFill/>
                    </a:ln>
                    <a:solidFill>
                      <a:prstClr val="black"/>
                    </a:solidFill>
                    <a:effectLst/>
                    <a:uLnTx/>
                    <a:uFillTx/>
                    <a:ea typeface="맑은 고딕"/>
                  </a:rPr>
                  <a:t>프레미스 응용 프로그램을 </a:t>
                </a: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에 연결</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릴레이를 활용하여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프레미스에 웹 서비스가 공용 끝점을 프로젝션하도록 구성 가능하며</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응용 프로그램과 인터넷 간의 연계가 가능함</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장치와 장치간 또는 서비스 간의 </a:t>
                </a:r>
                <a:r>
                  <a:rPr kumimoji="0" lang="ko-KR" altLang="en-US" sz="1224" b="1" i="0" u="sng" strike="noStrike" kern="0" cap="none" spc="0" normalizeH="0" baseline="0" noProof="0" dirty="0" err="1" smtClean="0">
                    <a:ln>
                      <a:noFill/>
                    </a:ln>
                    <a:solidFill>
                      <a:prstClr val="black"/>
                    </a:solidFill>
                    <a:effectLst/>
                    <a:uLnTx/>
                    <a:uFillTx/>
                    <a:ea typeface="맑은 고딕"/>
                  </a:rPr>
                  <a:t>메시징</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사물간의 </a:t>
                </a:r>
                <a:r>
                  <a:rPr kumimoji="0" lang="ko-KR" altLang="en-US" sz="1020" b="0" i="0" u="none" strike="noStrike" kern="0" cap="none" spc="0" normalizeH="0" baseline="0" noProof="0" dirty="0" err="1" smtClean="0">
                    <a:ln>
                      <a:noFill/>
                    </a:ln>
                    <a:solidFill>
                      <a:prstClr val="black"/>
                    </a:solidFill>
                    <a:effectLst/>
                    <a:uLnTx/>
                    <a:uFillTx/>
                    <a:ea typeface="맑은 고딕"/>
                  </a:rPr>
                  <a:t>메시징</a:t>
                </a:r>
                <a:r>
                  <a:rPr kumimoji="0" lang="ko-KR" altLang="en-US" sz="1020" b="0" i="0" u="none" strike="noStrike" kern="0" cap="none" spc="0" normalizeH="0" baseline="0" noProof="0" dirty="0" smtClean="0">
                    <a:ln>
                      <a:noFill/>
                    </a:ln>
                    <a:solidFill>
                      <a:prstClr val="black"/>
                    </a:solidFill>
                    <a:effectLst/>
                    <a:uLnTx/>
                    <a:uFillTx/>
                    <a:ea typeface="맑은 고딕"/>
                  </a:rPr>
                  <a:t> 또는 상태 정보 수집과 처리를 위한 </a:t>
                </a:r>
                <a:r>
                  <a:rPr kumimoji="0" lang="ko-KR" altLang="en-US" sz="1020" b="0" i="0" u="none" strike="noStrike" kern="0" cap="none" spc="0" normalizeH="0" baseline="0" noProof="0" dirty="0" err="1" smtClean="0">
                    <a:ln>
                      <a:noFill/>
                    </a:ln>
                    <a:solidFill>
                      <a:prstClr val="black"/>
                    </a:solidFill>
                    <a:effectLst/>
                    <a:uLnTx/>
                    <a:uFillTx/>
                    <a:ea typeface="맑은 고딕"/>
                  </a:rPr>
                  <a:t>메시징</a:t>
                </a:r>
                <a:r>
                  <a:rPr kumimoji="0" lang="ko-KR" altLang="en-US" sz="1020" b="0" i="0" u="none" strike="noStrike" kern="0" cap="none" spc="0" normalizeH="0" baseline="0" noProof="0" dirty="0" smtClean="0">
                    <a:ln>
                      <a:noFill/>
                    </a:ln>
                    <a:solidFill>
                      <a:prstClr val="black"/>
                    </a:solidFill>
                    <a:effectLst/>
                    <a:uLnTx/>
                    <a:uFillTx/>
                    <a:ea typeface="맑은 고딕"/>
                  </a:rPr>
                  <a:t> 서비스 구성이 가능하며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수백만에서 </a:t>
                </a:r>
                <a:r>
                  <a:rPr kumimoji="0" lang="ko-KR" altLang="en-US" sz="1020" b="0" i="0" u="none" strike="noStrike" kern="0" cap="none" spc="0" normalizeH="0" baseline="0" noProof="0" dirty="0" smtClean="0">
                    <a:ln>
                      <a:noFill/>
                    </a:ln>
                    <a:solidFill>
                      <a:prstClr val="black"/>
                    </a:solidFill>
                    <a:effectLst/>
                    <a:uLnTx/>
                    <a:uFillTx/>
                    <a:ea typeface="맑은 고딕"/>
                  </a:rPr>
                  <a:t>수천의 장비로부터 데이터 </a:t>
                </a:r>
                <a:r>
                  <a:rPr kumimoji="0" lang="ko-KR" altLang="en-US" sz="1020" b="0" i="0" u="none" strike="noStrike" kern="0" cap="none" spc="0" normalizeH="0" baseline="0" noProof="0" smtClean="0">
                    <a:ln>
                      <a:noFill/>
                    </a:ln>
                    <a:solidFill>
                      <a:prstClr val="black"/>
                    </a:solidFill>
                    <a:effectLst/>
                    <a:uLnTx/>
                    <a:uFillTx/>
                    <a:ea typeface="맑은 고딕"/>
                  </a:rPr>
                  <a:t>수집이 가능한 확장성을 제공함 </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38"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34" name="그룹 47"/>
            <p:cNvGrpSpPr/>
            <p:nvPr/>
          </p:nvGrpSpPr>
          <p:grpSpPr>
            <a:xfrm>
              <a:off x="6721836" y="899679"/>
              <a:ext cx="3362633" cy="5412310"/>
              <a:chOff x="3573634" y="943221"/>
              <a:chExt cx="3362633" cy="5412310"/>
            </a:xfrm>
          </p:grpSpPr>
          <p:sp>
            <p:nvSpPr>
              <p:cNvPr id="35"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6"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grpSp>
        <p:nvGrpSpPr>
          <p:cNvPr id="39" name="그룹 24"/>
          <p:cNvGrpSpPr/>
          <p:nvPr/>
        </p:nvGrpSpPr>
        <p:grpSpPr>
          <a:xfrm>
            <a:off x="7889615" y="2007522"/>
            <a:ext cx="3043498" cy="1626059"/>
            <a:chOff x="3245258" y="1920405"/>
            <a:chExt cx="2984092" cy="1594320"/>
          </a:xfrm>
        </p:grpSpPr>
        <p:pic>
          <p:nvPicPr>
            <p:cNvPr id="4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직사각형 26"/>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3" name="직사각형 28"/>
            <p:cNvSpPr/>
            <p:nvPr/>
          </p:nvSpPr>
          <p:spPr>
            <a:xfrm>
              <a:off x="4173929" y="1939424"/>
              <a:ext cx="1130438"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게시 구독 형태</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44" name="직사각형 29"/>
          <p:cNvSpPr/>
          <p:nvPr/>
        </p:nvSpPr>
        <p:spPr>
          <a:xfrm>
            <a:off x="7902154" y="3741548"/>
            <a:ext cx="3018423" cy="396696"/>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a:solidFill>
                  <a:prstClr val="black"/>
                </a:solidFill>
                <a:ea typeface="맑은 고딕"/>
              </a:rPr>
              <a:t>토픽과 구독자를 구성</a:t>
            </a:r>
            <a:r>
              <a:rPr lang="en-US" altLang="ko-KR" sz="1071" dirty="0">
                <a:solidFill>
                  <a:prstClr val="black"/>
                </a:solidFill>
                <a:ea typeface="맑은 고딕"/>
              </a:rPr>
              <a:t>, </a:t>
            </a:r>
            <a:r>
              <a:rPr lang="ko-KR" altLang="en-US" sz="1071">
                <a:solidFill>
                  <a:prstClr val="black"/>
                </a:solidFill>
                <a:ea typeface="맑은 고딕"/>
              </a:rPr>
              <a:t>메시지를 필터</a:t>
            </a:r>
            <a:r>
              <a:rPr lang="en-US" altLang="ko-KR" sz="1071" dirty="0">
                <a:solidFill>
                  <a:prstClr val="black"/>
                </a:solidFill>
                <a:ea typeface="맑은 고딕"/>
              </a:rPr>
              <a:t>,</a:t>
            </a:r>
            <a:r>
              <a:rPr lang="ko-KR" altLang="en-US" sz="1071">
                <a:solidFill>
                  <a:prstClr val="black"/>
                </a:solidFill>
                <a:ea typeface="맑은 고딕"/>
              </a:rPr>
              <a:t> 송수신 할 수 있는 구성</a:t>
            </a:r>
            <a:endParaRPr lang="en-US" altLang="ko-KR" sz="1071" b="1" u="sng" dirty="0">
              <a:solidFill>
                <a:prstClr val="black"/>
              </a:solidFill>
              <a:ea typeface="맑은 고딕"/>
            </a:endParaRPr>
          </a:p>
        </p:txBody>
      </p:sp>
      <p:grpSp>
        <p:nvGrpSpPr>
          <p:cNvPr id="45" name="그룹 39"/>
          <p:cNvGrpSpPr/>
          <p:nvPr/>
        </p:nvGrpSpPr>
        <p:grpSpPr>
          <a:xfrm>
            <a:off x="7889615" y="4203441"/>
            <a:ext cx="3043498" cy="1626059"/>
            <a:chOff x="3245258" y="1920405"/>
            <a:chExt cx="2984092" cy="1594320"/>
          </a:xfrm>
        </p:grpSpPr>
        <p:pic>
          <p:nvPicPr>
            <p:cNvPr id="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직사각형 42"/>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8" name="직사각형 53"/>
            <p:cNvSpPr/>
            <p:nvPr/>
          </p:nvSpPr>
          <p:spPr>
            <a:xfrm>
              <a:off x="4260576" y="1939424"/>
              <a:ext cx="1090363"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smtClean="0">
                  <a:ln>
                    <a:noFill/>
                  </a:ln>
                  <a:solidFill>
                    <a:prstClr val="black"/>
                  </a:solidFill>
                  <a:effectLst/>
                  <a:uLnTx/>
                  <a:uFillTx/>
                  <a:ea typeface="맑은 고딕"/>
                </a:rPr>
                <a:t>메시지 릴레이</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49" name="직사각형 55"/>
          <p:cNvSpPr/>
          <p:nvPr/>
        </p:nvSpPr>
        <p:spPr>
          <a:xfrm>
            <a:off x="7902154" y="5892926"/>
            <a:ext cx="3018423" cy="547959"/>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err="1">
                <a:solidFill>
                  <a:prstClr val="black"/>
                </a:solidFill>
                <a:ea typeface="맑은 고딕"/>
              </a:rPr>
              <a:t>하이브리드</a:t>
            </a:r>
            <a:r>
              <a:rPr lang="ko-KR" altLang="en-US" sz="1071" dirty="0">
                <a:solidFill>
                  <a:prstClr val="black"/>
                </a:solidFill>
                <a:ea typeface="맑은 고딕"/>
              </a:rPr>
              <a:t> 구성이 가능하며</a:t>
            </a:r>
            <a:r>
              <a:rPr lang="en-US" altLang="ko-KR" sz="1071" dirty="0">
                <a:solidFill>
                  <a:prstClr val="black"/>
                </a:solidFill>
                <a:ea typeface="맑은 고딕"/>
              </a:rPr>
              <a:t>, Cloud</a:t>
            </a:r>
            <a:r>
              <a:rPr lang="ko-KR" altLang="en-US" sz="1071">
                <a:solidFill>
                  <a:prstClr val="black"/>
                </a:solidFill>
                <a:ea typeface="맑은 고딕"/>
              </a:rPr>
              <a:t> 서비스 버스와 온</a:t>
            </a:r>
            <a:r>
              <a:rPr lang="en-US" altLang="ko-KR" sz="1071" dirty="0">
                <a:solidFill>
                  <a:prstClr val="black"/>
                </a:solidFill>
                <a:ea typeface="맑은 고딕"/>
              </a:rPr>
              <a:t>-</a:t>
            </a:r>
            <a:r>
              <a:rPr lang="ko-KR" altLang="en-US" sz="1071">
                <a:solidFill>
                  <a:prstClr val="black"/>
                </a:solidFill>
                <a:ea typeface="맑은 고딕"/>
              </a:rPr>
              <a:t>프레미스 어플리케이션 간의 방화벽너머 메시지 교환이 가능</a:t>
            </a:r>
            <a:endParaRPr lang="en-US" altLang="ko-KR" sz="918" b="1" u="sng" dirty="0">
              <a:solidFill>
                <a:prstClr val="black"/>
              </a:solidFill>
              <a:ea typeface="맑은 고딕"/>
            </a:endParaRPr>
          </a:p>
        </p:txBody>
      </p:sp>
      <p:pic>
        <p:nvPicPr>
          <p:cNvPr id="50"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536" y="4517201"/>
            <a:ext cx="2471659" cy="1239949"/>
          </a:xfrm>
          <a:prstGeom prst="rect">
            <a:avLst/>
          </a:prstGeom>
        </p:spPr>
      </p:pic>
      <p:pic>
        <p:nvPicPr>
          <p:cNvPr id="51"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1952" y="2289021"/>
            <a:ext cx="2718824" cy="1336757"/>
          </a:xfrm>
          <a:prstGeom prst="rect">
            <a:avLst/>
          </a:prstGeom>
        </p:spPr>
      </p:pic>
      <p:pic>
        <p:nvPicPr>
          <p:cNvPr id="52" name="그림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1006" y="2524928"/>
            <a:ext cx="2807278" cy="1487208"/>
          </a:xfrm>
          <a:prstGeom prst="rect">
            <a:avLst/>
          </a:prstGeom>
        </p:spPr>
      </p:pic>
      <p:grpSp>
        <p:nvGrpSpPr>
          <p:cNvPr id="53" name="그룹 3"/>
          <p:cNvGrpSpPr/>
          <p:nvPr/>
        </p:nvGrpSpPr>
        <p:grpSpPr>
          <a:xfrm>
            <a:off x="1259403" y="2084266"/>
            <a:ext cx="3009523" cy="2123201"/>
            <a:chOff x="3245258" y="1920405"/>
            <a:chExt cx="2984092" cy="1594320"/>
          </a:xfrm>
        </p:grpSpPr>
        <p:pic>
          <p:nvPicPr>
            <p:cNvPr id="5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56" name="직사각형 2"/>
            <p:cNvSpPr/>
            <p:nvPr/>
          </p:nvSpPr>
          <p:spPr>
            <a:xfrm>
              <a:off x="4096909" y="1939424"/>
              <a:ext cx="1411757" cy="186044"/>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Service Bus </a:t>
              </a:r>
              <a:r>
                <a:rPr kumimoji="0" lang="ko-KR" altLang="en-US" sz="1122" b="1" i="0" u="none" strike="noStrike" kern="0" cap="none" spc="0" normalizeH="0" baseline="0" noProof="0" smtClean="0">
                  <a:ln>
                    <a:noFill/>
                  </a:ln>
                  <a:solidFill>
                    <a:prstClr val="black"/>
                  </a:solidFill>
                  <a:effectLst/>
                  <a:uLnTx/>
                  <a:uFillTx/>
                  <a:ea typeface="맑은 고딕"/>
                </a:rPr>
                <a:t>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57"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28606265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altLang="ko-KR" dirty="0" smtClean="0"/>
              <a:t>Business-enabling </a:t>
            </a:r>
            <a:r>
              <a:rPr lang="en-US" altLang="ko-KR" dirty="0"/>
              <a:t>Technologies</a:t>
            </a:r>
          </a:p>
        </p:txBody>
      </p:sp>
      <p:grpSp>
        <p:nvGrpSpPr>
          <p:cNvPr id="3" name="Group 2"/>
          <p:cNvGrpSpPr/>
          <p:nvPr/>
        </p:nvGrpSpPr>
        <p:grpSpPr>
          <a:xfrm>
            <a:off x="583759" y="1730805"/>
            <a:ext cx="11268957" cy="4892945"/>
            <a:chOff x="583759" y="1730805"/>
            <a:chExt cx="11268957" cy="4892945"/>
          </a:xfrm>
        </p:grpSpPr>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3759" y="2373604"/>
              <a:ext cx="11268957" cy="425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83760" y="1730805"/>
              <a:ext cx="11268956" cy="547257"/>
            </a:xfrm>
            <a:prstGeom prst="rect">
              <a:avLst/>
            </a:prstGeom>
            <a:solidFill>
              <a:schemeClr val="accent2"/>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a:defRPr/>
              </a:pPr>
              <a:r>
                <a:rPr lang="en-US" altLang="ko-KR" sz="2400" b="1" dirty="0" smtClean="0">
                  <a:solidFill>
                    <a:schemeClr val="tx1"/>
                  </a:solidFill>
                  <a:latin typeface="맑은 고딕" panose="020B0503020000020004" pitchFamily="50" charset="-127"/>
                  <a:ea typeface="맑은 고딕" panose="020B0503020000020004" pitchFamily="50" charset="-127"/>
                </a:rPr>
                <a:t>Microsoft Azure</a:t>
              </a:r>
              <a:endParaRPr lang="ko-KR" altLang="en-US" sz="2400" b="1">
                <a:solidFill>
                  <a:schemeClr val="tx1"/>
                </a:solidFill>
                <a:latin typeface="맑은 고딕" panose="020B0503020000020004" pitchFamily="50" charset="-127"/>
                <a:ea typeface="맑은 고딕" panose="020B0503020000020004" pitchFamily="50" charset="-127"/>
              </a:endParaRPr>
            </a:p>
          </p:txBody>
        </p:sp>
      </p:grpSp>
      <p:sp>
        <p:nvSpPr>
          <p:cNvPr id="7" name="Title 11"/>
          <p:cNvSpPr txBox="1">
            <a:spLocks/>
          </p:cNvSpPr>
          <p:nvPr/>
        </p:nvSpPr>
        <p:spPr>
          <a:xfrm>
            <a:off x="309918" y="958459"/>
            <a:ext cx="11737090" cy="443937"/>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Microsoft Azure - </a:t>
            </a:r>
            <a:r>
              <a:rPr lang="ko-KR" altLang="en-US" sz="1836" spc="-104">
                <a:solidFill>
                  <a:srgbClr val="0076C6"/>
                </a:solidFill>
                <a:latin typeface="맑은 고딕" panose="020B0503020000020004" pitchFamily="50" charset="-127"/>
                <a:ea typeface="맑은 고딕" panose="020B0503020000020004" pitchFamily="50" charset="-127"/>
              </a:rPr>
              <a:t>경제성</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신속성 그리고 탄력성을 제공하는 </a:t>
            </a:r>
            <a:r>
              <a:rPr lang="en-US" altLang="ko-KR" sz="1836" spc="-104" dirty="0">
                <a:solidFill>
                  <a:srgbClr val="0076C6"/>
                </a:solidFill>
                <a:latin typeface="맑은 고딕" panose="020B0503020000020004" pitchFamily="50" charset="-127"/>
                <a:ea typeface="맑은 고딕" panose="020B0503020000020004" pitchFamily="50" charset="-127"/>
              </a:rPr>
              <a:t>IT </a:t>
            </a:r>
            <a:r>
              <a:rPr lang="ko-KR" altLang="en-US" sz="1836" spc="-104">
                <a:solidFill>
                  <a:srgbClr val="0076C6"/>
                </a:solidFill>
                <a:latin typeface="맑은 고딕" panose="020B0503020000020004" pitchFamily="50" charset="-127"/>
                <a:ea typeface="맑은 고딕" panose="020B0503020000020004" pitchFamily="50" charset="-127"/>
              </a:rPr>
              <a:t>서비스</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171121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BizTalk</a:t>
            </a:r>
            <a:r>
              <a:rPr lang="ko-KR" altLang="en-US" smtClean="0"/>
              <a:t> </a:t>
            </a:r>
            <a:r>
              <a:rPr lang="en-US" altLang="ko-KR" dirty="0" smtClean="0"/>
              <a:t>Services</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강력하고 간단하며 확장 가능한 </a:t>
            </a:r>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기반 통합 서비스로</a:t>
            </a:r>
            <a:r>
              <a:rPr lang="en-US" altLang="ko-KR" sz="1836" spc="-104" dirty="0">
                <a:solidFill>
                  <a:srgbClr val="0076C6"/>
                </a:solidFill>
                <a:latin typeface="맑은 고딕" panose="020B0503020000020004" pitchFamily="50" charset="-127"/>
                <a:ea typeface="맑은 고딕" panose="020B0503020000020004" pitchFamily="50" charset="-127"/>
              </a:rPr>
              <a:t>, Cloud </a:t>
            </a:r>
            <a:r>
              <a:rPr lang="ko-KR" altLang="en-US" sz="1836" spc="-104">
                <a:solidFill>
                  <a:srgbClr val="0076C6"/>
                </a:solidFill>
                <a:latin typeface="맑은 고딕" panose="020B0503020000020004" pitchFamily="50" charset="-127"/>
                <a:ea typeface="맑은 고딕" panose="020B0503020000020004" pitchFamily="50" charset="-127"/>
              </a:rPr>
              <a:t>및 하이브리드 통합 솔루션을 제공하기 위해 </a:t>
            </a:r>
            <a:r>
              <a:rPr lang="en-US" altLang="ko-KR" sz="1836" spc="-104" dirty="0">
                <a:solidFill>
                  <a:srgbClr val="0076C6"/>
                </a:solidFill>
                <a:latin typeface="맑은 고딕" panose="020B0503020000020004" pitchFamily="50" charset="-127"/>
                <a:ea typeface="맑은 고딕" panose="020B0503020000020004" pitchFamily="50" charset="-127"/>
              </a:rPr>
              <a:t>B2B(Business-to-Business), EAI(</a:t>
            </a:r>
            <a:r>
              <a:rPr lang="ko-KR" altLang="en-US" sz="1836" spc="-104">
                <a:solidFill>
                  <a:srgbClr val="0076C6"/>
                </a:solidFill>
                <a:latin typeface="맑은 고딕" panose="020B0503020000020004" pitchFamily="50" charset="-127"/>
                <a:ea typeface="맑은 고딕" panose="020B0503020000020004" pitchFamily="50" charset="-127"/>
              </a:rPr>
              <a:t>엔터프라이즈 응용 프로그램 통합</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및 하이브리드 연결 기능을 제공합니다</a:t>
            </a:r>
            <a:r>
              <a:rPr lang="en-US" altLang="ko-KR" sz="1836" spc="-104" dirty="0">
                <a:solidFill>
                  <a:srgbClr val="0076C6"/>
                </a:solidFill>
                <a:latin typeface="맑은 고딕" panose="020B0503020000020004" pitchFamily="50" charset="-127"/>
                <a:ea typeface="맑은 고딕" panose="020B0503020000020004" pitchFamily="50" charset="-127"/>
              </a:rPr>
              <a:t>. </a:t>
            </a:r>
          </a:p>
        </p:txBody>
      </p:sp>
      <p:grpSp>
        <p:nvGrpSpPr>
          <p:cNvPr id="21" name="그룹 11"/>
          <p:cNvGrpSpPr/>
          <p:nvPr/>
        </p:nvGrpSpPr>
        <p:grpSpPr>
          <a:xfrm>
            <a:off x="1255454" y="1622187"/>
            <a:ext cx="9878196" cy="4999296"/>
            <a:chOff x="139995" y="899679"/>
            <a:chExt cx="9944474" cy="5437237"/>
          </a:xfrm>
        </p:grpSpPr>
        <p:sp>
          <p:nvSpPr>
            <p:cNvPr id="22" name="Rectangle 23"/>
            <p:cNvSpPr/>
            <p:nvPr/>
          </p:nvSpPr>
          <p:spPr bwMode="gray">
            <a:xfrm>
              <a:off x="139996" y="1220689"/>
              <a:ext cx="3038634" cy="511622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smtClean="0">
                  <a:ln>
                    <a:noFill/>
                  </a:ln>
                  <a:solidFill>
                    <a:prstClr val="black"/>
                  </a:solidFill>
                  <a:effectLst/>
                  <a:uLnTx/>
                  <a:uFillTx/>
                  <a:ea typeface="맑은 고딕"/>
                </a:rPr>
                <a:t>기반 </a:t>
              </a:r>
              <a:r>
                <a:rPr kumimoji="0" lang="en-US" altLang="ko-KR" sz="1224" b="1" i="0" u="sng" strike="noStrike" kern="0" cap="none" spc="0" normalizeH="0" baseline="0" noProof="0" dirty="0" smtClean="0">
                  <a:ln>
                    <a:noFill/>
                  </a:ln>
                  <a:solidFill>
                    <a:prstClr val="black"/>
                  </a:solidFill>
                  <a:effectLst/>
                  <a:uLnTx/>
                  <a:uFillTx/>
                  <a:ea typeface="맑은 고딕"/>
                </a:rPr>
                <a:t>EDI </a:t>
              </a:r>
              <a:r>
                <a:rPr kumimoji="0" lang="ko-KR" altLang="en-US" sz="1224" b="1" i="0" u="sng" strike="noStrike" kern="0" cap="none" spc="0" normalizeH="0" baseline="0" noProof="0" smtClean="0">
                  <a:ln>
                    <a:noFill/>
                  </a:ln>
                  <a:solidFill>
                    <a:prstClr val="black"/>
                  </a:solidFill>
                  <a:effectLst/>
                  <a:uLnTx/>
                  <a:uFillTx/>
                  <a:ea typeface="맑은 고딕"/>
                </a:rPr>
                <a:t>처리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엔터프라이즈 및 </a:t>
              </a:r>
              <a:r>
                <a:rPr kumimoji="0" lang="en-US" altLang="ko-KR" sz="1020" b="0" i="0" u="none" strike="noStrike" kern="0" cap="none" spc="0" normalizeH="0" baseline="0" noProof="0" dirty="0" smtClean="0">
                  <a:ln>
                    <a:noFill/>
                  </a:ln>
                  <a:solidFill>
                    <a:prstClr val="black"/>
                  </a:solidFill>
                  <a:effectLst/>
                  <a:uLnTx/>
                  <a:uFillTx/>
                  <a:ea typeface="맑은 고딕"/>
                </a:rPr>
                <a:t>EDI(</a:t>
              </a:r>
              <a:r>
                <a:rPr kumimoji="0" lang="ko-KR" altLang="en-US" sz="1020" b="0" i="0" u="none" strike="noStrike" kern="0" cap="none" spc="0" normalizeH="0" baseline="0" noProof="0" smtClean="0">
                  <a:ln>
                    <a:noFill/>
                  </a:ln>
                  <a:solidFill>
                    <a:prstClr val="black"/>
                  </a:solidFill>
                  <a:effectLst/>
                  <a:uLnTx/>
                  <a:uFillTx/>
                  <a:ea typeface="맑은 고딕"/>
                </a:rPr>
                <a:t>전자 데이터 교환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서비스 공급자의 비즈니스 파트너 공동 작업 비용을 낮출 수 있는 거래 파트너 관리 및 </a:t>
              </a:r>
              <a:r>
                <a:rPr kumimoji="0" lang="en-US" altLang="ko-KR" sz="1020" b="0" i="0" u="none" strike="noStrike" kern="0" cap="none" spc="0" normalizeH="0" baseline="0" noProof="0" dirty="0" smtClean="0">
                  <a:ln>
                    <a:noFill/>
                  </a:ln>
                  <a:solidFill>
                    <a:prstClr val="black"/>
                  </a:solidFill>
                  <a:effectLst/>
                  <a:uLnTx/>
                  <a:uFillTx/>
                  <a:ea typeface="맑은 고딕"/>
                </a:rPr>
                <a:t>EDI </a:t>
              </a:r>
              <a:r>
                <a:rPr kumimoji="0" lang="ko-KR" altLang="en-US" sz="1020" b="0" i="0" u="none" strike="noStrike" kern="0" cap="none" spc="0" normalizeH="0" baseline="0" noProof="0" smtClean="0">
                  <a:ln>
                    <a:noFill/>
                  </a:ln>
                  <a:solidFill>
                    <a:prstClr val="black"/>
                  </a:solidFill>
                  <a:effectLst/>
                  <a:uLnTx/>
                  <a:uFillTx/>
                  <a:ea typeface="맑은 고딕"/>
                </a:rPr>
                <a:t>처리를 위한 강력하고 확장 가능한 솔루션을 제공</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EAI(</a:t>
              </a:r>
              <a:r>
                <a:rPr kumimoji="0" lang="ko-KR" altLang="en-US" sz="1224" b="1" i="0" u="sng" strike="noStrike" kern="0" cap="none" spc="0" normalizeH="0" baseline="0" noProof="0" smtClean="0">
                  <a:ln>
                    <a:noFill/>
                  </a:ln>
                  <a:solidFill>
                    <a:prstClr val="black"/>
                  </a:solidFill>
                  <a:effectLst/>
                  <a:uLnTx/>
                  <a:uFillTx/>
                  <a:ea typeface="맑은 고딕"/>
                </a:rPr>
                <a:t>엔터프라이즈 응용 프로그램 통합</a:t>
              </a:r>
              <a:r>
                <a:rPr kumimoji="0" lang="en-US" altLang="ko-KR" sz="1224" b="1" i="0" u="sng" strike="noStrike" kern="0" cap="none" spc="0" normalizeH="0" baseline="0" noProof="0" dirty="0" smtClean="0">
                  <a:ln>
                    <a:noFill/>
                  </a:ln>
                  <a:solidFill>
                    <a:prstClr val="black"/>
                  </a:solidFill>
                  <a:effectLst/>
                  <a:uLnTx/>
                  <a:uFillTx/>
                  <a:ea typeface="맑은 고딕"/>
                </a:rPr>
                <a:t>)</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HTTP, FTP, SFTP </a:t>
              </a:r>
              <a:r>
                <a:rPr kumimoji="0" lang="ko-KR" altLang="en-US" sz="1020" b="0" i="0" u="none" strike="noStrike" kern="0" cap="none" spc="0" normalizeH="0" baseline="0" noProof="0" smtClean="0">
                  <a:ln>
                    <a:noFill/>
                  </a:ln>
                  <a:solidFill>
                    <a:prstClr val="black"/>
                  </a:solidFill>
                  <a:effectLst/>
                  <a:uLnTx/>
                  <a:uFillTx/>
                  <a:ea typeface="맑은 고딕"/>
                </a:rPr>
                <a:t>또는 </a:t>
              </a:r>
              <a:r>
                <a:rPr kumimoji="0" lang="en-US" altLang="ko-KR" sz="1020" b="0" i="0" u="none" strike="noStrike" kern="0" cap="none" spc="0" normalizeH="0" baseline="0" noProof="0" dirty="0" smtClean="0">
                  <a:ln>
                    <a:noFill/>
                  </a:ln>
                  <a:solidFill>
                    <a:prstClr val="black"/>
                  </a:solidFill>
                  <a:effectLst/>
                  <a:uLnTx/>
                  <a:uFillTx/>
                  <a:ea typeface="맑은 고딕"/>
                </a:rPr>
                <a:t>REST </a:t>
              </a:r>
              <a:r>
                <a:rPr kumimoji="0" lang="ko-KR" altLang="en-US" sz="1020" b="0" i="0" u="none" strike="noStrike" kern="0" cap="none" spc="0" normalizeH="0" baseline="0" noProof="0" smtClean="0">
                  <a:ln>
                    <a:noFill/>
                  </a:ln>
                  <a:solidFill>
                    <a:prstClr val="black"/>
                  </a:solidFill>
                  <a:effectLst/>
                  <a:uLnTx/>
                  <a:uFillTx/>
                  <a:ea typeface="맑은 고딕"/>
                </a:rPr>
                <a:t>데이터 원본에 연결</a:t>
              </a:r>
              <a:r>
                <a:rPr kumimoji="0" lang="en-US" altLang="ko-KR" sz="1020" b="0" i="0" u="none" strike="noStrike" kern="0" cap="none" spc="0" normalizeH="0" baseline="0" noProof="0" dirty="0" smtClean="0">
                  <a:ln>
                    <a:noFill/>
                  </a:ln>
                  <a:solidFill>
                    <a:prstClr val="black"/>
                  </a:solidFill>
                  <a:effectLst/>
                  <a:uLnTx/>
                  <a:uFillTx/>
                  <a:ea typeface="맑은 고딕"/>
                </a:rPr>
                <a:t>, AP, Oracle EBS, SQL Server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PeopleSoft</a:t>
              </a:r>
              <a:r>
                <a:rPr kumimoji="0" lang="ko-KR" altLang="en-US" sz="1020" b="0" i="0" u="none" strike="noStrike" kern="0" cap="none" spc="0" normalizeH="0" baseline="0" noProof="0" smtClean="0">
                  <a:ln>
                    <a:noFill/>
                  </a:ln>
                  <a:solidFill>
                    <a:prstClr val="black"/>
                  </a:solidFill>
                  <a:effectLst/>
                  <a:uLnTx/>
                  <a:uFillTx/>
                  <a:ea typeface="맑은 고딕"/>
                </a:rPr>
                <a:t>를 위한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업무용 응용 프로그램 통합에 대한 바로 사용할 수 있는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를 제공</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23"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BizTalk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24" name="그룹 17"/>
            <p:cNvGrpSpPr/>
            <p:nvPr/>
          </p:nvGrpSpPr>
          <p:grpSpPr>
            <a:xfrm>
              <a:off x="3263353" y="899681"/>
              <a:ext cx="3362633" cy="5425965"/>
              <a:chOff x="3584066" y="914195"/>
              <a:chExt cx="3362633" cy="5425965"/>
            </a:xfrm>
          </p:grpSpPr>
          <p:sp>
            <p:nvSpPr>
              <p:cNvPr id="30" name="Rectangle 4"/>
              <p:cNvSpPr/>
              <p:nvPr/>
            </p:nvSpPr>
            <p:spPr bwMode="gray">
              <a:xfrm>
                <a:off x="3584066" y="1235202"/>
                <a:ext cx="3362632"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서로</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다른 양식의 데이터 통합 및 연계</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메시지 프로토콜을 이용해 전달되는 데이터의 양식이 서로 다른 경우 이를 통합 할 수 있는 기능을 제공하며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조건에 따라 데이터의 유효성 검사 및 양식의 변경 그리고 다른 시스템으로 전달을 제공</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서로 다른 응용 프로그램간의 통합 및 연계</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err="1" smtClean="0">
                    <a:ln>
                      <a:noFill/>
                    </a:ln>
                    <a:solidFill>
                      <a:prstClr val="black"/>
                    </a:solidFill>
                    <a:effectLst/>
                    <a:uLnTx/>
                    <a:uFillTx/>
                    <a:ea typeface="맑은 고딕"/>
                  </a:rPr>
                  <a:t>이기종</a:t>
                </a:r>
                <a:r>
                  <a:rPr kumimoji="0" lang="ko-KR" altLang="en-US" sz="1020" b="0" i="0" u="none" strike="noStrike" kern="0" cap="none" spc="0" normalizeH="0" baseline="0" noProof="0" dirty="0" smtClean="0">
                    <a:ln>
                      <a:noFill/>
                    </a:ln>
                    <a:solidFill>
                      <a:prstClr val="black"/>
                    </a:solidFill>
                    <a:effectLst/>
                    <a:uLnTx/>
                    <a:uFillTx/>
                    <a:ea typeface="맑은 고딕"/>
                  </a:rPr>
                  <a:t> 플랫폼 또는 서비스간의 비즈니스 프로세스 통합 또는 확장이 가능하도록 다양한 응용 프로그램 끝점 또는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smtClean="0">
                    <a:ln>
                      <a:noFill/>
                    </a:ln>
                    <a:solidFill>
                      <a:prstClr val="black"/>
                    </a:solidFill>
                    <a:effectLst/>
                    <a:uLnTx/>
                    <a:uFillTx/>
                    <a:ea typeface="맑은 고딕"/>
                  </a:rPr>
                  <a:t>서비스 끝점간 통합 지원</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B2B </a:t>
                </a:r>
                <a:r>
                  <a:rPr kumimoji="0" lang="ko-KR" altLang="en-US" sz="1224" b="1" i="0" u="sng" strike="noStrike" kern="0" cap="none" spc="0" normalizeH="0" baseline="0" noProof="0" smtClean="0">
                    <a:ln>
                      <a:noFill/>
                    </a:ln>
                    <a:solidFill>
                      <a:prstClr val="black"/>
                    </a:solidFill>
                    <a:effectLst/>
                    <a:uLnTx/>
                    <a:uFillTx/>
                    <a:ea typeface="맑은 고딕"/>
                  </a:rPr>
                  <a:t>형태 작업 관리</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err="1" smtClean="0">
                    <a:ln>
                      <a:noFill/>
                    </a:ln>
                    <a:solidFill>
                      <a:prstClr val="black"/>
                    </a:solidFill>
                    <a:effectLst/>
                    <a:uLnTx/>
                    <a:uFillTx/>
                    <a:ea typeface="맑은 고딕"/>
                  </a:rPr>
                  <a:t>메시징을</a:t>
                </a:r>
                <a:r>
                  <a:rPr kumimoji="0" lang="ko-KR" altLang="en-US" sz="1020" b="0" i="0" u="none" strike="noStrike" kern="0" cap="none" spc="0" normalizeH="0" baseline="0" noProof="0" dirty="0" smtClean="0">
                    <a:ln>
                      <a:noFill/>
                    </a:ln>
                    <a:solidFill>
                      <a:prstClr val="black"/>
                    </a:solidFill>
                    <a:effectLst/>
                    <a:uLnTx/>
                    <a:uFillTx/>
                    <a:ea typeface="맑은 고딕"/>
                  </a:rPr>
                  <a:t> 위해 전달 대상을 쉽게 관리 및 </a:t>
                </a:r>
                <a:r>
                  <a:rPr kumimoji="0" lang="ko-KR" altLang="en-US" sz="1020" b="0" i="0" u="none" strike="noStrike" kern="0" cap="none" spc="0" normalizeH="0" baseline="0" noProof="0" dirty="0" err="1" smtClean="0">
                    <a:ln>
                      <a:noFill/>
                    </a:ln>
                    <a:solidFill>
                      <a:prstClr val="black"/>
                    </a:solidFill>
                    <a:effectLst/>
                    <a:uLnTx/>
                    <a:uFillTx/>
                    <a:ea typeface="맑은 고딕"/>
                  </a:rPr>
                  <a:t>온보딩</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가능</a:t>
                </a:r>
                <a:r>
                  <a:rPr kumimoji="0" lang="en-US" altLang="ko-KR" sz="1020" b="0" i="0" u="none" strike="noStrike" kern="0" cap="none" spc="0" normalizeH="0" baseline="0" noProof="0" dirty="0" smtClean="0">
                    <a:ln>
                      <a:noFill/>
                    </a:ln>
                    <a:solidFill>
                      <a:prstClr val="black"/>
                    </a:solidFill>
                    <a:effectLst/>
                    <a:uLnTx/>
                    <a:uFillTx/>
                    <a:ea typeface="맑은 고딕"/>
                  </a:rPr>
                  <a:t>, Microsoft </a:t>
                </a:r>
                <a:r>
                  <a:rPr kumimoji="0" lang="ko-KR" altLang="en-US" sz="1020" b="0" i="0" u="none" strike="noStrike" kern="0" cap="none" spc="0" normalizeH="0" baseline="0" noProof="0" smtClean="0">
                    <a:ln>
                      <a:noFill/>
                    </a:ln>
                    <a:solidFill>
                      <a:prstClr val="black"/>
                    </a:solidFill>
                    <a:effectLst/>
                    <a:uLnTx/>
                    <a:uFillTx/>
                    <a:ea typeface="맑은 고딕"/>
                  </a:rPr>
                  <a:t>호스팅 </a:t>
                </a:r>
                <a:r>
                  <a:rPr kumimoji="0" lang="en-US" altLang="ko-KR" sz="1020" b="0" i="0" u="none" strike="noStrike" kern="0" cap="none" spc="0" normalizeH="0" baseline="0" noProof="0" dirty="0" smtClean="0">
                    <a:ln>
                      <a:noFill/>
                    </a:ln>
                    <a:solidFill>
                      <a:prstClr val="black"/>
                    </a:solidFill>
                    <a:effectLst/>
                    <a:uLnTx/>
                    <a:uFillTx/>
                    <a:ea typeface="맑은 고딕"/>
                  </a:rPr>
                  <a:t>B2B </a:t>
                </a:r>
                <a:r>
                  <a:rPr kumimoji="0" lang="ko-KR" altLang="en-US" sz="1020" b="0" i="0" u="none" strike="noStrike" kern="0" cap="none" spc="0" normalizeH="0" baseline="0" noProof="0" smtClean="0">
                    <a:ln>
                      <a:noFill/>
                    </a:ln>
                    <a:solidFill>
                      <a:prstClr val="black"/>
                    </a:solidFill>
                    <a:effectLst/>
                    <a:uLnTx/>
                    <a:uFillTx/>
                    <a:ea typeface="맑은 고딕"/>
                  </a:rPr>
                  <a:t>파이프라인을 활용하여 </a:t>
                </a:r>
                <a:r>
                  <a:rPr kumimoji="0" lang="en-US" altLang="ko-KR" sz="1020" b="0" i="0" u="none" strike="noStrike" kern="0" cap="none" spc="0" normalizeH="0" baseline="0" noProof="0" dirty="0" smtClean="0">
                    <a:ln>
                      <a:noFill/>
                    </a:ln>
                    <a:solidFill>
                      <a:prstClr val="black"/>
                    </a:solidFill>
                    <a:effectLst/>
                    <a:uLnTx/>
                    <a:uFillTx/>
                    <a:ea typeface="맑은 고딕"/>
                  </a:rPr>
                  <a:t>B2B </a:t>
                </a:r>
                <a:r>
                  <a:rPr kumimoji="0" lang="ko-KR" altLang="en-US" sz="1020" b="0" i="0" u="none" strike="noStrike" kern="0" cap="none" spc="0" normalizeH="0" baseline="0" noProof="0" smtClean="0">
                    <a:ln>
                      <a:noFill/>
                    </a:ln>
                    <a:solidFill>
                      <a:prstClr val="black"/>
                    </a:solidFill>
                    <a:effectLst/>
                    <a:uLnTx/>
                    <a:uFillTx/>
                    <a:ea typeface="맑은 고딕"/>
                  </a:rPr>
                  <a:t>문서를 교환하고 고객용으로 확장 실행할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그러면 </a:t>
                </a:r>
                <a:r>
                  <a:rPr kumimoji="0" lang="en-US" altLang="ko-KR" sz="1020" b="0" i="0" u="none" strike="noStrike" kern="0" cap="none" spc="0" normalizeH="0" baseline="0" noProof="0" dirty="0" smtClean="0">
                    <a:ln>
                      <a:noFill/>
                    </a:ln>
                    <a:solidFill>
                      <a:prstClr val="black"/>
                    </a:solidFill>
                    <a:effectLst/>
                    <a:uLnTx/>
                    <a:uFillTx/>
                    <a:ea typeface="맑은 고딕"/>
                  </a:rPr>
                  <a:t>B2B </a:t>
                </a:r>
                <a:r>
                  <a:rPr kumimoji="0" lang="ko-KR" altLang="en-US" sz="1020" b="0" i="0" u="none" strike="noStrike" kern="0" cap="none" spc="0" normalizeH="0" baseline="0" noProof="0" smtClean="0">
                    <a:ln>
                      <a:noFill/>
                    </a:ln>
                    <a:solidFill>
                      <a:prstClr val="black"/>
                    </a:solidFill>
                    <a:effectLst/>
                    <a:uLnTx/>
                    <a:uFillTx/>
                    <a:ea typeface="맑은 고딕"/>
                  </a:rPr>
                  <a:t>파이프라인 관리 시의 오버헤더와 전용 서버에 관련된 해당 확장 문제 최소화 가능</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구독에 </a:t>
                </a:r>
                <a:r>
                  <a:rPr kumimoji="0" lang="ko-KR" altLang="en-US" sz="1224" b="1" i="0" u="sng" strike="noStrike" kern="0" cap="none" spc="0" normalizeH="0" baseline="0" noProof="0" dirty="0" err="1" smtClean="0">
                    <a:ln>
                      <a:noFill/>
                    </a:ln>
                    <a:solidFill>
                      <a:prstClr val="black"/>
                    </a:solidFill>
                    <a:effectLst/>
                    <a:uLnTx/>
                    <a:uFillTx/>
                    <a:ea typeface="맑은 고딕"/>
                  </a:rPr>
                  <a:t>업로드된</a:t>
                </a:r>
                <a:r>
                  <a:rPr kumimoji="0" lang="ko-KR" altLang="en-US"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dirty="0" err="1" smtClean="0">
                    <a:ln>
                      <a:noFill/>
                    </a:ln>
                    <a:solidFill>
                      <a:prstClr val="black"/>
                    </a:solidFill>
                    <a:effectLst/>
                    <a:uLnTx/>
                    <a:uFillTx/>
                    <a:ea typeface="맑은 고딕"/>
                  </a:rPr>
                  <a:t>아티팩트</a:t>
                </a:r>
                <a:r>
                  <a:rPr kumimoji="0" lang="ko-KR" altLang="en-US" sz="1224" b="1" i="0" u="sng" strike="noStrike" kern="0" cap="none" spc="0" normalizeH="0" baseline="0" noProof="0" dirty="0" smtClean="0">
                    <a:ln>
                      <a:noFill/>
                    </a:ln>
                    <a:solidFill>
                      <a:prstClr val="black"/>
                    </a:solidFill>
                    <a:effectLst/>
                    <a:uLnTx/>
                    <a:uFillTx/>
                    <a:ea typeface="맑은 고딕"/>
                  </a:rPr>
                  <a:t> 관리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BizTalk </a:t>
                </a:r>
                <a:r>
                  <a:rPr kumimoji="0" lang="ko-KR" altLang="en-US" sz="1020" b="0" i="0" u="none" strike="noStrike" kern="0" cap="none" spc="0" normalizeH="0" baseline="0" noProof="0" smtClean="0">
                    <a:ln>
                      <a:noFill/>
                    </a:ln>
                    <a:solidFill>
                      <a:prstClr val="black"/>
                    </a:solidFill>
                    <a:effectLst/>
                    <a:uLnTx/>
                    <a:uFillTx/>
                    <a:ea typeface="맑은 고딕"/>
                  </a:rPr>
                  <a:t>서비스 배포 </a:t>
                </a:r>
                <a:r>
                  <a:rPr kumimoji="0" lang="ko-KR" altLang="en-US" sz="1020" b="0" i="0" u="none" strike="noStrike" kern="0" cap="none" spc="0" normalizeH="0" baseline="0" noProof="0" dirty="0" smtClean="0">
                    <a:ln>
                      <a:noFill/>
                    </a:ln>
                    <a:solidFill>
                      <a:prstClr val="black"/>
                    </a:solidFill>
                    <a:effectLst/>
                    <a:uLnTx/>
                    <a:uFillTx/>
                    <a:ea typeface="맑은 고딕"/>
                  </a:rPr>
                  <a:t>등록</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메시지 추적</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아티팩트</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스키마</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변환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어셈블리</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인증서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검색</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업로드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연결 관리 등의 관리 작업을 수행</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BizTalk SDK </a:t>
                </a:r>
                <a:r>
                  <a:rPr kumimoji="0" lang="ko-KR" altLang="en-US" sz="1224" b="1" i="0" u="sng" strike="noStrike" kern="0" cap="none" spc="0" normalizeH="0" baseline="0" noProof="0" smtClean="0">
                    <a:ln>
                      <a:noFill/>
                    </a:ln>
                    <a:solidFill>
                      <a:prstClr val="black"/>
                    </a:solidFill>
                    <a:effectLst/>
                    <a:uLnTx/>
                    <a:uFillTx/>
                    <a:ea typeface="맑은 고딕"/>
                  </a:rPr>
                  <a:t>제공</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err="1" smtClean="0">
                    <a:ln>
                      <a:noFill/>
                    </a:ln>
                    <a:solidFill>
                      <a:prstClr val="black"/>
                    </a:solidFill>
                    <a:effectLst/>
                    <a:uLnTx/>
                    <a:uFillTx/>
                    <a:ea typeface="맑은 고딕"/>
                  </a:rPr>
                  <a:t>메시징</a:t>
                </a:r>
                <a:r>
                  <a:rPr kumimoji="0" lang="ko-KR" altLang="en-US" sz="1020" b="0" i="0" u="none" strike="noStrike" kern="0" cap="none" spc="0" normalizeH="0" baseline="0" noProof="0" dirty="0" smtClean="0">
                    <a:ln>
                      <a:noFill/>
                    </a:ln>
                    <a:solidFill>
                      <a:prstClr val="black"/>
                    </a:solidFill>
                    <a:effectLst/>
                    <a:uLnTx/>
                    <a:uFillTx/>
                    <a:ea typeface="맑은 고딕"/>
                  </a:rPr>
                  <a:t> 정의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교환 규약 등</a:t>
                </a:r>
                <a:r>
                  <a:rPr kumimoji="0" lang="en-US" altLang="ko-KR" sz="1020" b="0" i="0" u="none" strike="noStrike" kern="0" cap="none" spc="0" normalizeH="0" baseline="0" noProof="0" dirty="0" smtClean="0">
                    <a:ln>
                      <a:noFill/>
                    </a:ln>
                    <a:solidFill>
                      <a:prstClr val="black"/>
                    </a:solidFill>
                    <a:effectLst/>
                    <a:uLnTx/>
                    <a:uFillTx/>
                    <a:ea typeface="맑은 고딕"/>
                  </a:rPr>
                  <a:t> Rich Messaging Endpoints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에서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a:t>
                </a:r>
                <a:r>
                  <a:rPr kumimoji="0" lang="en-US" altLang="ko-KR" sz="1020" b="0" i="0" u="none" strike="noStrike" kern="0" cap="none" spc="0" normalizeH="0" baseline="0" noProof="0" dirty="0" smtClean="0">
                    <a:ln>
                      <a:noFill/>
                    </a:ln>
                    <a:solidFill>
                      <a:prstClr val="black"/>
                    </a:solidFill>
                    <a:effectLst/>
                    <a:uLnTx/>
                    <a:uFillTx/>
                    <a:ea typeface="맑은 고딕"/>
                  </a:rPr>
                  <a:t>LOB </a:t>
                </a:r>
                <a:r>
                  <a:rPr kumimoji="0" lang="ko-KR" altLang="en-US" sz="1020" b="0" i="0" u="none" strike="noStrike" kern="0" cap="none" spc="0" normalizeH="0" baseline="0" noProof="0" smtClean="0">
                    <a:ln>
                      <a:noFill/>
                    </a:ln>
                    <a:solidFill>
                      <a:prstClr val="black"/>
                    </a:solidFill>
                    <a:effectLst/>
                    <a:uLnTx/>
                    <a:uFillTx/>
                    <a:ea typeface="맑은 고딕"/>
                  </a:rPr>
                  <a:t>응용 프로그램에 연결하기 위한 </a:t>
                </a:r>
                <a:r>
                  <a:rPr kumimoji="0" lang="en-US" altLang="ko-KR" sz="1020" b="0" i="0" u="none" strike="noStrike" kern="0" cap="none" spc="0" normalizeH="0" baseline="0" noProof="0" dirty="0" smtClean="0">
                    <a:ln>
                      <a:noFill/>
                    </a:ln>
                    <a:solidFill>
                      <a:prstClr val="black"/>
                    </a:solidFill>
                    <a:effectLst/>
                    <a:uLnTx/>
                    <a:uFillTx/>
                    <a:ea typeface="맑은 고딕"/>
                  </a:rPr>
                  <a:t>Azure BizTalk Services</a:t>
                </a:r>
                <a:r>
                  <a:rPr kumimoji="0" lang="ko-KR" altLang="en-US" sz="1020" b="0" i="0" u="none" strike="noStrike" kern="0" cap="none" spc="0" normalizeH="0" baseline="0" noProof="0" smtClean="0">
                    <a:ln>
                      <a:noFill/>
                    </a:ln>
                    <a:solidFill>
                      <a:prstClr val="black"/>
                    </a:solidFill>
                    <a:effectLst/>
                    <a:uLnTx/>
                    <a:uFillTx/>
                    <a:ea typeface="맑은 고딕"/>
                  </a:rPr>
                  <a:t>의 </a:t>
                </a:r>
                <a:r>
                  <a:rPr kumimoji="0" lang="en-US" altLang="ko-KR" sz="1020" b="0" i="0" u="none" strike="noStrike" kern="0" cap="none" spc="0" normalizeH="0" baseline="0" noProof="0" dirty="0" smtClean="0">
                    <a:ln>
                      <a:noFill/>
                    </a:ln>
                    <a:solidFill>
                      <a:prstClr val="black"/>
                    </a:solidFill>
                    <a:effectLst/>
                    <a:uLnTx/>
                    <a:uFillTx/>
                    <a:ea typeface="맑은 고딕"/>
                  </a:rPr>
                  <a:t>BizTalk </a:t>
                </a:r>
                <a:r>
                  <a:rPr kumimoji="0" lang="ko-KR" altLang="en-US" sz="1020" b="0" i="0" u="none" strike="noStrike" kern="0" cap="none" spc="0" normalizeH="0" baseline="0" noProof="0" smtClean="0">
                    <a:ln>
                      <a:noFill/>
                    </a:ln>
                    <a:solidFill>
                      <a:prstClr val="black"/>
                    </a:solidFill>
                    <a:effectLst/>
                    <a:uLnTx/>
                    <a:uFillTx/>
                    <a:ea typeface="맑은 고딕"/>
                  </a:rPr>
                  <a:t>어댑터 서비스 제공 신속한 서비스 개발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31"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25" name="그룹 18"/>
            <p:cNvGrpSpPr/>
            <p:nvPr/>
          </p:nvGrpSpPr>
          <p:grpSpPr>
            <a:xfrm>
              <a:off x="6721836" y="899679"/>
              <a:ext cx="3362633" cy="5412310"/>
              <a:chOff x="3573634" y="943221"/>
              <a:chExt cx="3362633" cy="5412310"/>
            </a:xfrm>
          </p:grpSpPr>
          <p:sp>
            <p:nvSpPr>
              <p:cNvPr id="26"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27" name="그룹 20"/>
              <p:cNvGrpSpPr/>
              <p:nvPr/>
            </p:nvGrpSpPr>
            <p:grpSpPr>
              <a:xfrm>
                <a:off x="3573634" y="943223"/>
                <a:ext cx="3362633" cy="2508743"/>
                <a:chOff x="3573634" y="943223"/>
                <a:chExt cx="3362633" cy="2508743"/>
              </a:xfrm>
            </p:grpSpPr>
            <p:sp>
              <p:nvSpPr>
                <p:cNvPr id="28"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서비스 </a:t>
                  </a:r>
                  <a:r>
                    <a:rPr kumimoji="0" lang="ko-KR" altLang="en-US" sz="1428" b="1" i="0" u="none" strike="noStrike" kern="0" cap="none" spc="0" normalizeH="0" baseline="0" noProof="0" dirty="0" err="1" smtClean="0">
                      <a:ln>
                        <a:noFill/>
                      </a:ln>
                      <a:solidFill>
                        <a:prstClr val="white"/>
                      </a:solidFill>
                      <a:effectLst/>
                      <a:uLnTx/>
                      <a:uFillTx/>
                      <a:latin typeface="맑은 고딕"/>
                      <a:ea typeface="맑은 고딕"/>
                    </a:rPr>
                    <a:t>인포그래픽</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29" name="직사각형 22"/>
                <p:cNvSpPr/>
                <p:nvPr/>
              </p:nvSpPr>
              <p:spPr>
                <a:xfrm>
                  <a:off x="3591147" y="1333284"/>
                  <a:ext cx="3316091" cy="2118682"/>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0" i="0" u="none" strike="noStrike" kern="0" cap="none" spc="0" normalizeH="0" baseline="0" noProof="0" dirty="0" smtClean="0">
                      <a:ln>
                        <a:noFill/>
                      </a:ln>
                      <a:solidFill>
                        <a:prstClr val="black"/>
                      </a:solidFill>
                      <a:effectLst/>
                      <a:uLnTx/>
                      <a:uFillTx/>
                      <a:ea typeface="맑은 고딕"/>
                    </a:rPr>
                    <a:t>적용 사례</a:t>
                  </a:r>
                  <a:endParaRPr kumimoji="0" lang="en-US" altLang="ko-KR" sz="1428"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grpSp>
      </p:grpSp>
      <p:pic>
        <p:nvPicPr>
          <p:cNvPr id="32" name="그림 3"/>
          <p:cNvPicPr>
            <a:picLocks noChangeAspect="1"/>
          </p:cNvPicPr>
          <p:nvPr/>
        </p:nvPicPr>
        <p:blipFill rotWithShape="1">
          <a:blip r:embed="rId3">
            <a:extLst>
              <a:ext uri="{28A0092B-C50C-407E-A947-70E740481C1C}">
                <a14:useLocalDpi xmlns:a14="http://schemas.microsoft.com/office/drawing/2010/main" val="0"/>
              </a:ext>
            </a:extLst>
          </a:blip>
          <a:srcRect l="9506" t="13004" r="4340" b="11110"/>
          <a:stretch/>
        </p:blipFill>
        <p:spPr>
          <a:xfrm>
            <a:off x="1362403" y="2493476"/>
            <a:ext cx="2804484" cy="1947333"/>
          </a:xfrm>
          <a:prstGeom prst="rect">
            <a:avLst/>
          </a:prstGeom>
        </p:spPr>
      </p:pic>
      <p:pic>
        <p:nvPicPr>
          <p:cNvPr id="33" name="그림 1"/>
          <p:cNvPicPr>
            <a:picLocks noChangeAspect="1"/>
          </p:cNvPicPr>
          <p:nvPr/>
        </p:nvPicPr>
        <p:blipFill>
          <a:blip r:embed="rId4"/>
          <a:stretch>
            <a:fillRect/>
          </a:stretch>
        </p:blipFill>
        <p:spPr>
          <a:xfrm>
            <a:off x="7810825" y="1955364"/>
            <a:ext cx="3293990" cy="4617732"/>
          </a:xfrm>
          <a:prstGeom prst="rect">
            <a:avLst/>
          </a:prstGeom>
        </p:spPr>
      </p:pic>
      <p:grpSp>
        <p:nvGrpSpPr>
          <p:cNvPr id="34" name="그룹 3"/>
          <p:cNvGrpSpPr/>
          <p:nvPr/>
        </p:nvGrpSpPr>
        <p:grpSpPr>
          <a:xfrm>
            <a:off x="1259403" y="2084265"/>
            <a:ext cx="3009523" cy="2421458"/>
            <a:chOff x="3245258" y="1920405"/>
            <a:chExt cx="2984092" cy="1818282"/>
          </a:xfrm>
        </p:grpSpPr>
        <p:pic>
          <p:nvPicPr>
            <p:cNvPr id="3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직사각형 1"/>
            <p:cNvSpPr/>
            <p:nvPr/>
          </p:nvSpPr>
          <p:spPr>
            <a:xfrm>
              <a:off x="3264310" y="2178935"/>
              <a:ext cx="2949677" cy="1559752"/>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37" name="직사각형 2"/>
            <p:cNvSpPr/>
            <p:nvPr/>
          </p:nvSpPr>
          <p:spPr>
            <a:xfrm>
              <a:off x="4094376" y="1939424"/>
              <a:ext cx="1289098" cy="189748"/>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서비스 구성 예시</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38"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116739228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Scheduler</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HTTP/S </a:t>
            </a:r>
            <a:r>
              <a:rPr lang="ko-KR" altLang="en-US" sz="1836" spc="-104">
                <a:solidFill>
                  <a:srgbClr val="0076C6"/>
                </a:solidFill>
                <a:latin typeface="맑은 고딕" panose="020B0503020000020004" pitchFamily="50" charset="-127"/>
                <a:ea typeface="맑은 고딕" panose="020B0503020000020004" pitchFamily="50" charset="-127"/>
              </a:rPr>
              <a:t>끝점 호출 또는 저장소 큐에 메시지 게시와 같은 작업을 일정에 따라 호출하여 </a:t>
            </a:r>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내부 및 외부 서비스를 안정적으로 호출하는 반복 작업 또는 일정에 따라 실행되는 작업을 만들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 </a:t>
            </a:r>
          </a:p>
        </p:txBody>
      </p:sp>
      <p:grpSp>
        <p:nvGrpSpPr>
          <p:cNvPr id="25" name="그룹 11"/>
          <p:cNvGrpSpPr/>
          <p:nvPr/>
        </p:nvGrpSpPr>
        <p:grpSpPr>
          <a:xfrm>
            <a:off x="1255454" y="1622187"/>
            <a:ext cx="9878196" cy="4999296"/>
            <a:chOff x="139995" y="899679"/>
            <a:chExt cx="9944474" cy="5437237"/>
          </a:xfrm>
        </p:grpSpPr>
        <p:sp>
          <p:nvSpPr>
            <p:cNvPr id="26" name="Rectangle 23"/>
            <p:cNvSpPr/>
            <p:nvPr/>
          </p:nvSpPr>
          <p:spPr bwMode="gray">
            <a:xfrm>
              <a:off x="139996" y="1220689"/>
              <a:ext cx="3038634" cy="511622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되풀이 작업</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일상적인 유지 관리</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개발자에게 이상적</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되풀이 작업</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예를 들면 </a:t>
              </a:r>
              <a:r>
                <a:rPr kumimoji="0" lang="en-US" altLang="ko-KR" sz="1020" b="0" i="0" u="none" strike="noStrike" kern="0" cap="none" spc="0" normalizeH="0" baseline="0" noProof="0" dirty="0" smtClean="0">
                  <a:ln>
                    <a:noFill/>
                  </a:ln>
                  <a:solidFill>
                    <a:prstClr val="black"/>
                  </a:solidFill>
                  <a:effectLst/>
                  <a:uLnTx/>
                  <a:uFillTx/>
                  <a:ea typeface="맑은 고딕"/>
                </a:rPr>
                <a:t>Twitter</a:t>
              </a:r>
              <a:r>
                <a:rPr kumimoji="0" lang="ko-KR" altLang="en-US" sz="1020" b="0" i="0" u="none" strike="noStrike" kern="0" cap="none" spc="0" normalizeH="0" baseline="0" noProof="0" smtClean="0">
                  <a:ln>
                    <a:noFill/>
                  </a:ln>
                  <a:solidFill>
                    <a:prstClr val="black"/>
                  </a:solidFill>
                  <a:effectLst/>
                  <a:uLnTx/>
                  <a:uFillTx/>
                  <a:ea typeface="맑은 고딕"/>
                </a:rPr>
                <a:t>에서 피드로 데이터를 주기적으로 수집하는 작업</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로그를 정리하고 정기적인 백업을 시작하고 기타 응용 프로그램 유지 관리 등의 작업 반복 실행 </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err="1" smtClean="0">
                  <a:ln>
                    <a:noFill/>
                  </a:ln>
                  <a:solidFill>
                    <a:prstClr val="black"/>
                  </a:solidFill>
                  <a:effectLst/>
                  <a:uLnTx/>
                  <a:uFillTx/>
                  <a:ea typeface="맑은 고딕"/>
                </a:rPr>
                <a:t>고가용성</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신뢰성을 보장하도록 설계</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다양한 상황에도 스케줄러가 실행되도록 필요한 경우에는 동일한 지역에 있는 대체 데이터 센터로 작업이 자동으로 전환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27"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err="1" smtClean="0">
                  <a:ln>
                    <a:noFill/>
                  </a:ln>
                  <a:solidFill>
                    <a:prstClr val="white"/>
                  </a:solidFill>
                  <a:effectLst/>
                  <a:uLnTx/>
                  <a:uFillTx/>
                  <a:latin typeface="맑은 고딕"/>
                  <a:ea typeface="맑은 고딕"/>
                </a:rPr>
                <a:t>스케쥴러</a:t>
              </a: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 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28" name="그룹 17"/>
            <p:cNvGrpSpPr/>
            <p:nvPr/>
          </p:nvGrpSpPr>
          <p:grpSpPr>
            <a:xfrm>
              <a:off x="3263353" y="899681"/>
              <a:ext cx="3362633" cy="5425965"/>
              <a:chOff x="3584066" y="914195"/>
              <a:chExt cx="3362633" cy="5425965"/>
            </a:xfrm>
          </p:grpSpPr>
          <p:sp>
            <p:nvSpPr>
              <p:cNvPr id="34" name="Rectangle 4"/>
              <p:cNvSpPr/>
              <p:nvPr/>
            </p:nvSpPr>
            <p:spPr bwMode="gray">
              <a:xfrm>
                <a:off x="3584066" y="1235202"/>
                <a:ext cx="3362632"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작업 컬렉션 구성</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작업 컬렉션은 하나 또는 그 이상의 작업들로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단순한 또는 복잡한 작업의 그룹으로 구성 됨</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작업 정의</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작업은 특정 웹을 호출하는 다양한 동작을 의미하며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단순 또는 복잡한 정의가 가능하고</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시작하는 시간 또는 반복적으로 실행되는 일정이 정의 가능하며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작업 내부 조건 및 정의에 따라 오류 발생시 별도의 </a:t>
                </a:r>
                <a:r>
                  <a:rPr kumimoji="0" lang="en-US" altLang="ko-KR" sz="1020" b="0" i="0" u="none" strike="noStrike" kern="0" cap="none" spc="0" normalizeH="0" baseline="0" noProof="0" dirty="0" smtClean="0">
                    <a:ln>
                      <a:noFill/>
                    </a:ln>
                    <a:solidFill>
                      <a:prstClr val="black"/>
                    </a:solidFill>
                    <a:effectLst/>
                    <a:uLnTx/>
                    <a:uFillTx/>
                    <a:ea typeface="맑은 고딕"/>
                  </a:rPr>
                  <a:t>URL</a:t>
                </a:r>
                <a:r>
                  <a:rPr kumimoji="0" lang="ko-KR" altLang="en-US" sz="1020" b="0" i="0" u="none" strike="noStrike" kern="0" cap="none" spc="0" normalizeH="0" baseline="0" noProof="0" smtClean="0">
                    <a:ln>
                      <a:noFill/>
                    </a:ln>
                    <a:solidFill>
                      <a:prstClr val="black"/>
                    </a:solidFill>
                    <a:effectLst/>
                    <a:uLnTx/>
                    <a:uFillTx/>
                    <a:ea typeface="맑은 고딕"/>
                  </a:rPr>
                  <a:t>을 호출 하여 오류에 따른 대응 작업도 정의 가능 </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복잡한 작업 설정</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동작의 유형은 </a:t>
                </a:r>
                <a:r>
                  <a:rPr kumimoji="0" lang="en-US" altLang="ko-KR" sz="1020" b="0" i="0" u="none" strike="noStrike" kern="0" cap="none" spc="0" normalizeH="0" baseline="0" noProof="0" dirty="0" smtClean="0">
                    <a:ln>
                      <a:noFill/>
                    </a:ln>
                    <a:solidFill>
                      <a:prstClr val="black"/>
                    </a:solidFill>
                    <a:effectLst/>
                    <a:uLnTx/>
                    <a:uFillTx/>
                    <a:ea typeface="맑은 고딕"/>
                  </a:rPr>
                  <a:t>HTTP</a:t>
                </a:r>
                <a:r>
                  <a:rPr kumimoji="0" lang="ko-KR" altLang="en-US" sz="1020" b="0" i="0" u="none" strike="noStrike" kern="0" cap="none" spc="0" normalizeH="0" baseline="0" noProof="0" smtClean="0">
                    <a:ln>
                      <a:noFill/>
                    </a:ln>
                    <a:solidFill>
                      <a:prstClr val="black"/>
                    </a:solidFill>
                    <a:effectLst/>
                    <a:uLnTx/>
                    <a:uFillTx/>
                    <a:ea typeface="맑은 고딕"/>
                  </a:rPr>
                  <a:t>를 지원하며</a:t>
                </a:r>
                <a:r>
                  <a:rPr kumimoji="0" lang="en-US" altLang="ko-KR" sz="1020" b="0" i="0" u="none" strike="noStrike" kern="0" cap="none" spc="0" normalizeH="0" baseline="0" noProof="0" dirty="0" smtClean="0">
                    <a:ln>
                      <a:noFill/>
                    </a:ln>
                    <a:solidFill>
                      <a:prstClr val="black"/>
                    </a:solidFill>
                    <a:effectLst/>
                    <a:uLnTx/>
                    <a:uFillTx/>
                    <a:ea typeface="맑은 고딕"/>
                  </a:rPr>
                  <a:t>, GET, PUT, POST, DELETE</a:t>
                </a:r>
                <a:r>
                  <a:rPr kumimoji="0" lang="ko-KR" altLang="en-US" sz="1020" b="0" i="0" u="none" strike="noStrike" kern="0" cap="none" spc="0" normalizeH="0" baseline="0" noProof="0" smtClean="0">
                    <a:ln>
                      <a:noFill/>
                    </a:ln>
                    <a:solidFill>
                      <a:prstClr val="black"/>
                    </a:solidFill>
                    <a:effectLst/>
                    <a:uLnTx/>
                    <a:uFillTx/>
                    <a:ea typeface="맑은 고딕"/>
                  </a:rPr>
                  <a:t> 그리고 </a:t>
                </a:r>
                <a:r>
                  <a:rPr kumimoji="0" lang="en-US" altLang="ko-KR" sz="1020" b="0" i="0" u="none" strike="noStrike" kern="0" cap="none" spc="0" normalizeH="0" baseline="0" noProof="0" dirty="0" smtClean="0">
                    <a:ln>
                      <a:noFill/>
                    </a:ln>
                    <a:solidFill>
                      <a:prstClr val="black"/>
                    </a:solidFill>
                    <a:effectLst/>
                    <a:uLnTx/>
                    <a:uFillTx/>
                    <a:ea typeface="맑은 고딕"/>
                  </a:rPr>
                  <a:t>URL</a:t>
                </a:r>
                <a:r>
                  <a:rPr kumimoji="0" lang="ko-KR" altLang="en-US" sz="1020" b="0" i="0" u="none" strike="noStrike" kern="0" cap="none" spc="0" normalizeH="0" baseline="0" noProof="0" smtClean="0">
                    <a:ln>
                      <a:noFill/>
                    </a:ln>
                    <a:solidFill>
                      <a:prstClr val="black"/>
                    </a:solidFill>
                    <a:effectLst/>
                    <a:uLnTx/>
                    <a:uFillTx/>
                    <a:ea typeface="맑은 고딕"/>
                  </a:rPr>
                  <a:t>을 지정</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필요에 따라 헤더와 인증 정보를 추가하여 요건에 맞는 작업 호출이 가능</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작업 실행 기록 및 결과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실행된 작업들에 대해 성공 여부를 한 눈에 모니터링 할 수 있으며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작업 실행 결과 및 결과 세부 내용을 기록하여 반횐된 값이나 데이터를 쉽게 볼 수 있고</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작업의 실행 시작 및 소요 시간도 확인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35"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29" name="그룹 18"/>
            <p:cNvGrpSpPr/>
            <p:nvPr/>
          </p:nvGrpSpPr>
          <p:grpSpPr>
            <a:xfrm>
              <a:off x="6721836" y="899679"/>
              <a:ext cx="3362633" cy="5412310"/>
              <a:chOff x="3573634" y="943221"/>
              <a:chExt cx="3362633" cy="5412310"/>
            </a:xfrm>
          </p:grpSpPr>
          <p:sp>
            <p:nvSpPr>
              <p:cNvPr id="30"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1" name="그룹 20"/>
              <p:cNvGrpSpPr/>
              <p:nvPr/>
            </p:nvGrpSpPr>
            <p:grpSpPr>
              <a:xfrm>
                <a:off x="3573634" y="943223"/>
                <a:ext cx="3362633" cy="2953874"/>
                <a:chOff x="3573634" y="943223"/>
                <a:chExt cx="3362633" cy="2953874"/>
              </a:xfrm>
            </p:grpSpPr>
            <p:sp>
              <p:nvSpPr>
                <p:cNvPr id="32"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3" name="직사각형 22"/>
                <p:cNvSpPr/>
                <p:nvPr/>
              </p:nvSpPr>
              <p:spPr>
                <a:xfrm>
                  <a:off x="3591147" y="1333284"/>
                  <a:ext cx="3316091" cy="2563813"/>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0" i="0" u="none" strike="noStrike" kern="0" cap="none" spc="0" normalizeH="0" baseline="0" noProof="0" dirty="0" smtClean="0">
                      <a:ln>
                        <a:noFill/>
                      </a:ln>
                      <a:solidFill>
                        <a:prstClr val="black"/>
                      </a:solidFill>
                      <a:effectLst/>
                      <a:uLnTx/>
                      <a:uFillTx/>
                      <a:ea typeface="맑은 고딕"/>
                    </a:rPr>
                    <a:t>일정에 따라 실행되는 작업 생성</a:t>
                  </a: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스케줄러를 통해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의 내부 및 외부에서 서비스를 안정적으로 호출하는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에서 </a:t>
                  </a:r>
                  <a:r>
                    <a:rPr kumimoji="0" lang="en-US" altLang="ko-KR" sz="1020" b="0" i="0" u="none" strike="noStrike" kern="0" cap="none" spc="0" normalizeH="0" baseline="0" noProof="0" dirty="0" smtClean="0">
                      <a:ln>
                        <a:noFill/>
                      </a:ln>
                      <a:solidFill>
                        <a:prstClr val="black"/>
                      </a:solidFill>
                      <a:effectLst/>
                      <a:uLnTx/>
                      <a:uFillTx/>
                      <a:ea typeface="맑은 고딕"/>
                    </a:rPr>
                    <a:t>HTTP/S </a:t>
                  </a:r>
                  <a:r>
                    <a:rPr kumimoji="0" lang="ko-KR" altLang="en-US" sz="1020" b="0" i="0" u="none" strike="noStrike" kern="0" cap="none" spc="0" normalizeH="0" baseline="0" noProof="0" smtClean="0">
                      <a:ln>
                        <a:noFill/>
                      </a:ln>
                      <a:solidFill>
                        <a:prstClr val="black"/>
                      </a:solidFill>
                      <a:effectLst/>
                      <a:uLnTx/>
                      <a:uFillTx/>
                      <a:ea typeface="맑은 고딕"/>
                    </a:rPr>
                    <a:t>끝점 호출</a:t>
                  </a:r>
                  <a:r>
                    <a:rPr kumimoji="0" lang="en-US" altLang="ko-KR" sz="1020" b="0" i="0" u="none" strike="noStrike" kern="0" cap="none" spc="0" normalizeH="0" baseline="0" noProof="0" dirty="0" smtClean="0">
                      <a:ln>
                        <a:noFill/>
                      </a:ln>
                      <a:solidFill>
                        <a:prstClr val="black"/>
                      </a:solidFill>
                      <a:effectLst/>
                      <a:uLnTx/>
                      <a:uFillTx/>
                      <a:ea typeface="맑은 고딕"/>
                    </a:rPr>
                    <a:t>, Azure </a:t>
                  </a:r>
                  <a:r>
                    <a:rPr kumimoji="0" lang="ko-KR" altLang="en-US" sz="1020" b="0" i="0" u="none" strike="noStrike" kern="0" cap="none" spc="0" normalizeH="0" baseline="0" noProof="0" smtClean="0">
                      <a:ln>
                        <a:noFill/>
                      </a:ln>
                      <a:solidFill>
                        <a:prstClr val="black"/>
                      </a:solidFill>
                      <a:effectLst/>
                      <a:uLnTx/>
                      <a:uFillTx/>
                      <a:ea typeface="맑은 고딕"/>
                    </a:rPr>
                    <a:t>저장소 큐에 메시지 게시 등의 작업을 생성할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되풀이 일정에 따라 또는 미래의 어느 시점에 즉시 작업을 실행하도록 선택할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0" i="0" u="none" strike="noStrike" kern="0" cap="none" spc="0" normalizeH="0" baseline="0" noProof="0" dirty="0" smtClean="0">
                      <a:ln>
                        <a:noFill/>
                      </a:ln>
                      <a:solidFill>
                        <a:prstClr val="black"/>
                      </a:solidFill>
                      <a:effectLst/>
                      <a:uLnTx/>
                      <a:uFillTx/>
                      <a:ea typeface="맑은 고딕"/>
                    </a:rPr>
                    <a:t>큐를 사용하여 </a:t>
                  </a:r>
                  <a:r>
                    <a:rPr kumimoji="0" lang="ko-KR" altLang="en-US" sz="1224" b="0" i="0" u="none" strike="noStrike" kern="0" cap="none" spc="0" normalizeH="0" baseline="0" noProof="0" dirty="0" err="1" smtClean="0">
                      <a:ln>
                        <a:noFill/>
                      </a:ln>
                      <a:solidFill>
                        <a:prstClr val="black"/>
                      </a:solidFill>
                      <a:effectLst/>
                      <a:uLnTx/>
                      <a:uFillTx/>
                      <a:ea typeface="맑은 고딕"/>
                    </a:rPr>
                    <a:t>비동기</a:t>
                  </a:r>
                  <a:r>
                    <a:rPr kumimoji="0" lang="ko-KR" altLang="en-US" sz="1224" b="0" i="0" u="none" strike="noStrike" kern="0" cap="none" spc="0" normalizeH="0" baseline="0" noProof="0" dirty="0" smtClean="0">
                      <a:ln>
                        <a:noFill/>
                      </a:ln>
                      <a:solidFill>
                        <a:prstClr val="black"/>
                      </a:solidFill>
                      <a:effectLst/>
                      <a:uLnTx/>
                      <a:uFillTx/>
                      <a:ea typeface="맑은 고딕"/>
                    </a:rPr>
                    <a:t> 작업 생성</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스케줄러가 되풀이 요청을 비동기적으로 처리하기 위해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저장소 큐에 메시지를 게시할 수도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이는 대규모 데이터베이스에 대한 일련의 </a:t>
                  </a:r>
                  <a:r>
                    <a:rPr kumimoji="0" lang="en-US" altLang="ko-KR" sz="1020" b="0" i="0" u="none" strike="noStrike" kern="0" cap="none" spc="0" normalizeH="0" baseline="0" noProof="0" dirty="0" smtClean="0">
                      <a:ln>
                        <a:noFill/>
                      </a:ln>
                      <a:solidFill>
                        <a:prstClr val="black"/>
                      </a:solidFill>
                      <a:effectLst/>
                      <a:uLnTx/>
                      <a:uFillTx/>
                      <a:ea typeface="맑은 고딕"/>
                    </a:rPr>
                    <a:t>SQL </a:t>
                  </a:r>
                  <a:r>
                    <a:rPr kumimoji="0" lang="ko-KR" altLang="en-US" sz="1020" b="0" i="0" u="none" strike="noStrike" kern="0" cap="none" spc="0" normalizeH="0" baseline="0" noProof="0" smtClean="0">
                      <a:ln>
                        <a:noFill/>
                      </a:ln>
                      <a:solidFill>
                        <a:prstClr val="black"/>
                      </a:solidFill>
                      <a:effectLst/>
                      <a:uLnTx/>
                      <a:uFillTx/>
                      <a:ea typeface="맑은 고딕"/>
                    </a:rPr>
                    <a:t>쿼리와 같이 복잡하거나 오래 실행되는 요청에 유용하며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오프라인 상태인 서비스를 호출하려는 경우에도 유용합니다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grpSp>
      <p:pic>
        <p:nvPicPr>
          <p:cNvPr id="36"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751" y="2453886"/>
            <a:ext cx="2914021" cy="1942681"/>
          </a:xfrm>
          <a:prstGeom prst="rect">
            <a:avLst/>
          </a:prstGeom>
        </p:spPr>
      </p:pic>
      <p:pic>
        <p:nvPicPr>
          <p:cNvPr id="37"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992" y="4637783"/>
            <a:ext cx="2785974" cy="1819688"/>
          </a:xfrm>
          <a:prstGeom prst="rect">
            <a:avLst/>
          </a:prstGeom>
        </p:spPr>
      </p:pic>
      <p:grpSp>
        <p:nvGrpSpPr>
          <p:cNvPr id="38" name="그룹 26"/>
          <p:cNvGrpSpPr/>
          <p:nvPr/>
        </p:nvGrpSpPr>
        <p:grpSpPr>
          <a:xfrm>
            <a:off x="7922827" y="4344527"/>
            <a:ext cx="3043498" cy="2200697"/>
            <a:chOff x="3245258" y="1920405"/>
            <a:chExt cx="2984092" cy="2157742"/>
          </a:xfrm>
        </p:grpSpPr>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직사각형 29"/>
            <p:cNvSpPr/>
            <p:nvPr/>
          </p:nvSpPr>
          <p:spPr>
            <a:xfrm>
              <a:off x="3264310" y="2178936"/>
              <a:ext cx="2949677" cy="1899211"/>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2" name="직사각형 37"/>
            <p:cNvSpPr/>
            <p:nvPr/>
          </p:nvSpPr>
          <p:spPr>
            <a:xfrm>
              <a:off x="4055867" y="1939424"/>
              <a:ext cx="1378904"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smtClean="0">
                  <a:ln>
                    <a:noFill/>
                  </a:ln>
                  <a:solidFill>
                    <a:prstClr val="black"/>
                  </a:solidFill>
                  <a:effectLst/>
                  <a:uLnTx/>
                  <a:uFillTx/>
                  <a:ea typeface="맑은 고딕"/>
                </a:rPr>
                <a:t>스케줄러 </a:t>
              </a:r>
              <a:r>
                <a:rPr kumimoji="0" lang="ko-KR" altLang="en-US" sz="1122" b="1" i="0" u="none" strike="noStrike" kern="0" cap="none" spc="0" normalizeH="0" baseline="0" noProof="0" dirty="0" err="1" smtClean="0">
                  <a:ln>
                    <a:noFill/>
                  </a:ln>
                  <a:solidFill>
                    <a:prstClr val="black"/>
                  </a:solidFill>
                  <a:effectLst/>
                  <a:uLnTx/>
                  <a:uFillTx/>
                  <a:ea typeface="맑은 고딕"/>
                </a:rPr>
                <a:t>대시보드</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grpSp>
        <p:nvGrpSpPr>
          <p:cNvPr id="43" name="그룹 3"/>
          <p:cNvGrpSpPr/>
          <p:nvPr/>
        </p:nvGrpSpPr>
        <p:grpSpPr>
          <a:xfrm>
            <a:off x="1259403" y="2084265"/>
            <a:ext cx="3009523" cy="2442747"/>
            <a:chOff x="3245258" y="1920405"/>
            <a:chExt cx="2984092" cy="1834268"/>
          </a:xfrm>
        </p:grpSpPr>
        <p:pic>
          <p:nvPicPr>
            <p:cNvPr id="4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직사각형 1"/>
            <p:cNvSpPr/>
            <p:nvPr/>
          </p:nvSpPr>
          <p:spPr>
            <a:xfrm>
              <a:off x="3264310" y="2178936"/>
              <a:ext cx="2949677" cy="1575737"/>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6" name="직사각형 2"/>
            <p:cNvSpPr/>
            <p:nvPr/>
          </p:nvSpPr>
          <p:spPr>
            <a:xfrm>
              <a:off x="3951719" y="1939424"/>
              <a:ext cx="1580895" cy="189748"/>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smtClean="0">
                  <a:ln>
                    <a:noFill/>
                  </a:ln>
                  <a:solidFill>
                    <a:prstClr val="black"/>
                  </a:solidFill>
                  <a:effectLst/>
                  <a:uLnTx/>
                  <a:uFillTx/>
                  <a:ea typeface="맑은 고딕"/>
                </a:rPr>
                <a:t>스케줄러 서비스 구성</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47"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97999842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Automation</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자동화는 파워쉘 워크플로우 기반의 프로세스 자동화를 통해 관리자의 수작업을 최소화하고 </a:t>
            </a:r>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관리를 단순화 할 수 있으며 관리 인력 비용 절감 및 관리 작업의 오류로 인한 장애도 최소화 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22" name="그룹 101"/>
          <p:cNvGrpSpPr/>
          <p:nvPr/>
        </p:nvGrpSpPr>
        <p:grpSpPr>
          <a:xfrm>
            <a:off x="1230278" y="1622187"/>
            <a:ext cx="9903370" cy="5126325"/>
            <a:chOff x="62400" y="900458"/>
            <a:chExt cx="9710068" cy="5738919"/>
          </a:xfrm>
        </p:grpSpPr>
        <p:grpSp>
          <p:nvGrpSpPr>
            <p:cNvPr id="23" name="그룹 94"/>
            <p:cNvGrpSpPr/>
            <p:nvPr/>
          </p:nvGrpSpPr>
          <p:grpSpPr>
            <a:xfrm>
              <a:off x="62400" y="900458"/>
              <a:ext cx="9710068" cy="5585111"/>
              <a:chOff x="114651" y="899679"/>
              <a:chExt cx="9969818" cy="5425967"/>
            </a:xfrm>
          </p:grpSpPr>
          <p:sp>
            <p:nvSpPr>
              <p:cNvPr id="25" name="Rectangle 4"/>
              <p:cNvSpPr/>
              <p:nvPr/>
            </p:nvSpPr>
            <p:spPr bwMode="gray">
              <a:xfrm>
                <a:off x="114651" y="915028"/>
                <a:ext cx="3038634" cy="5403361"/>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26" name="Rectangle 7"/>
              <p:cNvSpPr/>
              <p:nvPr/>
            </p:nvSpPr>
            <p:spPr bwMode="gray">
              <a:xfrm>
                <a:off x="119132" y="899681"/>
                <a:ext cx="3038636"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자동화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27" name="그룹 93"/>
              <p:cNvGrpSpPr/>
              <p:nvPr/>
            </p:nvGrpSpPr>
            <p:grpSpPr>
              <a:xfrm>
                <a:off x="3263353" y="899681"/>
                <a:ext cx="3362633" cy="5425965"/>
                <a:chOff x="3584066" y="914195"/>
                <a:chExt cx="3362633" cy="5425965"/>
              </a:xfrm>
            </p:grpSpPr>
            <p:sp>
              <p:nvSpPr>
                <p:cNvPr id="31"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32" name="그룹 8"/>
                <p:cNvGrpSpPr/>
                <p:nvPr/>
              </p:nvGrpSpPr>
              <p:grpSpPr>
                <a:xfrm>
                  <a:off x="3584066" y="914195"/>
                  <a:ext cx="3362633" cy="5222716"/>
                  <a:chOff x="3584066" y="914195"/>
                  <a:chExt cx="3362633" cy="5222716"/>
                </a:xfrm>
              </p:grpSpPr>
              <p:sp>
                <p:nvSpPr>
                  <p:cNvPr id="33"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34" name="직사각형 7"/>
                  <p:cNvSpPr/>
                  <p:nvPr/>
                </p:nvSpPr>
                <p:spPr>
                  <a:xfrm>
                    <a:off x="3601579" y="1333282"/>
                    <a:ext cx="3316091" cy="4803629"/>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기존 </a:t>
                    </a:r>
                    <a:r>
                      <a:rPr kumimoji="0" lang="en-US" altLang="ko-KR" sz="1224" b="1" i="0" u="sng" strike="noStrike" kern="0" cap="none" spc="0" normalizeH="0" baseline="0" noProof="0" dirty="0" smtClean="0">
                        <a:ln>
                          <a:noFill/>
                        </a:ln>
                        <a:solidFill>
                          <a:prstClr val="black"/>
                        </a:solidFill>
                        <a:effectLst/>
                        <a:uLnTx/>
                        <a:uFillTx/>
                        <a:ea typeface="맑은 고딕"/>
                      </a:rPr>
                      <a:t>Windows PowerShell </a:t>
                    </a:r>
                    <a:r>
                      <a:rPr kumimoji="0" lang="ko-KR" altLang="en-US" sz="1224" b="1" i="0" u="sng" strike="noStrike" kern="0" cap="none" spc="0" normalizeH="0" baseline="0" noProof="0" smtClean="0">
                        <a:ln>
                          <a:noFill/>
                        </a:ln>
                        <a:solidFill>
                          <a:prstClr val="black"/>
                        </a:solidFill>
                        <a:effectLst/>
                        <a:uLnTx/>
                        <a:uFillTx/>
                        <a:ea typeface="맑은 고딕"/>
                      </a:rPr>
                      <a:t>워크플로 활용</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자동화에서 </a:t>
                    </a:r>
                    <a:r>
                      <a:rPr kumimoji="0" lang="en-US" altLang="ko-KR" sz="1020" b="0" i="0" u="none" strike="noStrike" kern="0" cap="none" spc="0" normalizeH="0" baseline="0" noProof="0" dirty="0" smtClean="0">
                        <a:ln>
                          <a:noFill/>
                        </a:ln>
                        <a:solidFill>
                          <a:prstClr val="black"/>
                        </a:solidFill>
                        <a:effectLst/>
                        <a:uLnTx/>
                        <a:uFillTx/>
                        <a:ea typeface="맑은 고딕"/>
                      </a:rPr>
                      <a:t>Windows PowerShell </a:t>
                    </a:r>
                    <a:r>
                      <a:rPr kumimoji="0" lang="ko-KR" altLang="en-US" sz="1020" b="0" i="0" u="none" strike="noStrike" kern="0" cap="none" spc="0" normalizeH="0" baseline="0" noProof="0" smtClean="0">
                        <a:ln>
                          <a:noFill/>
                        </a:ln>
                        <a:solidFill>
                          <a:prstClr val="black"/>
                        </a:solidFill>
                        <a:effectLst/>
                        <a:uLnTx/>
                        <a:uFillTx/>
                        <a:ea typeface="맑은 고딕"/>
                      </a:rPr>
                      <a:t>워크플로 또는 </a:t>
                    </a:r>
                    <a:r>
                      <a:rPr kumimoji="0" lang="en-US" altLang="ko-KR" sz="1020" b="0" i="0" u="none" strike="noStrike" kern="0" cap="none" spc="0" normalizeH="0" baseline="0" noProof="0" dirty="0" err="1" smtClean="0">
                        <a:ln>
                          <a:noFill/>
                        </a:ln>
                        <a:solidFill>
                          <a:prstClr val="black"/>
                        </a:solidFill>
                        <a:effectLst/>
                        <a:uLnTx/>
                        <a:uFillTx/>
                        <a:ea typeface="맑은 고딕"/>
                      </a:rPr>
                      <a:t>runbook</a:t>
                    </a:r>
                    <a:r>
                      <a:rPr kumimoji="0" lang="ko-KR" altLang="en-US" sz="1020" b="0" i="0" u="none" strike="noStrike" kern="0" cap="none" spc="0" normalizeH="0" baseline="0" noProof="0" smtClean="0">
                        <a:ln>
                          <a:noFill/>
                        </a:ln>
                        <a:solidFill>
                          <a:prstClr val="black"/>
                        </a:solidFill>
                        <a:effectLst/>
                        <a:uLnTx/>
                        <a:uFillTx/>
                        <a:ea typeface="맑은 고딕"/>
                      </a:rPr>
                      <a:t>은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리소스의 생성</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배포</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모니터링</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및 유지 관리 뿐만 아니라 타사 응용 프로그램도 자동화하여 효율적으로 작업할 수 있도록 지원합니다</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hlinkClick r:id="rId3"/>
                      </a:rPr>
                      <a:t>스크립트 센터</a:t>
                    </a:r>
                    <a:r>
                      <a:rPr kumimoji="0" lang="ko-KR" altLang="en-US" sz="1020" b="0" i="0" u="none" strike="noStrike" kern="0" cap="none" spc="0" normalizeH="0" baseline="0" noProof="0" smtClean="0">
                        <a:ln>
                          <a:noFill/>
                        </a:ln>
                        <a:solidFill>
                          <a:prstClr val="black"/>
                        </a:solidFill>
                        <a:effectLst/>
                        <a:uLnTx/>
                        <a:uFillTx/>
                        <a:ea typeface="맑은 고딕"/>
                      </a:rPr>
                      <a:t>의 </a:t>
                    </a:r>
                    <a:r>
                      <a:rPr kumimoji="0" lang="en-US" altLang="ko-KR" sz="1020" b="0" i="0" u="none" strike="noStrike" kern="0" cap="none" spc="0" normalizeH="0" baseline="0" noProof="0" dirty="0" err="1" smtClean="0">
                        <a:ln>
                          <a:noFill/>
                        </a:ln>
                        <a:solidFill>
                          <a:prstClr val="black"/>
                        </a:solidFill>
                        <a:effectLst/>
                        <a:uLnTx/>
                        <a:uFillTx/>
                        <a:ea typeface="맑은 고딕"/>
                      </a:rPr>
                      <a:t>Runbook</a:t>
                    </a:r>
                    <a:r>
                      <a:rPr kumimoji="0" lang="en-US" altLang="ko-KR" sz="1020" b="0" i="0" u="none" strike="noStrike" kern="0" cap="none" spc="0" normalizeH="0" baseline="0" noProof="0" dirty="0" smtClean="0">
                        <a:ln>
                          <a:noFill/>
                        </a:ln>
                        <a:solidFill>
                          <a:prstClr val="black"/>
                        </a:solidFill>
                        <a:effectLst/>
                        <a:uLnTx/>
                        <a:uFillTx/>
                        <a:ea typeface="맑은 고딕"/>
                      </a:rPr>
                      <a:t> Gallery</a:t>
                    </a:r>
                    <a:r>
                      <a:rPr kumimoji="0" lang="ko-KR" altLang="en-US" sz="1020" b="0" i="0" u="none" strike="noStrike" kern="0" cap="none" spc="0" normalizeH="0" baseline="0" noProof="0" smtClean="0">
                        <a:ln>
                          <a:noFill/>
                        </a:ln>
                        <a:solidFill>
                          <a:prstClr val="black"/>
                        </a:solidFill>
                        <a:effectLst/>
                        <a:uLnTx/>
                        <a:uFillTx/>
                        <a:ea typeface="맑은 고딕"/>
                      </a:rPr>
                      <a:t>에 있는 많은 기존 </a:t>
                    </a:r>
                    <a:r>
                      <a:rPr kumimoji="0" lang="en-US" altLang="ko-KR" sz="1020" b="0" i="0" u="none" strike="noStrike" kern="0" cap="none" spc="0" normalizeH="0" baseline="0" noProof="0" dirty="0" err="1" smtClean="0">
                        <a:ln>
                          <a:noFill/>
                        </a:ln>
                        <a:solidFill>
                          <a:prstClr val="black"/>
                        </a:solidFill>
                        <a:effectLst/>
                        <a:uLnTx/>
                        <a:uFillTx/>
                        <a:ea typeface="맑은 고딕"/>
                      </a:rPr>
                      <a:t>runbook</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중 하나를 활용하거나 </a:t>
                    </a:r>
                    <a:r>
                      <a:rPr kumimoji="0" lang="en-US" altLang="ko-KR" sz="1020" b="0" i="0" u="none" strike="noStrike" kern="0" cap="none" spc="0" normalizeH="0" baseline="0" noProof="0" dirty="0" err="1" smtClean="0">
                        <a:ln>
                          <a:noFill/>
                        </a:ln>
                        <a:solidFill>
                          <a:prstClr val="black"/>
                        </a:solidFill>
                        <a:effectLst/>
                        <a:uLnTx/>
                        <a:uFillTx/>
                        <a:ea typeface="맑은 고딕"/>
                      </a:rPr>
                      <a:t>runbook</a:t>
                    </a:r>
                    <a:r>
                      <a:rPr kumimoji="0" lang="ko-KR" altLang="en-US" sz="1020" b="0" i="0" u="none" strike="noStrike" kern="0" cap="none" spc="0" normalizeH="0" baseline="0" noProof="0" smtClean="0">
                        <a:ln>
                          <a:noFill/>
                        </a:ln>
                        <a:solidFill>
                          <a:prstClr val="black"/>
                        </a:solidFill>
                        <a:effectLst/>
                        <a:uLnTx/>
                        <a:uFillTx/>
                        <a:ea typeface="맑은 고딕"/>
                      </a:rPr>
                      <a:t>을 직접 작성할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다양한 </a:t>
                    </a:r>
                    <a:r>
                      <a:rPr kumimoji="0" lang="en-US" altLang="ko-KR" sz="1224" b="1" i="0" u="sng" strike="noStrike" kern="0" cap="none" spc="0" normalizeH="0" baseline="0" noProof="0" dirty="0" smtClean="0">
                        <a:ln>
                          <a:noFill/>
                        </a:ln>
                        <a:solidFill>
                          <a:prstClr val="black"/>
                        </a:solidFill>
                        <a:effectLst/>
                        <a:uLnTx/>
                        <a:uFillTx/>
                        <a:ea typeface="맑은 고딕"/>
                      </a:rPr>
                      <a:t>Azure</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smtClean="0">
                        <a:ln>
                          <a:noFill/>
                        </a:ln>
                        <a:solidFill>
                          <a:prstClr val="black"/>
                        </a:solidFill>
                        <a:effectLst/>
                        <a:uLnTx/>
                        <a:uFillTx/>
                        <a:ea typeface="맑은 고딕"/>
                      </a:rPr>
                      <a:t>서비스와 통합</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자동화 </a:t>
                    </a:r>
                    <a:r>
                      <a:rPr kumimoji="0" lang="en-US" altLang="ko-KR" sz="1020" b="0" i="0" u="none" strike="noStrike" kern="0" cap="none" spc="0" normalizeH="0" baseline="0" noProof="0" dirty="0" err="1" smtClean="0">
                        <a:ln>
                          <a:noFill/>
                        </a:ln>
                        <a:solidFill>
                          <a:prstClr val="black"/>
                        </a:solidFill>
                        <a:effectLst/>
                        <a:uLnTx/>
                        <a:uFillTx/>
                        <a:ea typeface="맑은 고딕"/>
                      </a:rPr>
                      <a:t>runbook</a:t>
                    </a:r>
                    <a:r>
                      <a:rPr kumimoji="0" lang="ko-KR" altLang="en-US" sz="1020" b="0" i="0" u="none" strike="noStrike" kern="0" cap="none" spc="0" normalizeH="0" baseline="0" noProof="0" smtClean="0">
                        <a:ln>
                          <a:noFill/>
                        </a:ln>
                        <a:solidFill>
                          <a:prstClr val="black"/>
                        </a:solidFill>
                        <a:effectLst/>
                        <a:uLnTx/>
                        <a:uFillTx/>
                        <a:ea typeface="맑은 고딕"/>
                      </a:rPr>
                      <a:t>은 웹 사이트</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가상 컴퓨터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저장소</a:t>
                    </a:r>
                    <a:r>
                      <a:rPr kumimoji="0" lang="en-US" altLang="ko-KR" sz="1020" b="0" i="0" u="none" strike="noStrike" kern="0" cap="none" spc="0" normalizeH="0" baseline="0" noProof="0" dirty="0" smtClean="0">
                        <a:ln>
                          <a:noFill/>
                        </a:ln>
                        <a:solidFill>
                          <a:prstClr val="black"/>
                        </a:solidFill>
                        <a:effectLst/>
                        <a:uLnTx/>
                        <a:uFillTx/>
                        <a:ea typeface="맑은 고딕"/>
                      </a:rPr>
                      <a:t>, SQL Server </a:t>
                    </a:r>
                    <a:r>
                      <a:rPr kumimoji="0" lang="ko-KR" altLang="en-US" sz="1020" b="0" i="0" u="none" strike="noStrike" kern="0" cap="none" spc="0" normalizeH="0" baseline="0" noProof="0" smtClean="0">
                        <a:ln>
                          <a:noFill/>
                        </a:ln>
                        <a:solidFill>
                          <a:prstClr val="black"/>
                        </a:solidFill>
                        <a:effectLst/>
                        <a:uLnTx/>
                        <a:uFillTx/>
                        <a:ea typeface="맑은 고딕"/>
                      </a:rPr>
                      <a:t>및 기타 다양한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서비스와 연동됩니다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공용 인터넷 </a:t>
                    </a:r>
                    <a:r>
                      <a:rPr kumimoji="0" lang="en-US" altLang="ko-KR" sz="1020" b="0" i="0" u="none" strike="noStrike" kern="0" cap="none" spc="0" normalizeH="0" baseline="0" noProof="0" dirty="0" smtClean="0">
                        <a:ln>
                          <a:noFill/>
                        </a:ln>
                        <a:solidFill>
                          <a:prstClr val="black"/>
                        </a:solidFill>
                        <a:effectLst/>
                        <a:uLnTx/>
                        <a:uFillTx/>
                        <a:ea typeface="맑은 고딕"/>
                      </a:rPr>
                      <a:t>API</a:t>
                    </a:r>
                    <a:r>
                      <a:rPr kumimoji="0" lang="ko-KR" altLang="en-US" sz="1020" b="0" i="0" u="none" strike="noStrike" kern="0" cap="none" spc="0" normalizeH="0" baseline="0" noProof="0" smtClean="0">
                        <a:ln>
                          <a:noFill/>
                        </a:ln>
                        <a:solidFill>
                          <a:prstClr val="black"/>
                        </a:solidFill>
                        <a:effectLst/>
                        <a:uLnTx/>
                        <a:uFillTx/>
                        <a:ea typeface="맑은 고딕"/>
                      </a:rPr>
                      <a:t>를 제공하는 모든 서비스도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자동화는 연동될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Azure </a:t>
                    </a:r>
                    <a:r>
                      <a:rPr kumimoji="0" lang="ko-KR" altLang="en-US" sz="1020" b="0" i="0" u="none" strike="noStrike" kern="0" cap="none" spc="0" normalizeH="0" baseline="0" noProof="0" smtClean="0">
                        <a:ln>
                          <a:noFill/>
                        </a:ln>
                        <a:solidFill>
                          <a:prstClr val="black"/>
                        </a:solidFill>
                        <a:effectLst/>
                        <a:uLnTx/>
                        <a:uFillTx/>
                        <a:ea typeface="맑은 고딕"/>
                      </a:rPr>
                      <a:t>포털의 대시보드 차트와 로그 레코드를 사용하면 </a:t>
                    </a:r>
                    <a:r>
                      <a:rPr kumimoji="0" lang="en-US" altLang="ko-KR" sz="1020" b="0" i="0" u="none" strike="noStrike" kern="0" cap="none" spc="0" normalizeH="0" baseline="0" noProof="0" dirty="0" err="1" smtClean="0">
                        <a:ln>
                          <a:noFill/>
                        </a:ln>
                        <a:solidFill>
                          <a:prstClr val="black"/>
                        </a:solidFill>
                        <a:effectLst/>
                        <a:uLnTx/>
                        <a:uFillTx/>
                        <a:ea typeface="맑은 고딕"/>
                      </a:rPr>
                      <a:t>runbook</a:t>
                    </a:r>
                    <a:r>
                      <a:rPr kumimoji="0" lang="ko-KR" altLang="en-US" sz="1020" b="0" i="0" u="none" strike="noStrike" kern="0" cap="none" spc="0" normalizeH="0" baseline="0" noProof="0" smtClean="0">
                        <a:ln>
                          <a:noFill/>
                        </a:ln>
                        <a:solidFill>
                          <a:prstClr val="black"/>
                        </a:solidFill>
                        <a:effectLst/>
                        <a:uLnTx/>
                        <a:uFillTx/>
                        <a:ea typeface="맑은 고딕"/>
                      </a:rPr>
                      <a:t>을 보다 쉽게 모니터링할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안정적인 </a:t>
                    </a:r>
                    <a:r>
                      <a:rPr kumimoji="0" lang="ko-KR" altLang="en-US" sz="1224" b="1" i="0" u="sng" strike="noStrike" kern="0" cap="none" spc="0" normalizeH="0" baseline="0" noProof="0" dirty="0" err="1" smtClean="0">
                        <a:ln>
                          <a:noFill/>
                        </a:ln>
                        <a:solidFill>
                          <a:prstClr val="black"/>
                        </a:solidFill>
                        <a:effectLst/>
                        <a:uLnTx/>
                        <a:uFillTx/>
                        <a:ea typeface="맑은 고딕"/>
                      </a:rPr>
                      <a:t>워크플로수</a:t>
                    </a:r>
                    <a:r>
                      <a:rPr kumimoji="0" lang="ko-KR" altLang="en-US" sz="1224" b="1" i="0" u="sng" strike="noStrike" kern="0" cap="none" spc="0" normalizeH="0" baseline="0" noProof="0" dirty="0" smtClean="0">
                        <a:ln>
                          <a:noFill/>
                        </a:ln>
                        <a:solidFill>
                          <a:prstClr val="black"/>
                        </a:solidFill>
                        <a:effectLst/>
                        <a:uLnTx/>
                        <a:uFillTx/>
                        <a:ea typeface="맑은 고딕"/>
                      </a:rPr>
                      <a:t> 실행 기능</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자동화 워크플로우는 예기치 않은 오류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충돌 및 네트워크 문제가 발생하면 워크플로를 다시 시작하는 검사점을 자동화 운영자가 만들 수 있도록 지원합니다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테스트 </a:t>
                    </a:r>
                    <a:r>
                      <a:rPr kumimoji="0" lang="ko-KR" altLang="en-US" sz="1224" b="1" i="0" u="sng" strike="noStrike" kern="0" cap="none" spc="0" normalizeH="0" baseline="0" noProof="0" dirty="0" err="1" smtClean="0">
                        <a:ln>
                          <a:noFill/>
                        </a:ln>
                        <a:solidFill>
                          <a:prstClr val="black"/>
                        </a:solidFill>
                        <a:effectLst/>
                        <a:uLnTx/>
                        <a:uFillTx/>
                        <a:ea typeface="맑은 고딕"/>
                      </a:rPr>
                      <a:t>워크플로우</a:t>
                    </a:r>
                    <a:r>
                      <a:rPr kumimoji="0" lang="ko-KR" altLang="en-US" sz="1224" b="1" i="0" u="sng" strike="noStrike" kern="0" cap="none" spc="0" normalizeH="0" baseline="0" noProof="0" dirty="0" smtClean="0">
                        <a:ln>
                          <a:noFill/>
                        </a:ln>
                        <a:solidFill>
                          <a:prstClr val="black"/>
                        </a:solidFill>
                        <a:effectLst/>
                        <a:uLnTx/>
                        <a:uFillTx/>
                        <a:ea typeface="맑은 고딕"/>
                      </a:rPr>
                      <a:t> 및 일정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자동화 운영자는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포털에서 자동화 스크립트를 작성하고 테스트를 수행할 수 있으며 테스트가 완료된 스크립트를 특정 시기에 자동 실행될 수 있도록 일정을 정해 넣을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grpSp>
          </p:grpSp>
          <p:grpSp>
            <p:nvGrpSpPr>
              <p:cNvPr id="28" name="그룹 95"/>
              <p:cNvGrpSpPr/>
              <p:nvPr/>
            </p:nvGrpSpPr>
            <p:grpSpPr>
              <a:xfrm>
                <a:off x="6721836" y="899679"/>
                <a:ext cx="3362633" cy="5412310"/>
                <a:chOff x="3573634" y="943221"/>
                <a:chExt cx="3362633" cy="5412310"/>
              </a:xfrm>
            </p:grpSpPr>
            <p:sp>
              <p:nvSpPr>
                <p:cNvPr id="29"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0" name="Rectangle 7"/>
                <p:cNvSpPr/>
                <p:nvPr/>
              </p:nvSpPr>
              <p:spPr bwMode="gray">
                <a:xfrm>
                  <a:off x="3573634" y="943223"/>
                  <a:ext cx="3362633" cy="321008"/>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자동화 가능한 </a:t>
                  </a: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Azure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서비스</a:t>
                  </a:r>
                  <a:endParaRPr kumimoji="0" lang="en-US" altLang="ko-KR"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sp>
          <p:nvSpPr>
            <p:cNvPr id="24" name="직사각형 100"/>
            <p:cNvSpPr/>
            <p:nvPr/>
          </p:nvSpPr>
          <p:spPr>
            <a:xfrm>
              <a:off x="62400" y="4680825"/>
              <a:ext cx="2938469" cy="1958552"/>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오버헤드 비용을 절감하는 동시에 시간 절약</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반복 수행되고 시간이 오래 걸리고 오류가 발생하기 쉬운 모든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smtClean="0">
                  <a:ln>
                    <a:noFill/>
                  </a:ln>
                  <a:solidFill>
                    <a:prstClr val="black"/>
                  </a:solidFill>
                  <a:effectLst/>
                  <a:uLnTx/>
                  <a:uFillTx/>
                  <a:ea typeface="맑은 고딕"/>
                </a:rPr>
                <a:t>작업을 자동화할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Azure </a:t>
              </a:r>
              <a:r>
                <a:rPr kumimoji="0" lang="ko-KR" altLang="en-US" sz="1020" b="0" i="0" u="none" strike="noStrike" kern="0" cap="none" spc="0" normalizeH="0" baseline="0" noProof="0" smtClean="0">
                  <a:ln>
                    <a:noFill/>
                  </a:ln>
                  <a:solidFill>
                    <a:prstClr val="black"/>
                  </a:solidFill>
                  <a:effectLst/>
                  <a:uLnTx/>
                  <a:uFillTx/>
                  <a:ea typeface="맑은 고딕"/>
                </a:rPr>
                <a:t>자동화를 사용하면 비즈니스 가치를 높이는 작업에 더 많은 시간을 투자하여 집중할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또한 오류를 줄이고 효율성을 향상시켜 운영 비용을 절감할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grpSp>
      <p:grpSp>
        <p:nvGrpSpPr>
          <p:cNvPr id="35" name="그룹 3"/>
          <p:cNvGrpSpPr/>
          <p:nvPr/>
        </p:nvGrpSpPr>
        <p:grpSpPr>
          <a:xfrm>
            <a:off x="1271860" y="1993483"/>
            <a:ext cx="2951599" cy="278020"/>
            <a:chOff x="3106021" y="1920406"/>
            <a:chExt cx="3262566" cy="208766"/>
          </a:xfrm>
        </p:grpSpPr>
        <p:pic>
          <p:nvPicPr>
            <p:cNvPr id="3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직사각형 2"/>
            <p:cNvSpPr/>
            <p:nvPr/>
          </p:nvSpPr>
          <p:spPr>
            <a:xfrm>
              <a:off x="3914457" y="1939424"/>
              <a:ext cx="1762344" cy="189748"/>
            </a:xfrm>
            <a:prstGeom prst="rect">
              <a:avLst/>
            </a:prstGeom>
          </p:spPr>
          <p:txBody>
            <a:bodyPr wrap="none">
              <a:spAutoFit/>
            </a:bodyPr>
            <a:lstStyle/>
            <a:p>
              <a:pPr defTabSz="317342">
                <a:lnSpc>
                  <a:spcPct val="90000"/>
                </a:lnSpc>
                <a:spcBef>
                  <a:spcPts val="306"/>
                </a:spcBef>
                <a:spcAft>
                  <a:spcPts val="306"/>
                </a:spcAft>
                <a:buClr>
                  <a:srgbClr val="FD0000"/>
                </a:buClr>
              </a:pPr>
              <a:r>
                <a:rPr lang="ko-KR" altLang="en-US" sz="1122" b="1" dirty="0">
                  <a:solidFill>
                    <a:prstClr val="black"/>
                  </a:solidFill>
                  <a:ea typeface="맑은 고딕"/>
                </a:rPr>
                <a:t>자동화 모니터링 화면</a:t>
              </a:r>
              <a:endParaRPr lang="en-US" altLang="ko-KR" sz="1224" b="1" u="sng" dirty="0">
                <a:solidFill>
                  <a:prstClr val="black"/>
                </a:solidFill>
                <a:ea typeface="맑은 고딕"/>
              </a:endParaRPr>
            </a:p>
          </p:txBody>
        </p:sp>
      </p:gr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860" y="2287078"/>
            <a:ext cx="2951599" cy="2593829"/>
          </a:xfrm>
          <a:prstGeom prst="rect">
            <a:avLst/>
          </a:prstGeom>
        </p:spPr>
      </p:pic>
      <p:sp>
        <p:nvSpPr>
          <p:cNvPr id="39" name="직사각형 7"/>
          <p:cNvSpPr/>
          <p:nvPr/>
        </p:nvSpPr>
        <p:spPr>
          <a:xfrm>
            <a:off x="7828966" y="1999511"/>
            <a:ext cx="3293990" cy="4317810"/>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err="1">
                <a:solidFill>
                  <a:prstClr val="black"/>
                </a:solidFill>
                <a:ea typeface="맑은 고딕"/>
              </a:rPr>
              <a:t>컴퓨트</a:t>
            </a:r>
            <a:r>
              <a:rPr lang="en-US" altLang="ko-KR" sz="1224" b="1" u="sng" dirty="0">
                <a:solidFill>
                  <a:prstClr val="black"/>
                </a:solidFill>
                <a:ea typeface="맑은 고딕"/>
              </a:rPr>
              <a:t> &amp; </a:t>
            </a:r>
            <a:r>
              <a:rPr lang="ko-KR" altLang="en-US" sz="1224" b="1" u="sng">
                <a:solidFill>
                  <a:prstClr val="black"/>
                </a:solidFill>
                <a:ea typeface="맑은 고딕"/>
              </a:rPr>
              <a:t>네트워킹</a:t>
            </a:r>
            <a:endParaRPr lang="en-US" altLang="ko-KR" sz="1224" b="1" u="sng" dirty="0">
              <a:solidFill>
                <a:prstClr val="black"/>
              </a:solidFill>
              <a:ea typeface="맑은 고딕"/>
            </a:endParaRPr>
          </a:p>
          <a:p>
            <a:pPr marL="181338" defTabSz="317342">
              <a:lnSpc>
                <a:spcPct val="90000"/>
              </a:lnSpc>
              <a:spcBef>
                <a:spcPts val="306"/>
              </a:spcBef>
              <a:spcAft>
                <a:spcPts val="306"/>
              </a:spcAft>
              <a:buClr>
                <a:srgbClr val="FD0000"/>
              </a:buClr>
            </a:pPr>
            <a:r>
              <a:rPr lang="ko-KR" altLang="en-US" sz="1020" dirty="0" err="1">
                <a:solidFill>
                  <a:prstClr val="black"/>
                </a:solidFill>
                <a:ea typeface="맑은 고딕"/>
              </a:rPr>
              <a:t>트래픽</a:t>
            </a:r>
            <a:r>
              <a:rPr lang="ko-KR" altLang="en-US" sz="1020" dirty="0">
                <a:solidFill>
                  <a:prstClr val="black"/>
                </a:solidFill>
                <a:ea typeface="맑은 고딕"/>
              </a:rPr>
              <a:t> 관리자</a:t>
            </a:r>
            <a:r>
              <a:rPr lang="en-US" altLang="ko-KR" sz="1020" dirty="0">
                <a:solidFill>
                  <a:prstClr val="black"/>
                </a:solidFill>
                <a:ea typeface="맑은 고딕"/>
              </a:rPr>
              <a:t>, Express </a:t>
            </a:r>
            <a:r>
              <a:rPr lang="ko-KR" altLang="en-US" sz="1020">
                <a:solidFill>
                  <a:prstClr val="black"/>
                </a:solidFill>
                <a:ea typeface="맑은 고딕"/>
              </a:rPr>
              <a:t>경로</a:t>
            </a:r>
            <a:r>
              <a:rPr lang="en-US" altLang="ko-KR" sz="1020" dirty="0">
                <a:solidFill>
                  <a:prstClr val="black"/>
                </a:solidFill>
                <a:ea typeface="맑은 고딕"/>
              </a:rPr>
              <a:t>, </a:t>
            </a:r>
            <a:r>
              <a:rPr lang="ko-KR" altLang="en-US" sz="1020">
                <a:solidFill>
                  <a:prstClr val="black"/>
                </a:solidFill>
                <a:ea typeface="맑은 고딕"/>
              </a:rPr>
              <a:t>가상 네트워크</a:t>
            </a:r>
            <a:r>
              <a:rPr lang="en-US" altLang="ko-KR" sz="1020" dirty="0">
                <a:solidFill>
                  <a:prstClr val="black"/>
                </a:solidFill>
                <a:ea typeface="맑은 고딕"/>
              </a:rPr>
              <a:t>, Cloud</a:t>
            </a:r>
            <a:r>
              <a:rPr lang="ko-KR" altLang="en-US" sz="1020">
                <a:solidFill>
                  <a:prstClr val="black"/>
                </a:solidFill>
                <a:ea typeface="맑은 고딕"/>
              </a:rPr>
              <a:t> 서비스</a:t>
            </a:r>
            <a:r>
              <a:rPr lang="en-US" altLang="ko-KR" sz="1020" dirty="0">
                <a:solidFill>
                  <a:prstClr val="black"/>
                </a:solidFill>
                <a:ea typeface="맑은 고딕"/>
              </a:rPr>
              <a:t>, </a:t>
            </a:r>
            <a:r>
              <a:rPr lang="ko-KR" altLang="en-US" sz="1020">
                <a:solidFill>
                  <a:prstClr val="black"/>
                </a:solidFill>
                <a:ea typeface="맑은 고딕"/>
              </a:rPr>
              <a:t>가상 컴퓨터</a:t>
            </a:r>
            <a:r>
              <a:rPr lang="en-US" altLang="ko-KR" sz="1020" dirty="0">
                <a:solidFill>
                  <a:prstClr val="black"/>
                </a:solidFill>
                <a:ea typeface="맑은 고딕"/>
              </a:rPr>
              <a:t>, </a:t>
            </a:r>
            <a:r>
              <a:rPr lang="en-US" altLang="ko-KR" sz="1020" dirty="0" err="1">
                <a:solidFill>
                  <a:prstClr val="black"/>
                </a:solidFill>
                <a:ea typeface="맑은 고딕"/>
              </a:rPr>
              <a:t>RemoteApp</a:t>
            </a:r>
            <a:endParaRPr lang="en-US" altLang="ko-KR" sz="1020"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웹 및 </a:t>
            </a:r>
            <a:r>
              <a:rPr lang="ko-KR" altLang="en-US" sz="1224" b="1" u="sng" dirty="0" err="1">
                <a:solidFill>
                  <a:prstClr val="black"/>
                </a:solidFill>
                <a:ea typeface="맑은 고딕"/>
              </a:rPr>
              <a:t>모바일</a:t>
            </a:r>
            <a:endParaRPr lang="en-US" altLang="ko-KR" sz="1224" b="1" u="sng" dirty="0">
              <a:solidFill>
                <a:prstClr val="black"/>
              </a:solidFill>
              <a:ea typeface="맑은 고딕"/>
            </a:endParaRPr>
          </a:p>
          <a:p>
            <a:pPr marL="181338" defTabSz="317342">
              <a:lnSpc>
                <a:spcPct val="90000"/>
              </a:lnSpc>
              <a:spcBef>
                <a:spcPts val="306"/>
              </a:spcBef>
              <a:spcAft>
                <a:spcPts val="306"/>
              </a:spcAft>
              <a:buClr>
                <a:srgbClr val="FD0000"/>
              </a:buClr>
            </a:pPr>
            <a:r>
              <a:rPr lang="ko-KR" altLang="en-US" sz="1020" dirty="0">
                <a:solidFill>
                  <a:prstClr val="black"/>
                </a:solidFill>
                <a:ea typeface="맑은 고딕"/>
              </a:rPr>
              <a:t>웹사이트</a:t>
            </a:r>
            <a:endParaRPr lang="en-US" altLang="ko-KR" sz="1020"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데이터 및 분석</a:t>
            </a:r>
            <a:endParaRPr lang="en-US" altLang="ko-KR" sz="1224" b="1" u="sng" dirty="0">
              <a:solidFill>
                <a:prstClr val="black"/>
              </a:solidFill>
              <a:ea typeface="맑은 고딕"/>
            </a:endParaRPr>
          </a:p>
          <a:p>
            <a:pPr marL="181338" defTabSz="317342">
              <a:lnSpc>
                <a:spcPct val="90000"/>
              </a:lnSpc>
              <a:spcBef>
                <a:spcPts val="306"/>
              </a:spcBef>
              <a:spcAft>
                <a:spcPts val="306"/>
              </a:spcAft>
              <a:buClr>
                <a:srgbClr val="FD0000"/>
              </a:buClr>
            </a:pPr>
            <a:r>
              <a:rPr lang="ko-KR" altLang="en-US" sz="1020" dirty="0">
                <a:solidFill>
                  <a:prstClr val="black"/>
                </a:solidFill>
                <a:ea typeface="맑은 고딕"/>
              </a:rPr>
              <a:t>캐시</a:t>
            </a:r>
            <a:r>
              <a:rPr lang="en-US" altLang="ko-KR" sz="1020" dirty="0">
                <a:solidFill>
                  <a:prstClr val="black"/>
                </a:solidFill>
                <a:ea typeface="맑은 고딕"/>
              </a:rPr>
              <a:t>, SQL </a:t>
            </a:r>
            <a:r>
              <a:rPr lang="ko-KR" altLang="en-US" sz="1020">
                <a:solidFill>
                  <a:prstClr val="black"/>
                </a:solidFill>
                <a:ea typeface="맑은 고딕"/>
              </a:rPr>
              <a:t>데이터베이스</a:t>
            </a:r>
            <a:r>
              <a:rPr lang="en-US" altLang="ko-KR" sz="1020" dirty="0">
                <a:solidFill>
                  <a:prstClr val="black"/>
                </a:solidFill>
                <a:ea typeface="맑은 고딕"/>
              </a:rPr>
              <a:t>, </a:t>
            </a:r>
            <a:r>
              <a:rPr lang="en-US" altLang="ko-KR" sz="1020" dirty="0" err="1">
                <a:solidFill>
                  <a:prstClr val="black"/>
                </a:solidFill>
                <a:ea typeface="맑은 고딕"/>
              </a:rPr>
              <a:t>HDInsight</a:t>
            </a:r>
            <a:r>
              <a:rPr lang="en-US" altLang="ko-KR" sz="1020" dirty="0">
                <a:solidFill>
                  <a:prstClr val="black"/>
                </a:solidFill>
                <a:ea typeface="맑은 고딕"/>
              </a:rPr>
              <a:t>, Machine Learning</a:t>
            </a: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스토리지 및 백업</a:t>
            </a:r>
            <a:endParaRPr lang="en-US" altLang="ko-KR" sz="1224" b="1" u="sng" dirty="0">
              <a:solidFill>
                <a:prstClr val="black"/>
              </a:solidFill>
              <a:ea typeface="맑은 고딕"/>
            </a:endParaRPr>
          </a:p>
          <a:p>
            <a:pPr marL="181338" defTabSz="317342">
              <a:lnSpc>
                <a:spcPct val="90000"/>
              </a:lnSpc>
              <a:spcBef>
                <a:spcPts val="306"/>
              </a:spcBef>
              <a:spcAft>
                <a:spcPts val="306"/>
              </a:spcAft>
              <a:buClr>
                <a:srgbClr val="FD0000"/>
              </a:buClr>
            </a:pPr>
            <a:r>
              <a:rPr lang="ko-KR" altLang="en-US" sz="1020" dirty="0">
                <a:solidFill>
                  <a:prstClr val="black"/>
                </a:solidFill>
                <a:ea typeface="맑은 고딕"/>
              </a:rPr>
              <a:t>저장소</a:t>
            </a:r>
            <a:r>
              <a:rPr lang="en-US" altLang="ko-KR" sz="1020" dirty="0">
                <a:solidFill>
                  <a:prstClr val="black"/>
                </a:solidFill>
                <a:ea typeface="맑은 고딕"/>
              </a:rPr>
              <a:t>, </a:t>
            </a:r>
            <a:r>
              <a:rPr lang="ko-KR" altLang="en-US" sz="1020">
                <a:solidFill>
                  <a:prstClr val="black"/>
                </a:solidFill>
                <a:ea typeface="맑은 고딕"/>
              </a:rPr>
              <a:t>백업</a:t>
            </a:r>
            <a:r>
              <a:rPr lang="en-US" altLang="ko-KR" sz="1020" dirty="0">
                <a:solidFill>
                  <a:prstClr val="black"/>
                </a:solidFill>
                <a:ea typeface="맑은 고딕"/>
              </a:rPr>
              <a:t>, </a:t>
            </a:r>
            <a:r>
              <a:rPr lang="ko-KR" altLang="en-US" sz="1020">
                <a:solidFill>
                  <a:prstClr val="black"/>
                </a:solidFill>
                <a:ea typeface="맑은 고딕"/>
              </a:rPr>
              <a:t>사이트 복구</a:t>
            </a:r>
            <a:endParaRPr lang="en-US" altLang="ko-KR" sz="1020"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미디어 </a:t>
            </a:r>
            <a:r>
              <a:rPr lang="en-US" altLang="ko-KR" sz="1224" b="1" u="sng" dirty="0">
                <a:solidFill>
                  <a:prstClr val="black"/>
                </a:solidFill>
                <a:ea typeface="맑은 고딕"/>
              </a:rPr>
              <a:t>&amp; CDN</a:t>
            </a:r>
          </a:p>
          <a:p>
            <a:pPr marL="181338" defTabSz="317342">
              <a:lnSpc>
                <a:spcPct val="90000"/>
              </a:lnSpc>
              <a:spcBef>
                <a:spcPts val="306"/>
              </a:spcBef>
              <a:spcAft>
                <a:spcPts val="306"/>
              </a:spcAft>
              <a:buClr>
                <a:srgbClr val="FD0000"/>
              </a:buClr>
            </a:pPr>
            <a:r>
              <a:rPr lang="ko-KR" altLang="en-US" sz="1020" dirty="0">
                <a:solidFill>
                  <a:prstClr val="black"/>
                </a:solidFill>
                <a:ea typeface="맑은 고딕"/>
              </a:rPr>
              <a:t>미디어 서비스</a:t>
            </a:r>
            <a:endParaRPr lang="en-US" altLang="ko-KR" sz="1020"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err="1">
                <a:solidFill>
                  <a:prstClr val="black"/>
                </a:solidFill>
                <a:ea typeface="맑은 고딕"/>
              </a:rPr>
              <a:t>하이브리드</a:t>
            </a:r>
            <a:r>
              <a:rPr lang="ko-KR" altLang="en-US" sz="1224" b="1" u="sng" dirty="0">
                <a:solidFill>
                  <a:prstClr val="black"/>
                </a:solidFill>
                <a:ea typeface="맑은 고딕"/>
              </a:rPr>
              <a:t> 통합</a:t>
            </a:r>
            <a:endParaRPr lang="en-US" altLang="ko-KR" sz="1224" b="1" u="sng" dirty="0">
              <a:solidFill>
                <a:prstClr val="black"/>
              </a:solidFill>
              <a:ea typeface="맑은 고딕"/>
            </a:endParaRPr>
          </a:p>
          <a:p>
            <a:pPr marL="181338" defTabSz="317342">
              <a:lnSpc>
                <a:spcPct val="90000"/>
              </a:lnSpc>
              <a:spcBef>
                <a:spcPts val="306"/>
              </a:spcBef>
              <a:spcAft>
                <a:spcPts val="306"/>
              </a:spcAft>
              <a:buClr>
                <a:srgbClr val="FD0000"/>
              </a:buClr>
            </a:pPr>
            <a:r>
              <a:rPr lang="ko-KR" altLang="en-US" sz="1020" dirty="0">
                <a:solidFill>
                  <a:prstClr val="black"/>
                </a:solidFill>
                <a:ea typeface="맑은 고딕"/>
              </a:rPr>
              <a:t>서비스 버스</a:t>
            </a:r>
            <a:endParaRPr lang="en-US" altLang="ko-KR" sz="1020" dirty="0">
              <a:solidFill>
                <a:prstClr val="black"/>
              </a:solidFill>
              <a:ea typeface="맑은 고딕"/>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err="1">
                <a:solidFill>
                  <a:prstClr val="black"/>
                </a:solidFill>
                <a:ea typeface="맑은 고딕"/>
              </a:rPr>
              <a:t>아이덴티티</a:t>
            </a:r>
            <a:r>
              <a:rPr lang="ko-KR" altLang="en-US" sz="1224" b="1" u="sng" dirty="0">
                <a:solidFill>
                  <a:prstClr val="black"/>
                </a:solidFill>
                <a:ea typeface="맑은 고딕"/>
              </a:rPr>
              <a:t> 및 접근 관리</a:t>
            </a:r>
            <a:endParaRPr lang="en-US" altLang="ko-KR" sz="1224" b="1" u="sng" dirty="0">
              <a:solidFill>
                <a:prstClr val="black"/>
              </a:solidFill>
              <a:ea typeface="맑은 고딕"/>
            </a:endParaRPr>
          </a:p>
          <a:p>
            <a:pPr marL="181338" defTabSz="317342">
              <a:lnSpc>
                <a:spcPct val="90000"/>
              </a:lnSpc>
              <a:spcBef>
                <a:spcPts val="306"/>
              </a:spcBef>
              <a:spcAft>
                <a:spcPts val="306"/>
              </a:spcAft>
              <a:buClr>
                <a:srgbClr val="FD0000"/>
              </a:buClr>
            </a:pPr>
            <a:r>
              <a:rPr lang="en-US" altLang="ko-KR" sz="1020" dirty="0">
                <a:solidFill>
                  <a:prstClr val="black"/>
                </a:solidFill>
                <a:ea typeface="맑은 고딕"/>
              </a:rPr>
              <a:t>Multi-factor Authentication, Active Directory</a:t>
            </a:r>
          </a:p>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err="1">
                <a:solidFill>
                  <a:prstClr val="black"/>
                </a:solidFill>
                <a:ea typeface="맑은 고딕"/>
              </a:rPr>
              <a:t>앱</a:t>
            </a:r>
            <a:r>
              <a:rPr lang="ko-KR" altLang="en-US" sz="1224" b="1" u="sng" dirty="0">
                <a:solidFill>
                  <a:prstClr val="black"/>
                </a:solidFill>
                <a:ea typeface="맑은 고딕"/>
              </a:rPr>
              <a:t> 서비스</a:t>
            </a:r>
            <a:endParaRPr lang="en-US" altLang="ko-KR" sz="1224" b="1" u="sng" dirty="0">
              <a:solidFill>
                <a:prstClr val="black"/>
              </a:solidFill>
              <a:ea typeface="맑은 고딕"/>
            </a:endParaRPr>
          </a:p>
          <a:p>
            <a:pPr marL="181338" defTabSz="317342">
              <a:lnSpc>
                <a:spcPct val="90000"/>
              </a:lnSpc>
              <a:spcBef>
                <a:spcPts val="306"/>
              </a:spcBef>
              <a:spcAft>
                <a:spcPts val="306"/>
              </a:spcAft>
              <a:buClr>
                <a:srgbClr val="FD0000"/>
              </a:buClr>
            </a:pPr>
            <a:r>
              <a:rPr lang="ko-KR" altLang="en-US" sz="1020" dirty="0">
                <a:solidFill>
                  <a:prstClr val="black"/>
                </a:solidFill>
                <a:ea typeface="맑은 고딕"/>
              </a:rPr>
              <a:t>리소스 관리자</a:t>
            </a:r>
            <a:r>
              <a:rPr lang="en-US" altLang="ko-KR" sz="1020" dirty="0">
                <a:solidFill>
                  <a:prstClr val="black"/>
                </a:solidFill>
                <a:ea typeface="맑은 고딕"/>
              </a:rPr>
              <a:t>, </a:t>
            </a:r>
            <a:r>
              <a:rPr lang="ko-KR" altLang="en-US" sz="1020">
                <a:solidFill>
                  <a:prstClr val="black"/>
                </a:solidFill>
                <a:ea typeface="맑은 고딕"/>
              </a:rPr>
              <a:t>자동화</a:t>
            </a:r>
            <a:r>
              <a:rPr lang="en-US" altLang="ko-KR" sz="1020" dirty="0">
                <a:solidFill>
                  <a:prstClr val="black"/>
                </a:solidFill>
                <a:ea typeface="맑은 고딕"/>
              </a:rPr>
              <a:t>, </a:t>
            </a:r>
            <a:r>
              <a:rPr lang="ko-KR" altLang="en-US" sz="1020">
                <a:solidFill>
                  <a:prstClr val="black"/>
                </a:solidFill>
                <a:ea typeface="맑은 고딕"/>
              </a:rPr>
              <a:t>스케쥴러</a:t>
            </a:r>
            <a:endParaRPr lang="en-US" altLang="ko-KR" sz="1020" dirty="0">
              <a:solidFill>
                <a:prstClr val="black"/>
              </a:solidFill>
              <a:ea typeface="맑은 고딕"/>
            </a:endParaRPr>
          </a:p>
          <a:p>
            <a:pPr marL="181338" defTabSz="317342">
              <a:lnSpc>
                <a:spcPct val="90000"/>
              </a:lnSpc>
              <a:spcBef>
                <a:spcPts val="306"/>
              </a:spcBef>
              <a:spcAft>
                <a:spcPts val="306"/>
              </a:spcAft>
              <a:buClr>
                <a:srgbClr val="FD0000"/>
              </a:buClr>
            </a:pPr>
            <a:endParaRPr lang="en-US" altLang="ko-KR" sz="1020" dirty="0">
              <a:solidFill>
                <a:prstClr val="black"/>
              </a:solidFill>
              <a:ea typeface="맑은 고딕"/>
            </a:endParaRPr>
          </a:p>
        </p:txBody>
      </p:sp>
      <p:sp>
        <p:nvSpPr>
          <p:cNvPr id="41"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358206665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Active Directory</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포괄적인 </a:t>
            </a:r>
            <a:r>
              <a:rPr lang="en-US" altLang="ko-KR" sz="1836" spc="-104" dirty="0">
                <a:solidFill>
                  <a:srgbClr val="0076C6"/>
                </a:solidFill>
                <a:latin typeface="맑은 고딕" panose="020B0503020000020004" pitchFamily="50" charset="-127"/>
                <a:ea typeface="맑은 고딕" panose="020B0503020000020004" pitchFamily="50" charset="-127"/>
              </a:rPr>
              <a:t>ID </a:t>
            </a:r>
            <a:r>
              <a:rPr lang="ko-KR" altLang="en-US" sz="1836" spc="-104">
                <a:solidFill>
                  <a:srgbClr val="0076C6"/>
                </a:solidFill>
                <a:latin typeface="맑은 고딕" panose="020B0503020000020004" pitchFamily="50" charset="-127"/>
                <a:ea typeface="맑은 고딕" panose="020B0503020000020004" pitchFamily="50" charset="-127"/>
              </a:rPr>
              <a:t>및 액세스 관리 </a:t>
            </a:r>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솔루션으로서 핵심 디렉터리 서비스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고급 </a:t>
            </a:r>
            <a:r>
              <a:rPr lang="en-US" altLang="ko-KR" sz="1836" spc="-104" dirty="0">
                <a:solidFill>
                  <a:srgbClr val="0076C6"/>
                </a:solidFill>
                <a:latin typeface="맑은 고딕" panose="020B0503020000020004" pitchFamily="50" charset="-127"/>
                <a:ea typeface="맑은 고딕" panose="020B0503020000020004" pitchFamily="50" charset="-127"/>
              </a:rPr>
              <a:t>ID </a:t>
            </a:r>
            <a:r>
              <a:rPr lang="ko-KR" altLang="en-US" sz="1836" spc="-104">
                <a:solidFill>
                  <a:srgbClr val="0076C6"/>
                </a:solidFill>
                <a:latin typeface="맑은 고딕" panose="020B0503020000020004" pitchFamily="50" charset="-127"/>
                <a:ea typeface="맑은 고딕" panose="020B0503020000020004" pitchFamily="50" charset="-127"/>
              </a:rPr>
              <a:t>통제</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보안 및 응용 프로그램 액세스 관리 기능을 모두 제공합니다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중앙화된 정책 및 규칙에 따라 응용 프로그램의 액세스를 제어할 수 </a:t>
            </a:r>
            <a:r>
              <a:rPr lang="ko-KR" altLang="en-US" sz="1836" spc="-104" smtClean="0">
                <a:solidFill>
                  <a:srgbClr val="0076C6"/>
                </a:solidFill>
                <a:latin typeface="맑은 고딕" panose="020B0503020000020004" pitchFamily="50" charset="-127"/>
                <a:ea typeface="맑은 고딕" panose="020B0503020000020004" pitchFamily="50" charset="-127"/>
              </a:rPr>
              <a:t>있습니다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grpSp>
        <p:nvGrpSpPr>
          <p:cNvPr id="24" name="그룹 11"/>
          <p:cNvGrpSpPr/>
          <p:nvPr/>
        </p:nvGrpSpPr>
        <p:grpSpPr>
          <a:xfrm>
            <a:off x="1255454" y="1622187"/>
            <a:ext cx="9878196" cy="4999296"/>
            <a:chOff x="139995" y="899679"/>
            <a:chExt cx="9944474" cy="5437237"/>
          </a:xfrm>
        </p:grpSpPr>
        <p:sp>
          <p:nvSpPr>
            <p:cNvPr id="25" name="Rectangle 23"/>
            <p:cNvSpPr/>
            <p:nvPr/>
          </p:nvSpPr>
          <p:spPr bwMode="gray">
            <a:xfrm>
              <a:off x="139996" y="1220689"/>
              <a:ext cx="3038634" cy="511622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에 </a:t>
              </a:r>
              <a:r>
                <a:rPr kumimoji="0" lang="ko-KR" altLang="en-US" sz="1224" b="1" i="0" u="sng" strike="noStrike" kern="0" cap="none" spc="0" normalizeH="0" baseline="0" noProof="0" dirty="0" smtClean="0">
                  <a:ln>
                    <a:noFill/>
                  </a:ln>
                  <a:solidFill>
                    <a:prstClr val="black"/>
                  </a:solidFill>
                  <a:effectLst/>
                  <a:uLnTx/>
                  <a:uFillTx/>
                  <a:ea typeface="맑은 고딕"/>
                </a:rPr>
                <a:t>대한 </a:t>
              </a:r>
              <a:r>
                <a:rPr kumimoji="0" lang="en-US" altLang="ko-KR" sz="1224" b="1" i="0" u="sng" strike="noStrike" kern="0" cap="none" spc="0" normalizeH="0" baseline="0" noProof="0" dirty="0" smtClean="0">
                  <a:ln>
                    <a:noFill/>
                  </a:ln>
                  <a:solidFill>
                    <a:prstClr val="black"/>
                  </a:solidFill>
                  <a:effectLst/>
                  <a:uLnTx/>
                  <a:uFillTx/>
                  <a:ea typeface="맑은 고딕"/>
                </a:rPr>
                <a:t>ID </a:t>
              </a:r>
              <a:r>
                <a:rPr kumimoji="0" lang="ko-KR" altLang="en-US" sz="1224" b="1" i="0" u="sng" strike="noStrike" kern="0" cap="none" spc="0" normalizeH="0" baseline="0" noProof="0" smtClean="0">
                  <a:ln>
                    <a:noFill/>
                  </a:ln>
                  <a:solidFill>
                    <a:prstClr val="black"/>
                  </a:solidFill>
                  <a:effectLst/>
                  <a:uLnTx/>
                  <a:uFillTx/>
                  <a:ea typeface="맑은 고딕"/>
                </a:rPr>
                <a:t>및 액세스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사용자 및 그룹을 관리하고 </a:t>
              </a:r>
              <a:r>
                <a:rPr kumimoji="0" lang="en-US" altLang="ko-KR" sz="1020" b="0" i="0" u="none" strike="noStrike" kern="0" cap="none" spc="0" normalizeH="0" baseline="0" noProof="0" dirty="0" smtClean="0">
                  <a:ln>
                    <a:noFill/>
                  </a:ln>
                  <a:solidFill>
                    <a:prstClr val="black"/>
                  </a:solidFill>
                  <a:effectLst/>
                  <a:uLnTx/>
                  <a:uFillTx/>
                  <a:ea typeface="맑은 고딕"/>
                </a:rPr>
                <a:t>SaaS </a:t>
              </a:r>
              <a:r>
                <a:rPr kumimoji="0" lang="ko-KR" altLang="en-US" sz="1020" b="0" i="0" u="none" strike="noStrike" kern="0" cap="none" spc="0" normalizeH="0" baseline="0" noProof="0" smtClean="0">
                  <a:ln>
                    <a:noFill/>
                  </a:ln>
                  <a:solidFill>
                    <a:prstClr val="black"/>
                  </a:solidFill>
                  <a:effectLst/>
                  <a:uLnTx/>
                  <a:uFillTx/>
                  <a:ea typeface="맑은 고딕"/>
                </a:rPr>
                <a:t>응용 프로그램에 대한 보안 액세스를 지원하는 포괄적인 </a:t>
              </a:r>
              <a:r>
                <a:rPr kumimoji="0" lang="en-US" altLang="ko-KR" sz="1020" b="0" i="0" u="none" strike="noStrike" kern="0" cap="none" spc="0" normalizeH="0" baseline="0" noProof="0" dirty="0" smtClean="0">
                  <a:ln>
                    <a:noFill/>
                  </a:ln>
                  <a:solidFill>
                    <a:prstClr val="black"/>
                  </a:solidFill>
                  <a:effectLst/>
                  <a:uLnTx/>
                  <a:uFillTx/>
                  <a:ea typeface="맑은 고딕"/>
                </a:rPr>
                <a:t>ID </a:t>
              </a:r>
              <a:r>
                <a:rPr kumimoji="0" lang="ko-KR" altLang="en-US" sz="1020" b="0" i="0" u="none" strike="noStrike" kern="0" cap="none" spc="0" normalizeH="0" baseline="0" noProof="0" smtClean="0">
                  <a:ln>
                    <a:noFill/>
                  </a:ln>
                  <a:solidFill>
                    <a:prstClr val="black"/>
                  </a:solidFill>
                  <a:effectLst/>
                  <a:uLnTx/>
                  <a:uFillTx/>
                  <a:ea typeface="맑은 고딕"/>
                </a:rPr>
                <a:t>및 액세스 관리</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중요한 데이터 및 응용 프로그램 보호</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다단계 인증을 제공하여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및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응용 프로그램에 대한 무단 액세스를 방지합니다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발생 가능한 위협을 완화하기 위해 일치하지 않는 액세스 패턴을 식별하는 보안 모니터링</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경고 및 기계 학습 기반 보고서를 제공</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26" name="Rectangle 7"/>
            <p:cNvSpPr/>
            <p:nvPr/>
          </p:nvSpPr>
          <p:spPr bwMode="gray">
            <a:xfrm>
              <a:off x="139995" y="899681"/>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Active Directory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서비스</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27" name="그룹 17"/>
            <p:cNvGrpSpPr/>
            <p:nvPr/>
          </p:nvGrpSpPr>
          <p:grpSpPr>
            <a:xfrm>
              <a:off x="3263353" y="899681"/>
              <a:ext cx="3362633" cy="5425965"/>
              <a:chOff x="3584066" y="914195"/>
              <a:chExt cx="3362633" cy="5425965"/>
            </a:xfrm>
          </p:grpSpPr>
          <p:sp>
            <p:nvSpPr>
              <p:cNvPr id="31" name="Rectangle 4"/>
              <p:cNvSpPr/>
              <p:nvPr/>
            </p:nvSpPr>
            <p:spPr bwMode="gray">
              <a:xfrm>
                <a:off x="3584066" y="1235202"/>
                <a:ext cx="3362632"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smtClean="0">
                    <a:ln>
                      <a:noFill/>
                    </a:ln>
                    <a:solidFill>
                      <a:prstClr val="black"/>
                    </a:solidFill>
                    <a:effectLst/>
                    <a:uLnTx/>
                    <a:uFillTx/>
                    <a:ea typeface="맑은 고딕"/>
                  </a:rPr>
                  <a:t>응용 프로그램에 대한 사용자 액세스 간소화</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Single Sign-On</a:t>
                </a:r>
                <a:r>
                  <a:rPr kumimoji="0" lang="ko-KR" altLang="en-US" sz="1020" b="0" i="0" u="none" strike="noStrike" kern="0" cap="none" spc="0" normalizeH="0" baseline="0" noProof="0" smtClean="0">
                    <a:ln>
                      <a:noFill/>
                    </a:ln>
                    <a:solidFill>
                      <a:prstClr val="black"/>
                    </a:solidFill>
                    <a:effectLst/>
                    <a:uLnTx/>
                    <a:uFillTx/>
                    <a:ea typeface="맑은 고딕"/>
                  </a:rPr>
                  <a:t>을 통해 </a:t>
                </a:r>
                <a:r>
                  <a:rPr kumimoji="0" lang="en-US" altLang="ko-KR" sz="1020" b="0" i="0" u="none" strike="noStrike" kern="0" cap="none" spc="0" normalizeH="0" baseline="0" noProof="0" dirty="0" smtClean="0">
                    <a:ln>
                      <a:noFill/>
                    </a:ln>
                    <a:solidFill>
                      <a:prstClr val="black"/>
                    </a:solidFill>
                    <a:effectLst/>
                    <a:uLnTx/>
                    <a:uFillTx/>
                    <a:ea typeface="맑은 고딕"/>
                  </a:rPr>
                  <a:t>Windows, Mac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iOS </a:t>
                </a:r>
                <a:r>
                  <a:rPr kumimoji="0" lang="ko-KR" altLang="en-US" sz="1020" b="0" i="0" u="none" strike="noStrike" kern="0" cap="none" spc="0" normalizeH="0" baseline="0" noProof="0" smtClean="0">
                    <a:ln>
                      <a:noFill/>
                    </a:ln>
                    <a:solidFill>
                      <a:prstClr val="black"/>
                    </a:solidFill>
                    <a:effectLst/>
                    <a:uLnTx/>
                    <a:uFillTx/>
                    <a:ea typeface="맑은 고딕"/>
                  </a:rPr>
                  <a:t>장치에서 수천 개의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응용 프로그램에 대한 사용자 액세스를 간소가능</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사용자는 자신의 회사 자격 증명을 사용해서 개인화된 웹 기반 액세스 패널에서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응용 프로그램 실행</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접속 가능</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직원을 위한 </a:t>
                </a:r>
                <a:r>
                  <a:rPr kumimoji="0" lang="ko-KR" altLang="en-US" sz="1224" b="1" i="0" u="sng" strike="noStrike" kern="0" cap="none" spc="0" normalizeH="0" baseline="0" noProof="0" dirty="0" err="1" smtClean="0">
                    <a:ln>
                      <a:noFill/>
                    </a:ln>
                    <a:solidFill>
                      <a:prstClr val="black"/>
                    </a:solidFill>
                    <a:effectLst/>
                    <a:uLnTx/>
                    <a:uFillTx/>
                    <a:ea typeface="맑은 고딕"/>
                  </a:rPr>
                  <a:t>셀프</a:t>
                </a:r>
                <a:r>
                  <a:rPr kumimoji="0" lang="ko-KR" altLang="en-US" sz="1224" b="1" i="0" u="sng" strike="noStrike" kern="0" cap="none" spc="0" normalizeH="0" baseline="0" noProof="0" dirty="0" smtClean="0">
                    <a:ln>
                      <a:noFill/>
                    </a:ln>
                    <a:solidFill>
                      <a:prstClr val="black"/>
                    </a:solidFill>
                    <a:effectLst/>
                    <a:uLnTx/>
                    <a:uFillTx/>
                    <a:ea typeface="맑은 고딕"/>
                  </a:rPr>
                  <a:t> 서비스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암호 재설정 및 그룹 생성</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관리와 같은 중요한 작업 위임이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가능하며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사용자가 직접 서비스 암호 변경 및 재설정 및 서비스 그룹 관리가 가능</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Active Directory</a:t>
                </a:r>
                <a:r>
                  <a:rPr kumimoji="0" lang="ko-KR" altLang="en-US" sz="1224" b="1" i="0" u="sng" strike="noStrike" kern="0" cap="none" spc="0" normalizeH="0" baseline="0" noProof="0" smtClean="0">
                    <a:ln>
                      <a:noFill/>
                    </a:ln>
                    <a:solidFill>
                      <a:prstClr val="black"/>
                    </a:solidFill>
                    <a:effectLst/>
                    <a:uLnTx/>
                    <a:uFillTx/>
                    <a:ea typeface="맑은 고딕"/>
                  </a:rPr>
                  <a:t>와의 통합</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smtClean="0">
                    <a:ln>
                      <a:noFill/>
                    </a:ln>
                    <a:solidFill>
                      <a:prstClr val="black"/>
                    </a:solidFill>
                    <a:effectLst/>
                    <a:uLnTx/>
                    <a:uFillTx/>
                    <a:ea typeface="맑은 고딕"/>
                  </a:rPr>
                  <a:t>기반 응용 프로그램에서 </a:t>
                </a:r>
                <a:r>
                  <a:rPr kumimoji="0" lang="en-US" altLang="ko-KR" sz="1020" b="0" i="0" u="none" strike="noStrike" kern="0" cap="none" spc="0" normalizeH="0" baseline="0" noProof="0" dirty="0" smtClean="0">
                    <a:ln>
                      <a:noFill/>
                    </a:ln>
                    <a:solidFill>
                      <a:prstClr val="black"/>
                    </a:solidFill>
                    <a:effectLst/>
                    <a:uLnTx/>
                    <a:uFillTx/>
                    <a:ea typeface="맑은 고딕"/>
                  </a:rPr>
                  <a:t>Single Sign-On </a:t>
                </a:r>
                <a:r>
                  <a:rPr kumimoji="0" lang="ko-KR" altLang="en-US" sz="1020" b="0" i="0" u="none" strike="noStrike" kern="0" cap="none" spc="0" normalizeH="0" baseline="0" noProof="0" smtClean="0">
                    <a:ln>
                      <a:noFill/>
                    </a:ln>
                    <a:solidFill>
                      <a:prstClr val="black"/>
                    </a:solidFill>
                    <a:effectLst/>
                    <a:uLnTx/>
                    <a:uFillTx/>
                    <a:ea typeface="맑은 고딕"/>
                  </a:rPr>
                  <a:t>기능을 활용할 수 있도록 </a:t>
                </a:r>
                <a:r>
                  <a:rPr kumimoji="0" lang="en-US" altLang="ko-KR" sz="1020" b="0" i="0" u="none" strike="noStrike" kern="0" cap="none" spc="0" normalizeH="0" baseline="0" noProof="0" dirty="0" smtClean="0">
                    <a:ln>
                      <a:noFill/>
                    </a:ln>
                    <a:solidFill>
                      <a:prstClr val="black"/>
                    </a:solidFill>
                    <a:effectLst/>
                    <a:uLnTx/>
                    <a:uFillTx/>
                    <a:ea typeface="맑은 고딕"/>
                  </a:rPr>
                  <a:t>Active Directory </a:t>
                </a:r>
                <a:r>
                  <a:rPr kumimoji="0" lang="ko-KR" altLang="en-US" sz="1020" b="0" i="0" u="none" strike="noStrike" kern="0" cap="none" spc="0" normalizeH="0" baseline="0" noProof="0" smtClean="0">
                    <a:ln>
                      <a:noFill/>
                    </a:ln>
                    <a:solidFill>
                      <a:prstClr val="black"/>
                    </a:solidFill>
                    <a:effectLst/>
                    <a:uLnTx/>
                    <a:uFillTx/>
                    <a:ea typeface="맑은 고딕"/>
                  </a:rPr>
                  <a:t>및 기타 모든 온</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프레미스 디렉터리를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로 확장</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 </a:t>
                </a:r>
                <a:r>
                  <a:rPr kumimoji="0" lang="ko-KR" altLang="en-US" sz="1224" b="1" i="0" u="sng" strike="noStrike" kern="0" cap="none" spc="0" normalizeH="0" baseline="0" noProof="0" dirty="0" smtClean="0">
                    <a:ln>
                      <a:noFill/>
                    </a:ln>
                    <a:solidFill>
                      <a:prstClr val="black"/>
                    </a:solidFill>
                    <a:effectLst/>
                    <a:uLnTx/>
                    <a:uFillTx/>
                    <a:ea typeface="맑은 고딕"/>
                  </a:rPr>
                  <a:t>인증 및 액세스 관리를 위한 다양한 표준 기반 플랫폼</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SAML 2.0, WS-Federation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err="1" smtClean="0">
                    <a:ln>
                      <a:noFill/>
                    </a:ln>
                    <a:solidFill>
                      <a:prstClr val="black"/>
                    </a:solidFill>
                    <a:effectLst/>
                    <a:uLnTx/>
                    <a:uFillTx/>
                    <a:ea typeface="맑은 고딕"/>
                  </a:rPr>
                  <a:t>OpenID</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연결과 같은 산업 표준 프로토콜을 통해 </a:t>
                </a:r>
                <a:r>
                  <a:rPr kumimoji="0" lang="en-US" altLang="ko-KR" sz="1020" b="0" i="0" u="none" strike="noStrike" kern="0" cap="none" spc="0" normalizeH="0" baseline="0" noProof="0" dirty="0" err="1" smtClean="0">
                    <a:ln>
                      <a:noFill/>
                    </a:ln>
                    <a:solidFill>
                      <a:prstClr val="black"/>
                    </a:solidFill>
                    <a:effectLst/>
                    <a:uLnTx/>
                    <a:uFillTx/>
                    <a:ea typeface="맑은 고딕"/>
                  </a:rPr>
                  <a:t>.Net</a:t>
                </a:r>
                <a:r>
                  <a:rPr kumimoji="0" lang="en-US" altLang="ko-KR" sz="1020" b="0" i="0" u="none" strike="noStrike" kern="0" cap="none" spc="0" normalizeH="0" baseline="0" noProof="0" dirty="0" smtClean="0">
                    <a:ln>
                      <a:noFill/>
                    </a:ln>
                    <a:solidFill>
                      <a:prstClr val="black"/>
                    </a:solidFill>
                    <a:effectLst/>
                    <a:uLnTx/>
                    <a:uFillTx/>
                    <a:ea typeface="맑은 고딕"/>
                  </a:rPr>
                  <a:t>, Java, Node.js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PHP</a:t>
                </a:r>
                <a:r>
                  <a:rPr kumimoji="0" lang="ko-KR" altLang="en-US" sz="1020" b="0" i="0" u="none" strike="noStrike" kern="0" cap="none" spc="0" normalizeH="0" baseline="0" noProof="0" smtClean="0">
                    <a:ln>
                      <a:noFill/>
                    </a:ln>
                    <a:solidFill>
                      <a:prstClr val="black"/>
                    </a:solidFill>
                    <a:effectLst/>
                    <a:uLnTx/>
                    <a:uFillTx/>
                    <a:ea typeface="맑은 고딕"/>
                  </a:rPr>
                  <a:t>와 같은 다양한 플랫폼에서 로그인 기능을 설정 가능하며 또한</a:t>
                </a:r>
                <a:r>
                  <a:rPr kumimoji="0" lang="en-US" altLang="ko-KR" sz="1020" b="0" i="0" u="none" strike="noStrike" kern="0" cap="none" spc="0" normalizeH="0" baseline="0" noProof="0" dirty="0" smtClean="0">
                    <a:ln>
                      <a:noFill/>
                    </a:ln>
                    <a:solidFill>
                      <a:prstClr val="black"/>
                    </a:solidFill>
                    <a:effectLst/>
                    <a:uLnTx/>
                    <a:uFillTx/>
                    <a:ea typeface="맑은 고딕"/>
                  </a:rPr>
                  <a:t>, REST </a:t>
                </a:r>
                <a:r>
                  <a:rPr kumimoji="0" lang="ko-KR" altLang="en-US" sz="1020" b="0" i="0" u="none" strike="noStrike" kern="0" cap="none" spc="0" normalizeH="0" baseline="0" noProof="0" smtClean="0">
                    <a:ln>
                      <a:noFill/>
                    </a:ln>
                    <a:solidFill>
                      <a:prstClr val="black"/>
                    </a:solidFill>
                    <a:effectLst/>
                    <a:uLnTx/>
                    <a:uFillTx/>
                    <a:ea typeface="맑은 고딕"/>
                  </a:rPr>
                  <a:t>기반 그래프 </a:t>
                </a:r>
                <a:r>
                  <a:rPr kumimoji="0" lang="en-US" altLang="ko-KR" sz="1020" b="0" i="0" u="none" strike="noStrike" kern="0" cap="none" spc="0" normalizeH="0" baseline="0" noProof="0" dirty="0" smtClean="0">
                    <a:ln>
                      <a:noFill/>
                    </a:ln>
                    <a:solidFill>
                      <a:prstClr val="black"/>
                    </a:solidFill>
                    <a:effectLst/>
                    <a:uLnTx/>
                    <a:uFillTx/>
                    <a:ea typeface="맑은 고딕"/>
                  </a:rPr>
                  <a:t>API</a:t>
                </a:r>
                <a:r>
                  <a:rPr kumimoji="0" lang="ko-KR" altLang="en-US" sz="1020" b="0" i="0" u="none" strike="noStrike" kern="0" cap="none" spc="0" normalizeH="0" baseline="0" noProof="0" smtClean="0">
                    <a:ln>
                      <a:noFill/>
                    </a:ln>
                    <a:solidFill>
                      <a:prstClr val="black"/>
                    </a:solidFill>
                    <a:effectLst/>
                    <a:uLnTx/>
                    <a:uFillTx/>
                    <a:ea typeface="맑은 고딕"/>
                  </a:rPr>
                  <a:t>를 통해 개발자가 어떠한 플랫폼에서든 디렉터리에 대한 읽기 및 쓰기가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32"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nvGrpSpPr>
            <p:cNvPr id="28" name="그룹 18"/>
            <p:cNvGrpSpPr/>
            <p:nvPr/>
          </p:nvGrpSpPr>
          <p:grpSpPr>
            <a:xfrm>
              <a:off x="6721836" y="899679"/>
              <a:ext cx="3362633" cy="5412310"/>
              <a:chOff x="3573634" y="943221"/>
              <a:chExt cx="3362633" cy="5412310"/>
            </a:xfrm>
          </p:grpSpPr>
          <p:sp>
            <p:nvSpPr>
              <p:cNvPr id="29"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30"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grpSp>
      <p:pic>
        <p:nvPicPr>
          <p:cNvPr id="33"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378" y="2331419"/>
            <a:ext cx="1552243" cy="258708"/>
          </a:xfrm>
          <a:prstGeom prst="rect">
            <a:avLst/>
          </a:prstGeom>
        </p:spPr>
      </p:pic>
      <p:pic>
        <p:nvPicPr>
          <p:cNvPr id="3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2189" y="4551778"/>
            <a:ext cx="1274264" cy="483341"/>
          </a:xfrm>
          <a:prstGeom prst="rect">
            <a:avLst/>
          </a:prstGeom>
        </p:spPr>
      </p:pic>
      <p:pic>
        <p:nvPicPr>
          <p:cNvPr id="35" name="그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352" y="2460773"/>
            <a:ext cx="2864586" cy="1717702"/>
          </a:xfrm>
          <a:prstGeom prst="rect">
            <a:avLst/>
          </a:prstGeom>
        </p:spPr>
      </p:pic>
      <p:sp>
        <p:nvSpPr>
          <p:cNvPr id="36" name="직사각형 39"/>
          <p:cNvSpPr/>
          <p:nvPr/>
        </p:nvSpPr>
        <p:spPr>
          <a:xfrm>
            <a:off x="7833386" y="2765588"/>
            <a:ext cx="3251871" cy="1246721"/>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020" dirty="0" err="1">
                <a:solidFill>
                  <a:prstClr val="black"/>
                </a:solidFill>
                <a:ea typeface="맑은 고딕"/>
              </a:rPr>
              <a:t>McKESSON</a:t>
            </a:r>
            <a:r>
              <a:rPr lang="en-US" altLang="ko-KR" sz="1020" dirty="0">
                <a:solidFill>
                  <a:prstClr val="black"/>
                </a:solidFill>
                <a:ea typeface="맑은 고딕"/>
              </a:rPr>
              <a:t> </a:t>
            </a:r>
            <a:r>
              <a:rPr lang="ko-KR" altLang="en-US" sz="1020">
                <a:solidFill>
                  <a:prstClr val="black"/>
                </a:solidFill>
                <a:ea typeface="맑은 고딕"/>
              </a:rPr>
              <a:t>은</a:t>
            </a:r>
            <a:r>
              <a:rPr lang="en-US" altLang="ko-KR" sz="1020" dirty="0">
                <a:solidFill>
                  <a:prstClr val="black"/>
                </a:solidFill>
                <a:ea typeface="맑은 고딕"/>
              </a:rPr>
              <a:t> </a:t>
            </a:r>
            <a:r>
              <a:rPr lang="ko-KR" altLang="en-US" sz="1020">
                <a:solidFill>
                  <a:prstClr val="black"/>
                </a:solidFill>
                <a:ea typeface="맑은 고딕"/>
              </a:rPr>
              <a:t>의료 </a:t>
            </a:r>
            <a:r>
              <a:rPr lang="ko-KR" altLang="en-US" sz="1020" dirty="0">
                <a:solidFill>
                  <a:prstClr val="black"/>
                </a:solidFill>
                <a:ea typeface="맑은 고딕"/>
              </a:rPr>
              <a:t>제품 및 서비스 </a:t>
            </a:r>
            <a:r>
              <a:rPr lang="ko-KR" altLang="en-US" sz="1020">
                <a:solidFill>
                  <a:prstClr val="black"/>
                </a:solidFill>
                <a:ea typeface="맑은 고딕"/>
              </a:rPr>
              <a:t>주요 공급자로서 다양한 규모의 고객들에게 솔루션을 제공하고 있습니다</a:t>
            </a:r>
            <a:r>
              <a:rPr lang="en-US" altLang="ko-KR" sz="1020" dirty="0">
                <a:solidFill>
                  <a:prstClr val="black"/>
                </a:solidFill>
                <a:ea typeface="맑은 고딕"/>
              </a:rPr>
              <a:t>. </a:t>
            </a:r>
            <a:r>
              <a:rPr lang="ko-KR" altLang="en-US" sz="1020">
                <a:solidFill>
                  <a:prstClr val="black"/>
                </a:solidFill>
                <a:ea typeface="맑은 고딕"/>
              </a:rPr>
              <a:t>자사의 여러 솔루션들을 </a:t>
            </a:r>
            <a:r>
              <a:rPr lang="en-US" altLang="ko-KR" sz="1020" dirty="0">
                <a:solidFill>
                  <a:prstClr val="black"/>
                </a:solidFill>
                <a:ea typeface="맑은 고딕"/>
              </a:rPr>
              <a:t>Azure </a:t>
            </a:r>
            <a:r>
              <a:rPr lang="ko-KR" altLang="en-US" sz="1020">
                <a:solidFill>
                  <a:prstClr val="black"/>
                </a:solidFill>
                <a:ea typeface="맑은 고딕"/>
              </a:rPr>
              <a:t>기반으로 제공하면서 이러한 솔루션을 </a:t>
            </a:r>
            <a:r>
              <a:rPr lang="en-US" altLang="ko-KR" sz="1020" dirty="0">
                <a:solidFill>
                  <a:prstClr val="black"/>
                </a:solidFill>
                <a:ea typeface="맑은 고딕"/>
              </a:rPr>
              <a:t>SSO(Single Sign On) </a:t>
            </a:r>
            <a:r>
              <a:rPr lang="ko-KR" altLang="en-US" sz="1020">
                <a:solidFill>
                  <a:prstClr val="black"/>
                </a:solidFill>
                <a:ea typeface="맑은 고딕"/>
              </a:rPr>
              <a:t>기반으로 사용할 수 있도록 </a:t>
            </a:r>
            <a:r>
              <a:rPr lang="en-US" altLang="ko-KR" sz="1020" dirty="0">
                <a:solidFill>
                  <a:prstClr val="black"/>
                </a:solidFill>
                <a:ea typeface="맑은 고딕"/>
              </a:rPr>
              <a:t>AAD(Azure Active Directory)</a:t>
            </a:r>
            <a:r>
              <a:rPr lang="ko-KR" altLang="en-US" sz="1020">
                <a:solidFill>
                  <a:prstClr val="black"/>
                </a:solidFill>
                <a:ea typeface="맑은 고딕"/>
              </a:rPr>
              <a:t>를 적용 했습니다</a:t>
            </a:r>
            <a:r>
              <a:rPr lang="en-US" altLang="ko-KR" sz="1020" dirty="0">
                <a:solidFill>
                  <a:prstClr val="black"/>
                </a:solidFill>
                <a:ea typeface="맑은 고딕"/>
              </a:rPr>
              <a:t>. </a:t>
            </a:r>
            <a:r>
              <a:rPr lang="ko-KR" altLang="en-US" sz="1020">
                <a:solidFill>
                  <a:prstClr val="black"/>
                </a:solidFill>
                <a:ea typeface="맑은 고딕"/>
              </a:rPr>
              <a:t>고객들은 </a:t>
            </a:r>
            <a:r>
              <a:rPr lang="en-US" altLang="ko-KR" sz="1020" dirty="0">
                <a:solidFill>
                  <a:prstClr val="black"/>
                </a:solidFill>
                <a:ea typeface="맑은 고딕"/>
              </a:rPr>
              <a:t>Azure</a:t>
            </a:r>
            <a:r>
              <a:rPr lang="ko-KR" altLang="en-US" sz="1020">
                <a:solidFill>
                  <a:prstClr val="black"/>
                </a:solidFill>
                <a:ea typeface="맑은 고딕"/>
              </a:rPr>
              <a:t>라는 단일 플랫폼에서 하나의 아이디로 여러 솔루션을 사용할 수 있게 되었습니다</a:t>
            </a:r>
            <a:r>
              <a:rPr lang="en-US" altLang="ko-KR" sz="1020" dirty="0">
                <a:solidFill>
                  <a:prstClr val="black"/>
                </a:solidFill>
                <a:ea typeface="맑은 고딕"/>
              </a:rPr>
              <a:t>.</a:t>
            </a:r>
            <a:endParaRPr lang="en-US" altLang="ko-KR" sz="1224" b="1" u="sng" dirty="0">
              <a:solidFill>
                <a:prstClr val="black"/>
              </a:solidFill>
              <a:ea typeface="맑은 고딕"/>
            </a:endParaRPr>
          </a:p>
        </p:txBody>
      </p:sp>
      <p:sp>
        <p:nvSpPr>
          <p:cNvPr id="37" name="직사각형 40"/>
          <p:cNvSpPr/>
          <p:nvPr/>
        </p:nvSpPr>
        <p:spPr>
          <a:xfrm>
            <a:off x="7801004" y="1953146"/>
            <a:ext cx="2812380" cy="267080"/>
          </a:xfrm>
          <a:prstGeom prst="rect">
            <a:avLst/>
          </a:prstGeom>
        </p:spPr>
        <p:txBody>
          <a:bodyPr wrap="non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b="1" u="sng" dirty="0">
                <a:solidFill>
                  <a:prstClr val="black"/>
                </a:solidFill>
                <a:ea typeface="맑은 고딕"/>
              </a:rPr>
              <a:t>의료 분석 솔루션을 위한 </a:t>
            </a:r>
            <a:r>
              <a:rPr lang="en-US" altLang="ko-KR" sz="1224" b="1" u="sng" dirty="0">
                <a:solidFill>
                  <a:prstClr val="black"/>
                </a:solidFill>
                <a:ea typeface="맑은 고딕"/>
              </a:rPr>
              <a:t>SSO </a:t>
            </a:r>
            <a:r>
              <a:rPr lang="ko-KR" altLang="en-US" sz="1224" b="1" u="sng">
                <a:solidFill>
                  <a:prstClr val="black"/>
                </a:solidFill>
                <a:ea typeface="맑은 고딕"/>
              </a:rPr>
              <a:t>구현</a:t>
            </a:r>
            <a:endParaRPr lang="en-US" altLang="ko-KR" sz="1224" b="1" u="sng" dirty="0">
              <a:solidFill>
                <a:prstClr val="black"/>
              </a:solidFill>
              <a:ea typeface="맑은 고딕"/>
            </a:endParaRPr>
          </a:p>
        </p:txBody>
      </p:sp>
      <p:sp>
        <p:nvSpPr>
          <p:cNvPr id="38" name="직사각형 41"/>
          <p:cNvSpPr/>
          <p:nvPr/>
        </p:nvSpPr>
        <p:spPr>
          <a:xfrm>
            <a:off x="7833386" y="5089924"/>
            <a:ext cx="3251871" cy="1534858"/>
          </a:xfrm>
          <a:prstGeom prst="rect">
            <a:avLst/>
          </a:prstGeom>
        </p:spPr>
        <p:txBody>
          <a:bodyPr wrap="square">
            <a:spAutoFit/>
          </a:bodyPr>
          <a:lstStyle/>
          <a:p>
            <a:pPr defTabSz="317342">
              <a:lnSpc>
                <a:spcPct val="90000"/>
              </a:lnSpc>
              <a:spcBef>
                <a:spcPts val="306"/>
              </a:spcBef>
              <a:spcAft>
                <a:spcPts val="306"/>
              </a:spcAft>
              <a:buClr>
                <a:srgbClr val="FD0000"/>
              </a:buClr>
            </a:pPr>
            <a:r>
              <a:rPr lang="en-US" altLang="ko-KR" sz="1020" dirty="0">
                <a:solidFill>
                  <a:prstClr val="black"/>
                </a:solidFill>
                <a:ea typeface="맑은 고딕"/>
              </a:rPr>
              <a:t>Portal Solutions</a:t>
            </a:r>
            <a:r>
              <a:rPr lang="ko-KR" altLang="en-US" sz="1020">
                <a:solidFill>
                  <a:prstClr val="black"/>
                </a:solidFill>
                <a:ea typeface="맑은 고딕"/>
              </a:rPr>
              <a:t>은 현업 환경을 지원하는 디지털 업무 환경을 개발하는 회사 입니다</a:t>
            </a:r>
            <a:r>
              <a:rPr lang="en-US" altLang="ko-KR" sz="1020" dirty="0">
                <a:solidFill>
                  <a:prstClr val="black"/>
                </a:solidFill>
                <a:ea typeface="맑은 고딕"/>
              </a:rPr>
              <a:t>. AAD (Azure Active Directory)</a:t>
            </a:r>
            <a:r>
              <a:rPr lang="ko-KR" altLang="en-US" sz="1020">
                <a:solidFill>
                  <a:prstClr val="black"/>
                </a:solidFill>
                <a:ea typeface="맑은 고딕"/>
              </a:rPr>
              <a:t>는 </a:t>
            </a:r>
            <a:r>
              <a:rPr lang="en-US" altLang="ko-KR" sz="1020" dirty="0">
                <a:solidFill>
                  <a:prstClr val="black"/>
                </a:solidFill>
                <a:ea typeface="맑은 고딕"/>
              </a:rPr>
              <a:t>Portal Solutions</a:t>
            </a:r>
            <a:r>
              <a:rPr lang="ko-KR" altLang="en-US" sz="1020">
                <a:solidFill>
                  <a:prstClr val="black"/>
                </a:solidFill>
                <a:ea typeface="맑은 고딕"/>
              </a:rPr>
              <a:t>의 </a:t>
            </a:r>
            <a:r>
              <a:rPr lang="en-US" altLang="ko-KR" sz="1020" dirty="0" err="1">
                <a:solidFill>
                  <a:prstClr val="black"/>
                </a:solidFill>
                <a:ea typeface="맑은 고딕"/>
              </a:rPr>
              <a:t>AuthentiMate</a:t>
            </a:r>
            <a:r>
              <a:rPr lang="en-US" altLang="ko-KR" sz="1020" dirty="0">
                <a:solidFill>
                  <a:prstClr val="black"/>
                </a:solidFill>
                <a:ea typeface="맑은 고딕"/>
              </a:rPr>
              <a:t> </a:t>
            </a:r>
            <a:r>
              <a:rPr lang="ko-KR" altLang="en-US" sz="1020">
                <a:solidFill>
                  <a:prstClr val="black"/>
                </a:solidFill>
                <a:ea typeface="맑은 고딕"/>
              </a:rPr>
              <a:t>솔루션 개발에 활용되었고</a:t>
            </a:r>
            <a:r>
              <a:rPr lang="en-US" altLang="ko-KR" sz="1020" dirty="0">
                <a:solidFill>
                  <a:prstClr val="black"/>
                </a:solidFill>
                <a:ea typeface="맑은 고딕"/>
              </a:rPr>
              <a:t>, AAD</a:t>
            </a:r>
            <a:r>
              <a:rPr lang="ko-KR" altLang="en-US" sz="1020">
                <a:solidFill>
                  <a:prstClr val="black"/>
                </a:solidFill>
                <a:ea typeface="맑은 고딕"/>
              </a:rPr>
              <a:t>를 이용하여 디지털 업무 환경에 가입하는 고객과 파트너 조직들이 안전하게 솔루션을 사용할 수 있도록 인증 절차와 </a:t>
            </a:r>
            <a:r>
              <a:rPr lang="en-US" altLang="ko-KR" sz="1020" dirty="0">
                <a:solidFill>
                  <a:prstClr val="black"/>
                </a:solidFill>
                <a:ea typeface="맑은 고딕"/>
              </a:rPr>
              <a:t>ID </a:t>
            </a:r>
            <a:r>
              <a:rPr lang="ko-KR" altLang="en-US" sz="1020">
                <a:solidFill>
                  <a:prstClr val="black"/>
                </a:solidFill>
                <a:ea typeface="맑은 고딕"/>
              </a:rPr>
              <a:t>관리 기능을 활용했습니다</a:t>
            </a:r>
            <a:r>
              <a:rPr lang="en-US" altLang="ko-KR" sz="1020" dirty="0">
                <a:solidFill>
                  <a:prstClr val="black"/>
                </a:solidFill>
                <a:ea typeface="맑은 고딕"/>
              </a:rPr>
              <a:t>. </a:t>
            </a:r>
            <a:r>
              <a:rPr lang="ko-KR" altLang="en-US" sz="1020">
                <a:solidFill>
                  <a:prstClr val="black"/>
                </a:solidFill>
                <a:ea typeface="맑은 고딕"/>
              </a:rPr>
              <a:t>따라서 </a:t>
            </a:r>
            <a:r>
              <a:rPr lang="en-US" altLang="ko-KR" sz="1020" dirty="0" err="1">
                <a:solidFill>
                  <a:prstClr val="black"/>
                </a:solidFill>
                <a:ea typeface="맑은 고딕"/>
              </a:rPr>
              <a:t>AuthentiMate</a:t>
            </a:r>
            <a:r>
              <a:rPr lang="ko-KR" altLang="en-US" sz="1020">
                <a:solidFill>
                  <a:prstClr val="black"/>
                </a:solidFill>
                <a:ea typeface="맑은 고딕"/>
              </a:rPr>
              <a:t>는 외부 고객과 파트너 조직의 사람들이 쉽게 가상의 디지털 환경에서 협업 할 수 있는 솔루션을 제공하게 되었습니다</a:t>
            </a:r>
            <a:r>
              <a:rPr lang="en-US" altLang="ko-KR" sz="1020" dirty="0">
                <a:solidFill>
                  <a:prstClr val="black"/>
                </a:solidFill>
                <a:ea typeface="맑은 고딕"/>
              </a:rPr>
              <a:t>.</a:t>
            </a:r>
            <a:endParaRPr lang="en-US" altLang="ko-KR" sz="1224" b="1" u="sng" dirty="0">
              <a:solidFill>
                <a:prstClr val="black"/>
              </a:solidFill>
              <a:ea typeface="맑은 고딕"/>
            </a:endParaRPr>
          </a:p>
        </p:txBody>
      </p:sp>
      <p:sp>
        <p:nvSpPr>
          <p:cNvPr id="39" name="직사각형 42"/>
          <p:cNvSpPr/>
          <p:nvPr/>
        </p:nvSpPr>
        <p:spPr>
          <a:xfrm>
            <a:off x="7801004" y="4144107"/>
            <a:ext cx="2876011" cy="267080"/>
          </a:xfrm>
          <a:prstGeom prst="rect">
            <a:avLst/>
          </a:prstGeom>
        </p:spPr>
        <p:txBody>
          <a:bodyPr wrap="none">
            <a:spAutoFit/>
          </a:bodyPr>
          <a:lstStyle/>
          <a:p>
            <a:pPr marL="174862" indent="-174862" defTabSz="317342">
              <a:lnSpc>
                <a:spcPct val="90000"/>
              </a:lnSpc>
              <a:spcBef>
                <a:spcPts val="306"/>
              </a:spcBef>
              <a:spcAft>
                <a:spcPts val="306"/>
              </a:spcAft>
              <a:buClr>
                <a:srgbClr val="FD0000"/>
              </a:buClr>
              <a:buFont typeface="Arial" pitchFamily="34" charset="0"/>
              <a:buChar char="•"/>
            </a:pPr>
            <a:r>
              <a:rPr lang="en-US" altLang="ko-KR" sz="1224" b="1" u="sng" dirty="0">
                <a:solidFill>
                  <a:prstClr val="black"/>
                </a:solidFill>
                <a:ea typeface="맑은 고딕"/>
              </a:rPr>
              <a:t>Portal Solutions</a:t>
            </a:r>
            <a:r>
              <a:rPr lang="ko-KR" altLang="en-US" sz="1224" b="1" u="sng">
                <a:solidFill>
                  <a:prstClr val="black"/>
                </a:solidFill>
                <a:ea typeface="맑은 고딕"/>
              </a:rPr>
              <a:t>의 </a:t>
            </a:r>
            <a:r>
              <a:rPr lang="en-US" altLang="ko-KR" sz="1224" b="1" u="sng" dirty="0">
                <a:solidFill>
                  <a:prstClr val="black"/>
                </a:solidFill>
                <a:ea typeface="맑은 고딕"/>
              </a:rPr>
              <a:t>ID </a:t>
            </a:r>
            <a:r>
              <a:rPr lang="ko-KR" altLang="en-US" sz="1224" b="1" u="sng">
                <a:solidFill>
                  <a:prstClr val="black"/>
                </a:solidFill>
                <a:ea typeface="맑은 고딕"/>
              </a:rPr>
              <a:t>관리 솔루션 </a:t>
            </a:r>
            <a:endParaRPr lang="en-US" altLang="ko-KR" sz="1224" b="1" u="sng" dirty="0">
              <a:solidFill>
                <a:prstClr val="black"/>
              </a:solidFill>
              <a:ea typeface="맑은 고딕"/>
            </a:endParaRPr>
          </a:p>
        </p:txBody>
      </p:sp>
      <p:grpSp>
        <p:nvGrpSpPr>
          <p:cNvPr id="41" name="그룹 3"/>
          <p:cNvGrpSpPr/>
          <p:nvPr/>
        </p:nvGrpSpPr>
        <p:grpSpPr>
          <a:xfrm>
            <a:off x="1259404" y="2084266"/>
            <a:ext cx="3009524" cy="2123201"/>
            <a:chOff x="3245258" y="1920405"/>
            <a:chExt cx="2984092" cy="1594320"/>
          </a:xfrm>
        </p:grpSpPr>
        <p:pic>
          <p:nvPicPr>
            <p:cNvPr id="4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직사각형 1"/>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44" name="직사각형 2"/>
            <p:cNvSpPr/>
            <p:nvPr/>
          </p:nvSpPr>
          <p:spPr>
            <a:xfrm>
              <a:off x="3687431" y="1939424"/>
              <a:ext cx="2208074" cy="186044"/>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Active Directory </a:t>
              </a:r>
              <a:r>
                <a:rPr kumimoji="0" lang="ko-KR" altLang="en-US" sz="1122" b="1" i="0" u="none" strike="noStrike" kern="0" cap="none" spc="0" normalizeH="0" baseline="0" noProof="0" smtClean="0">
                  <a:ln>
                    <a:noFill/>
                  </a:ln>
                  <a:solidFill>
                    <a:prstClr val="black"/>
                  </a:solidFill>
                  <a:effectLst/>
                  <a:uLnTx/>
                  <a:uFillTx/>
                  <a:ea typeface="맑은 고딕"/>
                </a:rPr>
                <a:t>서비스 구성도</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45"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59414603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Multi-Factor</a:t>
            </a:r>
            <a:r>
              <a:rPr lang="ko-KR" altLang="en-US" smtClean="0"/>
              <a:t> </a:t>
            </a:r>
            <a:r>
              <a:rPr lang="en-US" altLang="ko-KR" dirty="0" smtClean="0"/>
              <a:t>Authentication</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Multi-factor </a:t>
            </a:r>
            <a:r>
              <a:rPr lang="ko-KR" altLang="en-US" sz="1836" spc="-104">
                <a:solidFill>
                  <a:srgbClr val="0076C6"/>
                </a:solidFill>
                <a:latin typeface="맑은 고딕" panose="020B0503020000020004" pitchFamily="50" charset="-127"/>
                <a:ea typeface="맑은 고딕" panose="020B0503020000020004" pitchFamily="50" charset="-127"/>
              </a:rPr>
              <a:t>인증 서비스는 인터넷의 속성 상 누구나 접근할 수 있는 </a:t>
            </a:r>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자원에 대한 보호를 강화시켜 줍니다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관리자나 사용자는 </a:t>
            </a:r>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자원에 접근하기 위해 관리자가 정의한 추가 인증 방법을 통과해야 합니다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69" name="그룹 101"/>
          <p:cNvGrpSpPr/>
          <p:nvPr/>
        </p:nvGrpSpPr>
        <p:grpSpPr>
          <a:xfrm>
            <a:off x="1230278" y="1622187"/>
            <a:ext cx="9946153" cy="5249734"/>
            <a:chOff x="62400" y="900458"/>
            <a:chExt cx="9752016" cy="5877066"/>
          </a:xfrm>
        </p:grpSpPr>
        <p:grpSp>
          <p:nvGrpSpPr>
            <p:cNvPr id="70" name="그룹 94"/>
            <p:cNvGrpSpPr/>
            <p:nvPr/>
          </p:nvGrpSpPr>
          <p:grpSpPr>
            <a:xfrm>
              <a:off x="62400" y="900458"/>
              <a:ext cx="9752016" cy="5585111"/>
              <a:chOff x="114651" y="899679"/>
              <a:chExt cx="10012885" cy="5425967"/>
            </a:xfrm>
          </p:grpSpPr>
          <p:sp>
            <p:nvSpPr>
              <p:cNvPr id="72" name="Rectangle 4"/>
              <p:cNvSpPr/>
              <p:nvPr/>
            </p:nvSpPr>
            <p:spPr bwMode="gray">
              <a:xfrm>
                <a:off x="114651" y="915028"/>
                <a:ext cx="3038634" cy="540336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73" name="Rectangle 7"/>
              <p:cNvSpPr/>
              <p:nvPr/>
            </p:nvSpPr>
            <p:spPr bwMode="gray">
              <a:xfrm>
                <a:off x="115769" y="912768"/>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sz="1428" b="1" i="0" u="none" strike="noStrike" kern="0" cap="none" spc="0" normalizeH="0" baseline="0" noProof="0" dirty="0" smtClean="0">
                    <a:ln>
                      <a:noFill/>
                    </a:ln>
                    <a:solidFill>
                      <a:prstClr val="white"/>
                    </a:solidFill>
                    <a:effectLst/>
                    <a:uLnTx/>
                    <a:uFillTx/>
                    <a:latin typeface="맑은 고딕"/>
                    <a:ea typeface="맑은 고딕"/>
                  </a:rPr>
                  <a:t>Multi-Factor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인증</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74" name="그룹 93"/>
              <p:cNvGrpSpPr/>
              <p:nvPr/>
            </p:nvGrpSpPr>
            <p:grpSpPr>
              <a:xfrm>
                <a:off x="3263353" y="899681"/>
                <a:ext cx="3362633" cy="5425965"/>
                <a:chOff x="3584066" y="914195"/>
                <a:chExt cx="3362633" cy="5425965"/>
              </a:xfrm>
            </p:grpSpPr>
            <p:sp>
              <p:nvSpPr>
                <p:cNvPr id="80"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81" name="그룹 8"/>
                <p:cNvGrpSpPr/>
                <p:nvPr/>
              </p:nvGrpSpPr>
              <p:grpSpPr>
                <a:xfrm>
                  <a:off x="3584066" y="914195"/>
                  <a:ext cx="3362633" cy="5222706"/>
                  <a:chOff x="3584066" y="914195"/>
                  <a:chExt cx="3362633" cy="5222706"/>
                </a:xfrm>
              </p:grpSpPr>
              <p:sp>
                <p:nvSpPr>
                  <p:cNvPr id="82"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83" name="직사각형 7"/>
                  <p:cNvSpPr/>
                  <p:nvPr/>
                </p:nvSpPr>
                <p:spPr>
                  <a:xfrm>
                    <a:off x="3601579" y="1333281"/>
                    <a:ext cx="3316091" cy="4803620"/>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온</a:t>
                    </a:r>
                    <a:r>
                      <a:rPr kumimoji="0" lang="en-US" altLang="ko-KR" sz="1224" b="1" i="0" u="sng" strike="noStrike" kern="0" cap="none" spc="0" normalizeH="0" baseline="0" noProof="0" dirty="0" smtClean="0">
                        <a:ln>
                          <a:noFill/>
                        </a:ln>
                        <a:solidFill>
                          <a:prstClr val="black"/>
                        </a:solidFill>
                        <a:effectLst/>
                        <a:uLnTx/>
                        <a:uFillTx/>
                        <a:ea typeface="맑은 고딕"/>
                      </a:rPr>
                      <a:t>-</a:t>
                    </a:r>
                    <a:r>
                      <a:rPr kumimoji="0" lang="ko-KR" altLang="en-US" sz="1224" b="1" i="0" u="sng" strike="noStrike" kern="0" cap="none" spc="0" normalizeH="0" baseline="0" noProof="0" smtClean="0">
                        <a:ln>
                          <a:noFill/>
                        </a:ln>
                        <a:solidFill>
                          <a:prstClr val="black"/>
                        </a:solidFill>
                        <a:effectLst/>
                        <a:uLnTx/>
                        <a:uFillTx/>
                        <a:ea typeface="맑은 고딕"/>
                      </a:rPr>
                      <a:t>프레미스로 또는 </a:t>
                    </a:r>
                    <a:r>
                      <a:rPr kumimoji="0" lang="en-US" altLang="ko-KR" sz="1224" b="1" i="0" u="sng" strike="noStrike" kern="0" cap="none" spc="0" normalizeH="0" baseline="0" noProof="0" dirty="0" smtClean="0">
                        <a:ln>
                          <a:noFill/>
                        </a:ln>
                        <a:solidFill>
                          <a:prstClr val="black"/>
                        </a:solidFill>
                        <a:effectLst/>
                        <a:uLnTx/>
                        <a:uFillTx/>
                        <a:ea typeface="맑은 고딕"/>
                      </a:rPr>
                      <a:t>Cloud</a:t>
                    </a:r>
                    <a:r>
                      <a:rPr kumimoji="0" lang="ko-KR" altLang="en-US" sz="1224" b="1" i="0" u="sng" strike="noStrike" kern="0" cap="none" spc="0" normalizeH="0" baseline="0" noProof="0" smtClean="0">
                        <a:ln>
                          <a:noFill/>
                        </a:ln>
                        <a:solidFill>
                          <a:prstClr val="black"/>
                        </a:solidFill>
                        <a:effectLst/>
                        <a:uLnTx/>
                        <a:uFillTx/>
                        <a:ea typeface="맑은 고딕"/>
                      </a:rPr>
                      <a:t>에서 배포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기업 내에 </a:t>
                    </a:r>
                    <a:r>
                      <a:rPr kumimoji="0" lang="en-US" altLang="ko-KR" sz="1020" b="0" i="0" u="none" strike="noStrike" kern="0" cap="none" spc="0" normalizeH="0" baseline="0" noProof="0" dirty="0" smtClean="0">
                        <a:ln>
                          <a:noFill/>
                        </a:ln>
                        <a:solidFill>
                          <a:prstClr val="black"/>
                        </a:solidFill>
                        <a:effectLst/>
                        <a:uLnTx/>
                        <a:uFillTx/>
                        <a:ea typeface="맑은 고딕"/>
                      </a:rPr>
                      <a:t>Azure Multi-Factor </a:t>
                    </a:r>
                    <a:r>
                      <a:rPr kumimoji="0" lang="ko-KR" altLang="en-US" sz="1020" b="0" i="0" u="none" strike="noStrike" kern="0" cap="none" spc="0" normalizeH="0" baseline="0" noProof="0" smtClean="0">
                        <a:ln>
                          <a:noFill/>
                        </a:ln>
                        <a:solidFill>
                          <a:prstClr val="black"/>
                        </a:solidFill>
                        <a:effectLst/>
                        <a:uLnTx/>
                        <a:uFillTx/>
                        <a:ea typeface="맑은 고딕"/>
                      </a:rPr>
                      <a:t>인증</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서버를 사용하면 </a:t>
                    </a:r>
                    <a:r>
                      <a:rPr kumimoji="0" lang="en-US" altLang="ko-KR" sz="1020" b="0" i="0" u="none" strike="noStrike" kern="0" cap="none" spc="0" normalizeH="0" baseline="0" noProof="0" dirty="0" smtClean="0">
                        <a:ln>
                          <a:noFill/>
                        </a:ln>
                        <a:solidFill>
                          <a:prstClr val="black"/>
                        </a:solidFill>
                        <a:effectLst/>
                        <a:uLnTx/>
                        <a:uFillTx/>
                        <a:ea typeface="맑은 고딕"/>
                      </a:rPr>
                      <a:t>VPN, ADFS(Active Directory Federation Services), IIS </a:t>
                    </a:r>
                    <a:r>
                      <a:rPr kumimoji="0" lang="ko-KR" altLang="en-US" sz="1020" b="0" i="0" u="none" strike="noStrike" kern="0" cap="none" spc="0" normalizeH="0" baseline="0" noProof="0" smtClean="0">
                        <a:ln>
                          <a:noFill/>
                        </a:ln>
                        <a:solidFill>
                          <a:prstClr val="black"/>
                        </a:solidFill>
                        <a:effectLst/>
                        <a:uLnTx/>
                        <a:uFillTx/>
                        <a:ea typeface="맑은 고딕"/>
                      </a:rPr>
                      <a:t>웹 응용 프로그램</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원격 데스크톱</a:t>
                    </a:r>
                    <a:r>
                      <a:rPr kumimoji="0" lang="en-US" altLang="ko-KR" sz="1020" b="0" i="0" u="none" strike="noStrike" kern="0" cap="none" spc="0" normalizeH="0" baseline="0" noProof="0" dirty="0" smtClean="0">
                        <a:ln>
                          <a:noFill/>
                        </a:ln>
                        <a:solidFill>
                          <a:prstClr val="black"/>
                        </a:solidFill>
                        <a:effectLst/>
                        <a:uLnTx/>
                        <a:uFillTx/>
                        <a:ea typeface="맑은 고딕"/>
                      </a:rPr>
                      <a:t>, RADIUS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LDAP </a:t>
                    </a:r>
                    <a:r>
                      <a:rPr kumimoji="0" lang="ko-KR" altLang="en-US" sz="1020" b="0" i="0" u="none" strike="noStrike" kern="0" cap="none" spc="0" normalizeH="0" baseline="0" noProof="0" smtClean="0">
                        <a:ln>
                          <a:noFill/>
                        </a:ln>
                        <a:solidFill>
                          <a:prstClr val="black"/>
                        </a:solidFill>
                        <a:effectLst/>
                        <a:uLnTx/>
                        <a:uFillTx/>
                        <a:ea typeface="맑은 고딕"/>
                      </a:rPr>
                      <a:t>인증을 사용하는 기타 원격 액세스 응용 프로그램을 보호할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Azure Active Directory</a:t>
                    </a:r>
                    <a:r>
                      <a:rPr kumimoji="0" lang="ko-KR" altLang="en-US" sz="1020" b="0" i="0" u="none" strike="noStrike" kern="0" cap="none" spc="0" normalizeH="0" baseline="0" noProof="0" smtClean="0">
                        <a:ln>
                          <a:noFill/>
                        </a:ln>
                        <a:solidFill>
                          <a:prstClr val="black"/>
                        </a:solidFill>
                        <a:effectLst/>
                        <a:uLnTx/>
                        <a:uFillTx/>
                        <a:ea typeface="맑은 고딕"/>
                      </a:rPr>
                      <a:t>에서 </a:t>
                    </a:r>
                    <a:r>
                      <a:rPr kumimoji="0" lang="en-US" altLang="ko-KR" sz="1020" b="0" i="0" u="none" strike="noStrike" kern="0" cap="none" spc="0" normalizeH="0" baseline="0" noProof="0" dirty="0" smtClean="0">
                        <a:ln>
                          <a:noFill/>
                        </a:ln>
                        <a:solidFill>
                          <a:prstClr val="black"/>
                        </a:solidFill>
                        <a:effectLst/>
                        <a:uLnTx/>
                        <a:uFillTx/>
                        <a:ea typeface="맑은 고딕"/>
                      </a:rPr>
                      <a:t>Multi-Factor Authentication</a:t>
                    </a:r>
                    <a:r>
                      <a:rPr kumimoji="0" lang="ko-KR" altLang="en-US" sz="1020" b="0" i="0" u="none" strike="noStrike" kern="0" cap="none" spc="0" normalizeH="0" baseline="0" noProof="0" smtClean="0">
                        <a:ln>
                          <a:noFill/>
                        </a:ln>
                        <a:solidFill>
                          <a:prstClr val="black"/>
                        </a:solidFill>
                        <a:effectLst/>
                        <a:uLnTx/>
                        <a:uFillTx/>
                        <a:ea typeface="맑은 고딕"/>
                      </a:rPr>
                      <a:t>을 설정하면 모든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기반 응용 프로그램 및 서비스에 추가 인증 단계를 추가할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실시간 모니터링 및 경고</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Multi-Factor </a:t>
                    </a:r>
                    <a:r>
                      <a:rPr kumimoji="0" lang="ko-KR" altLang="en-US" sz="1020" b="0" i="0" u="none" strike="noStrike" kern="0" cap="none" spc="0" normalizeH="0" baseline="0" noProof="0" smtClean="0">
                        <a:ln>
                          <a:noFill/>
                        </a:ln>
                        <a:solidFill>
                          <a:prstClr val="black"/>
                        </a:solidFill>
                        <a:effectLst/>
                        <a:uLnTx/>
                        <a:uFillTx/>
                        <a:ea typeface="맑은 고딕"/>
                      </a:rPr>
                      <a:t>인증은 일치하지 않는 로그인 패턴을 식별하는 보안 모니터링 및 기계 학습 기반 보고서로 비즈니스를 보호해 줍니다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또한 실시간 알림을 통해 의심스러운 계정 자격 증명을 </a:t>
                    </a:r>
                    <a:r>
                      <a:rPr kumimoji="0" lang="en-US" altLang="ko-KR" sz="1020" b="0" i="0" u="none" strike="noStrike" kern="0" cap="none" spc="0" normalizeH="0" baseline="0" noProof="0" dirty="0" smtClean="0">
                        <a:ln>
                          <a:noFill/>
                        </a:ln>
                        <a:solidFill>
                          <a:prstClr val="black"/>
                        </a:solidFill>
                        <a:effectLst/>
                        <a:uLnTx/>
                        <a:uFillTx/>
                        <a:ea typeface="맑은 고딕"/>
                      </a:rPr>
                      <a:t>IT </a:t>
                    </a:r>
                    <a:r>
                      <a:rPr kumimoji="0" lang="ko-KR" altLang="en-US" sz="1020" b="0" i="0" u="none" strike="noStrike" kern="0" cap="none" spc="0" normalizeH="0" baseline="0" noProof="0" smtClean="0">
                        <a:ln>
                          <a:noFill/>
                        </a:ln>
                        <a:solidFill>
                          <a:prstClr val="black"/>
                        </a:solidFill>
                        <a:effectLst/>
                        <a:uLnTx/>
                        <a:uFillTx/>
                        <a:ea typeface="맑은 고딕"/>
                      </a:rPr>
                      <a:t>부서에 알려주므로 잠재적인 보안 위협에 대응할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사용 중인 응용 프로그램에 구축</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SDK(</a:t>
                    </a:r>
                    <a:r>
                      <a:rPr kumimoji="0" lang="ko-KR" altLang="en-US" sz="1020" b="0" i="0" u="none" strike="noStrike" kern="0" cap="none" spc="0" normalizeH="0" baseline="0" noProof="0" smtClean="0">
                        <a:ln>
                          <a:noFill/>
                        </a:ln>
                        <a:solidFill>
                          <a:prstClr val="black"/>
                        </a:solidFill>
                        <a:effectLst/>
                        <a:uLnTx/>
                        <a:uFillTx/>
                        <a:ea typeface="맑은 고딕"/>
                      </a:rPr>
                      <a:t>소프트웨어 개발 키트</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를 사용하여 </a:t>
                    </a:r>
                    <a:r>
                      <a:rPr kumimoji="0" lang="en-US" altLang="ko-KR" sz="1020" b="0" i="0" u="none" strike="noStrike" kern="0" cap="none" spc="0" normalizeH="0" baseline="0" noProof="0" dirty="0" smtClean="0">
                        <a:ln>
                          <a:noFill/>
                        </a:ln>
                        <a:solidFill>
                          <a:prstClr val="black"/>
                        </a:solidFill>
                        <a:effectLst/>
                        <a:uLnTx/>
                        <a:uFillTx/>
                        <a:ea typeface="맑은 고딕"/>
                      </a:rPr>
                      <a:t>Azure Multi-Factor </a:t>
                    </a:r>
                    <a:r>
                      <a:rPr kumimoji="0" lang="ko-KR" altLang="en-US" sz="1020" b="0" i="0" u="none" strike="noStrike" kern="0" cap="none" spc="0" normalizeH="0" baseline="0" noProof="0" smtClean="0">
                        <a:ln>
                          <a:noFill/>
                        </a:ln>
                        <a:solidFill>
                          <a:prstClr val="black"/>
                        </a:solidFill>
                        <a:effectLst/>
                        <a:uLnTx/>
                        <a:uFillTx/>
                        <a:ea typeface="맑은 고딕"/>
                      </a:rPr>
                      <a:t>인증을 응용 프로그램의 로그인 또는 트랜잭션 프로세스에 통합할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Azure </a:t>
                    </a:r>
                    <a:r>
                      <a:rPr kumimoji="0" lang="ko-KR" altLang="en-US" sz="1224" b="1" i="0" u="sng" strike="noStrike" kern="0" cap="none" spc="0" normalizeH="0" baseline="0" noProof="0" smtClean="0">
                        <a:ln>
                          <a:noFill/>
                        </a:ln>
                        <a:solidFill>
                          <a:prstClr val="black"/>
                        </a:solidFill>
                        <a:effectLst/>
                        <a:uLnTx/>
                        <a:uFillTx/>
                        <a:ea typeface="맑은 고딕"/>
                      </a:rPr>
                      <a:t>관리자를 위한 추가 보호</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Multi-Factor </a:t>
                    </a:r>
                    <a:r>
                      <a:rPr kumimoji="0" lang="ko-KR" altLang="en-US" sz="1020" b="0" i="0" u="none" strike="noStrike" kern="0" cap="none" spc="0" normalizeH="0" baseline="0" noProof="0" smtClean="0">
                        <a:ln>
                          <a:noFill/>
                        </a:ln>
                        <a:solidFill>
                          <a:prstClr val="black"/>
                        </a:solidFill>
                        <a:effectLst/>
                        <a:uLnTx/>
                        <a:uFillTx/>
                        <a:ea typeface="맑은 고딕"/>
                      </a:rPr>
                      <a:t>인증은 추가 비용 없이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관리자 계정의 보안을 한층 더 강화해 줍니다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 기능을 설정한 경우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서비스를 관리하는 포털에 접근하려면 </a:t>
                    </a:r>
                    <a:r>
                      <a:rPr kumimoji="0" lang="en-US" altLang="ko-KR" sz="1020" b="0" i="0" u="none" strike="noStrike" kern="0" cap="none" spc="0" normalizeH="0" baseline="0" noProof="0" dirty="0" smtClean="0">
                        <a:ln>
                          <a:noFill/>
                        </a:ln>
                        <a:solidFill>
                          <a:prstClr val="black"/>
                        </a:solidFill>
                        <a:effectLst/>
                        <a:uLnTx/>
                        <a:uFillTx/>
                        <a:ea typeface="맑은 고딕"/>
                      </a:rPr>
                      <a:t>Multi-factor </a:t>
                    </a:r>
                    <a:r>
                      <a:rPr kumimoji="0" lang="ko-KR" altLang="en-US" sz="1020" b="0" i="0" u="none" strike="noStrike" kern="0" cap="none" spc="0" normalizeH="0" baseline="0" noProof="0" smtClean="0">
                        <a:ln>
                          <a:noFill/>
                        </a:ln>
                        <a:solidFill>
                          <a:prstClr val="black"/>
                        </a:solidFill>
                        <a:effectLst/>
                        <a:uLnTx/>
                        <a:uFillTx/>
                        <a:ea typeface="맑은 고딕"/>
                      </a:rPr>
                      <a:t>인증을 수행해야 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grpSp>
            <p:nvGrpSpPr>
              <p:cNvPr id="75" name="그룹 95"/>
              <p:cNvGrpSpPr/>
              <p:nvPr/>
            </p:nvGrpSpPr>
            <p:grpSpPr>
              <a:xfrm>
                <a:off x="6721836" y="899679"/>
                <a:ext cx="3405700" cy="5412310"/>
                <a:chOff x="3573634" y="943221"/>
                <a:chExt cx="3405700" cy="5412310"/>
              </a:xfrm>
            </p:grpSpPr>
            <p:sp>
              <p:nvSpPr>
                <p:cNvPr id="76"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77" name="그룹 97"/>
                <p:cNvGrpSpPr/>
                <p:nvPr/>
              </p:nvGrpSpPr>
              <p:grpSpPr>
                <a:xfrm>
                  <a:off x="3573634" y="943223"/>
                  <a:ext cx="3405700" cy="2069292"/>
                  <a:chOff x="3573634" y="943223"/>
                  <a:chExt cx="3405700" cy="2069292"/>
                </a:xfrm>
              </p:grpSpPr>
              <p:sp>
                <p:nvSpPr>
                  <p:cNvPr id="78"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79" name="직사각형 99"/>
                  <p:cNvSpPr/>
                  <p:nvPr/>
                </p:nvSpPr>
                <p:spPr>
                  <a:xfrm>
                    <a:off x="3699021" y="1734027"/>
                    <a:ext cx="3280313" cy="12784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1224" b="0" i="0" u="none" strike="noStrike" kern="0" cap="none" spc="-102" normalizeH="0" baseline="0" noProof="0" dirty="0" smtClean="0">
                        <a:ln>
                          <a:noFill/>
                        </a:ln>
                        <a:solidFill>
                          <a:prstClr val="black"/>
                        </a:solidFill>
                        <a:effectLst/>
                        <a:uLnTx/>
                        <a:uFillTx/>
                        <a:ea typeface="맑은 고딕"/>
                      </a:rPr>
                      <a:t>글로벌 </a:t>
                    </a:r>
                    <a:r>
                      <a:rPr kumimoji="0" lang="ko-KR" altLang="en-US" sz="1224" b="0" i="0" u="none" strike="noStrike" kern="0" cap="none" spc="-102" normalizeH="0" baseline="0" noProof="0" dirty="0" err="1" smtClean="0">
                        <a:ln>
                          <a:noFill/>
                        </a:ln>
                        <a:solidFill>
                          <a:prstClr val="black"/>
                        </a:solidFill>
                        <a:effectLst/>
                        <a:uLnTx/>
                        <a:uFillTx/>
                        <a:ea typeface="맑은 고딕"/>
                      </a:rPr>
                      <a:t>로펌회사는</a:t>
                    </a:r>
                    <a:r>
                      <a:rPr kumimoji="0" lang="ko-KR" altLang="en-US" sz="1224" b="0" i="0" u="none" strike="noStrike" kern="0" cap="none" spc="-102" normalizeH="0" baseline="0" noProof="0" dirty="0" smtClean="0">
                        <a:ln>
                          <a:noFill/>
                        </a:ln>
                        <a:solidFill>
                          <a:prstClr val="black"/>
                        </a:solidFill>
                        <a:effectLst/>
                        <a:uLnTx/>
                        <a:uFillTx/>
                        <a:ea typeface="맑은 고딕"/>
                      </a:rPr>
                      <a:t> 고객기밀데이터에 원격 접근하기 위해 </a:t>
                    </a:r>
                    <a:r>
                      <a:rPr kumimoji="0" lang="en-US" altLang="ko-KR" sz="1224" b="0" i="0" u="none" strike="noStrike" kern="0" cap="none" spc="-102" normalizeH="0" baseline="0" noProof="0" dirty="0" smtClean="0">
                        <a:ln>
                          <a:noFill/>
                        </a:ln>
                        <a:solidFill>
                          <a:prstClr val="black"/>
                        </a:solidFill>
                        <a:effectLst/>
                        <a:uLnTx/>
                        <a:uFillTx/>
                        <a:ea typeface="맑은 고딕"/>
                      </a:rPr>
                      <a:t>Multi-factor </a:t>
                    </a:r>
                    <a:r>
                      <a:rPr kumimoji="0" lang="ko-KR" altLang="en-US" sz="1224" b="0" i="0" u="none" strike="noStrike" kern="0" cap="none" spc="-102" normalizeH="0" baseline="0" noProof="0" smtClean="0">
                        <a:ln>
                          <a:noFill/>
                        </a:ln>
                        <a:solidFill>
                          <a:prstClr val="black"/>
                        </a:solidFill>
                        <a:effectLst/>
                        <a:uLnTx/>
                        <a:uFillTx/>
                        <a:ea typeface="맑은 고딕"/>
                      </a:rPr>
                      <a:t>인증을 도입하였습니다</a:t>
                    </a:r>
                    <a:r>
                      <a:rPr kumimoji="0" lang="en-US" altLang="ko-KR" sz="1224" b="0" i="0" u="none" strike="noStrike" kern="0" cap="none" spc="-102" normalizeH="0" baseline="0" noProof="0" dirty="0" smtClean="0">
                        <a:ln>
                          <a:noFill/>
                        </a:ln>
                        <a:solidFill>
                          <a:prstClr val="black"/>
                        </a:solidFill>
                        <a:effectLst/>
                        <a:uLnTx/>
                        <a:uFillTx/>
                        <a:ea typeface="맑은 고딕"/>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24" b="0" i="0" u="none" strike="noStrike" kern="0" cap="none" spc="-102" normalizeH="0" baseline="0" noProof="0" dirty="0" smtClean="0">
                        <a:ln>
                          <a:noFill/>
                        </a:ln>
                        <a:solidFill>
                          <a:prstClr val="black"/>
                        </a:solidFill>
                        <a:effectLst/>
                        <a:uLnTx/>
                        <a:uFillTx/>
                        <a:ea typeface="맑은 고딕"/>
                      </a:rPr>
                      <a:t>“</a:t>
                    </a:r>
                    <a:r>
                      <a:rPr kumimoji="0" lang="en-US" altLang="ko-KR" sz="1224" b="0" i="0" u="none" strike="noStrike" kern="0" cap="none" spc="0" normalizeH="0" baseline="0" noProof="0" dirty="0" smtClean="0">
                        <a:ln>
                          <a:noFill/>
                        </a:ln>
                        <a:solidFill>
                          <a:prstClr val="black"/>
                        </a:solidFill>
                        <a:effectLst/>
                        <a:uLnTx/>
                        <a:uFillTx/>
                        <a:ea typeface="맑은 고딕"/>
                      </a:rPr>
                      <a:t>Azure Multi-Factor </a:t>
                    </a:r>
                    <a:r>
                      <a:rPr kumimoji="0" lang="ko-KR" altLang="en-US" sz="1224" b="0" i="0" u="none" strike="noStrike" kern="0" cap="none" spc="0" normalizeH="0" baseline="0" noProof="0" smtClean="0">
                        <a:ln>
                          <a:noFill/>
                        </a:ln>
                        <a:solidFill>
                          <a:prstClr val="black"/>
                        </a:solidFill>
                        <a:effectLst/>
                        <a:uLnTx/>
                        <a:uFillTx/>
                        <a:ea typeface="맑은 고딕"/>
                      </a:rPr>
                      <a:t>인증</a:t>
                    </a:r>
                    <a:r>
                      <a:rPr kumimoji="0" lang="en-US" altLang="ko-KR" sz="1224" b="0" i="0" u="none" strike="noStrike" kern="0" cap="none" spc="0" normalizeH="0" baseline="0" noProof="0" dirty="0" smtClean="0">
                        <a:ln>
                          <a:noFill/>
                        </a:ln>
                        <a:solidFill>
                          <a:prstClr val="black"/>
                        </a:solidFill>
                        <a:effectLst/>
                        <a:uLnTx/>
                        <a:uFillTx/>
                        <a:ea typeface="맑은 고딕"/>
                      </a:rPr>
                      <a:t> </a:t>
                    </a:r>
                    <a:r>
                      <a:rPr kumimoji="0" lang="ko-KR" altLang="en-US" sz="1224" b="0" i="0" u="none" strike="noStrike" kern="0" cap="none" spc="0" normalizeH="0" baseline="0" noProof="0" smtClean="0">
                        <a:ln>
                          <a:noFill/>
                        </a:ln>
                        <a:solidFill>
                          <a:prstClr val="black"/>
                        </a:solidFill>
                        <a:effectLst/>
                        <a:uLnTx/>
                        <a:uFillTx/>
                        <a:ea typeface="맑은 고딕"/>
                      </a:rPr>
                      <a:t>도입으로 보안 리스크는 줄고 보안 강화로 인해 고객들에게 신뢰를 줄 수 있었다</a:t>
                    </a:r>
                    <a:r>
                      <a:rPr kumimoji="0" lang="en-US" altLang="ko-KR" sz="1224" b="0" i="0" u="none" strike="noStrike" kern="0" cap="none" spc="0" normalizeH="0" baseline="0" noProof="0" dirty="0" smtClean="0">
                        <a:ln>
                          <a:noFill/>
                        </a:ln>
                        <a:solidFill>
                          <a:prstClr val="black"/>
                        </a:solidFill>
                        <a:effectLst/>
                        <a:uLnTx/>
                        <a:uFillTx/>
                        <a:ea typeface="맑은 고딕"/>
                      </a:rPr>
                      <a:t>.</a:t>
                    </a:r>
                    <a:endParaRPr kumimoji="0" lang="en-US" altLang="ko-KR" sz="1224" b="0" i="0" u="none" strike="noStrike" kern="0" cap="none" spc="-102" normalizeH="0" baseline="0" noProof="0" dirty="0" smtClean="0">
                      <a:ln>
                        <a:noFill/>
                      </a:ln>
                      <a:solidFill>
                        <a:prstClr val="black"/>
                      </a:solidFill>
                      <a:effectLst/>
                      <a:uLnTx/>
                      <a:uFillTx/>
                      <a:ea typeface="맑은 고딕"/>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18" b="0" i="0" u="none" strike="noStrike" kern="0" cap="none" spc="0" normalizeH="0" baseline="0" noProof="0" dirty="0" smtClean="0">
                        <a:ln>
                          <a:noFill/>
                        </a:ln>
                        <a:solidFill>
                          <a:prstClr val="black"/>
                        </a:solidFill>
                        <a:effectLst/>
                        <a:uLnTx/>
                        <a:uFillTx/>
                        <a:ea typeface="맑은 고딕"/>
                      </a:rPr>
                      <a:t>Bob Morrison, Security Engineer, </a:t>
                    </a:r>
                    <a:r>
                      <a:rPr kumimoji="0" lang="en-US" altLang="ko-KR" sz="918" b="0" i="0" u="none" strike="noStrike" kern="0" cap="none" spc="0" normalizeH="0" baseline="0" noProof="0" dirty="0" err="1" smtClean="0">
                        <a:ln>
                          <a:noFill/>
                        </a:ln>
                        <a:solidFill>
                          <a:prstClr val="black"/>
                        </a:solidFill>
                        <a:effectLst/>
                        <a:uLnTx/>
                        <a:uFillTx/>
                        <a:ea typeface="맑은 고딕"/>
                      </a:rPr>
                      <a:t>Fredrikson</a:t>
                    </a:r>
                    <a:r>
                      <a:rPr kumimoji="0" lang="en-US" altLang="ko-KR" sz="918" b="0" i="0" u="none" strike="noStrike" kern="0" cap="none" spc="0" normalizeH="0" baseline="0" noProof="0" dirty="0" smtClean="0">
                        <a:ln>
                          <a:noFill/>
                        </a:ln>
                        <a:solidFill>
                          <a:prstClr val="black"/>
                        </a:solidFill>
                        <a:effectLst/>
                        <a:uLnTx/>
                        <a:uFillTx/>
                        <a:ea typeface="맑은 고딕"/>
                      </a:rPr>
                      <a:t> &amp; Byron</a:t>
                    </a:r>
                    <a:endParaRPr kumimoji="0" lang="en-US" altLang="ko-KR" sz="918" b="0" i="0" u="none" strike="noStrike" kern="0" cap="none" spc="-102" normalizeH="0" baseline="0" noProof="0" dirty="0" smtClean="0">
                      <a:ln>
                        <a:noFill/>
                      </a:ln>
                      <a:solidFill>
                        <a:prstClr val="black"/>
                      </a:solidFill>
                      <a:effectLst/>
                      <a:uLnTx/>
                      <a:uFillTx/>
                      <a:ea typeface="맑은 고딕"/>
                    </a:endParaRPr>
                  </a:p>
                </p:txBody>
              </p:sp>
            </p:grpSp>
          </p:grpSp>
        </p:grpSp>
        <p:sp>
          <p:nvSpPr>
            <p:cNvPr id="71" name="직사각형 100"/>
            <p:cNvSpPr/>
            <p:nvPr/>
          </p:nvSpPr>
          <p:spPr>
            <a:xfrm>
              <a:off x="83398" y="3030421"/>
              <a:ext cx="2938469" cy="3747103"/>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편리한 이중 인증으로 강력한 보안</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Multi-Factor </a:t>
              </a:r>
              <a:r>
                <a:rPr kumimoji="0" lang="ko-KR" altLang="en-US" sz="1020" b="0" i="0" u="none" strike="noStrike" kern="0" cap="none" spc="0" normalizeH="0" baseline="0" noProof="0" smtClean="0">
                  <a:ln>
                    <a:noFill/>
                  </a:ln>
                  <a:solidFill>
                    <a:prstClr val="black"/>
                  </a:solidFill>
                  <a:effectLst/>
                  <a:uLnTx/>
                  <a:uFillTx/>
                  <a:ea typeface="맑은 고딕"/>
                </a:rPr>
                <a:t>인증은 사용자의 모바일 폰을 이용한 간편한 로그인 프로세스를 사용하여 사용자의 보안 강화에 따른 복잡성을 낮추고 동시에 데이터와 응용 프로그램에 대한 액세스 보호를 지원합니다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전화 통화</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문자 메시지</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모바일 앱 알림 등의 여러 가지 간편한 확인 옵션을 통해 강력한 인증을 제공하므로 사용자는 가장 선호하는 방식을 선택할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Office 365, </a:t>
              </a:r>
              <a:r>
                <a:rPr kumimoji="0" lang="ko-KR" altLang="en-US" sz="1224" b="1" i="0" u="sng" strike="noStrike" kern="0" cap="none" spc="0" normalizeH="0" baseline="0" noProof="0" smtClean="0">
                  <a:ln>
                    <a:noFill/>
                  </a:ln>
                  <a:solidFill>
                    <a:prstClr val="black"/>
                  </a:solidFill>
                  <a:effectLst/>
                  <a:uLnTx/>
                  <a:uFillTx/>
                  <a:ea typeface="맑은 고딕"/>
                </a:rPr>
                <a:t>다양한 서비스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Office 365</a:t>
              </a:r>
              <a:r>
                <a:rPr kumimoji="0" lang="ko-KR" altLang="en-US" sz="1020" b="0" i="0" u="none" strike="noStrike" kern="0" cap="none" spc="0" normalizeH="0" baseline="0" noProof="0" smtClean="0">
                  <a:ln>
                    <a:noFill/>
                  </a:ln>
                  <a:solidFill>
                    <a:prstClr val="black"/>
                  </a:solidFill>
                  <a:effectLst/>
                  <a:uLnTx/>
                  <a:uFillTx/>
                  <a:ea typeface="맑은 고딕"/>
                </a:rPr>
                <a:t>용 </a:t>
              </a:r>
              <a:r>
                <a:rPr kumimoji="0" lang="en-US" altLang="ko-KR" sz="1020" b="0" i="0" u="none" strike="noStrike" kern="0" cap="none" spc="0" normalizeH="0" baseline="0" noProof="0" dirty="0" smtClean="0">
                  <a:ln>
                    <a:noFill/>
                  </a:ln>
                  <a:solidFill>
                    <a:prstClr val="black"/>
                  </a:solidFill>
                  <a:effectLst/>
                  <a:uLnTx/>
                  <a:uFillTx/>
                  <a:ea typeface="맑은 고딕"/>
                </a:rPr>
                <a:t>Multi-Factor </a:t>
              </a:r>
              <a:r>
                <a:rPr kumimoji="0" lang="ko-KR" altLang="en-US" sz="1020" b="0" i="0" u="none" strike="noStrike" kern="0" cap="none" spc="0" normalizeH="0" baseline="0" noProof="0" smtClean="0">
                  <a:ln>
                    <a:noFill/>
                  </a:ln>
                  <a:solidFill>
                    <a:prstClr val="black"/>
                  </a:solidFill>
                  <a:effectLst/>
                  <a:uLnTx/>
                  <a:uFillTx/>
                  <a:ea typeface="맑은 고딕"/>
                </a:rPr>
                <a:t>인증으로 추가 비용 없이 </a:t>
              </a:r>
              <a:r>
                <a:rPr kumimoji="0" lang="en-US" altLang="ko-KR" sz="1020" b="0" i="0" u="none" strike="noStrike" kern="0" cap="none" spc="0" normalizeH="0" baseline="0" noProof="0" dirty="0" smtClean="0">
                  <a:ln>
                    <a:noFill/>
                  </a:ln>
                  <a:solidFill>
                    <a:prstClr val="black"/>
                  </a:solidFill>
                  <a:effectLst/>
                  <a:uLnTx/>
                  <a:uFillTx/>
                  <a:ea typeface="맑은 고딕"/>
                </a:rPr>
                <a:t>Office 365 </a:t>
              </a:r>
              <a:r>
                <a:rPr kumimoji="0" lang="ko-KR" altLang="en-US" sz="1020" b="0" i="0" u="none" strike="noStrike" kern="0" cap="none" spc="0" normalizeH="0" baseline="0" noProof="0" smtClean="0">
                  <a:ln>
                    <a:noFill/>
                  </a:ln>
                  <a:solidFill>
                    <a:prstClr val="black"/>
                  </a:solidFill>
                  <a:effectLst/>
                  <a:uLnTx/>
                  <a:uFillTx/>
                  <a:ea typeface="맑은 고딕"/>
                </a:rPr>
                <a:t>응용 프로그램에 대한 보안 액세스를 강화할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또한 </a:t>
              </a:r>
              <a:r>
                <a:rPr kumimoji="0" lang="en-US" altLang="ko-KR" sz="1020" b="0" i="0" u="none" strike="noStrike" kern="0" cap="none" spc="0" normalizeH="0" baseline="0" noProof="0" dirty="0" smtClean="0">
                  <a:ln>
                    <a:noFill/>
                  </a:ln>
                  <a:solidFill>
                    <a:prstClr val="black"/>
                  </a:solidFill>
                  <a:effectLst/>
                  <a:uLnTx/>
                  <a:uFillTx/>
                  <a:ea typeface="맑은 고딕"/>
                </a:rPr>
                <a:t>Multi-Factor </a:t>
              </a:r>
              <a:r>
                <a:rPr kumimoji="0" lang="ko-KR" altLang="en-US" sz="1020" b="0" i="0" u="none" strike="noStrike" kern="0" cap="none" spc="0" normalizeH="0" baseline="0" noProof="0" smtClean="0">
                  <a:ln>
                    <a:noFill/>
                  </a:ln>
                  <a:solidFill>
                    <a:prstClr val="black"/>
                  </a:solidFill>
                  <a:effectLst/>
                  <a:uLnTx/>
                  <a:uFillTx/>
                  <a:ea typeface="맑은 고딕"/>
                </a:rPr>
                <a:t>인증은 </a:t>
              </a:r>
              <a:r>
                <a:rPr kumimoji="0" lang="en-US" altLang="ko-KR" sz="1020" b="0" i="0" u="none" strike="noStrike" kern="0" cap="none" spc="0" normalizeH="0" baseline="0" noProof="0" dirty="0" smtClean="0">
                  <a:ln>
                    <a:noFill/>
                  </a:ln>
                  <a:solidFill>
                    <a:prstClr val="black"/>
                  </a:solidFill>
                  <a:effectLst/>
                  <a:uLnTx/>
                  <a:uFillTx/>
                  <a:ea typeface="맑은 고딕"/>
                </a:rPr>
                <a:t>Salesforce, Dropbox </a:t>
              </a:r>
              <a:r>
                <a:rPr kumimoji="0" lang="ko-KR" altLang="en-US" sz="1020" b="0" i="0" u="none" strike="noStrike" kern="0" cap="none" spc="0" normalizeH="0" baseline="0" noProof="0" smtClean="0">
                  <a:ln>
                    <a:noFill/>
                  </a:ln>
                  <a:solidFill>
                    <a:prstClr val="black"/>
                  </a:solidFill>
                  <a:effectLst/>
                  <a:uLnTx/>
                  <a:uFillTx/>
                  <a:ea typeface="맑은 고딕"/>
                </a:rPr>
                <a:t>및 기타 서비스를 비롯하여 </a:t>
              </a:r>
              <a:r>
                <a:rPr kumimoji="0" lang="en-US" altLang="ko-KR" sz="1020" b="0" i="0" u="none" strike="noStrike" kern="0" cap="none" spc="0" normalizeH="0" baseline="0" noProof="0" dirty="0" smtClean="0">
                  <a:ln>
                    <a:noFill/>
                  </a:ln>
                  <a:solidFill>
                    <a:prstClr val="black"/>
                  </a:solidFill>
                  <a:effectLst/>
                  <a:uLnTx/>
                  <a:uFillTx/>
                  <a:ea typeface="맑은 고딕"/>
                </a:rPr>
                <a:t>Azure Active Directory Premium </a:t>
              </a:r>
              <a:r>
                <a:rPr kumimoji="0" lang="ko-KR" altLang="en-US" sz="1020" b="0" i="0" u="none" strike="noStrike" kern="0" cap="none" spc="0" normalizeH="0" baseline="0" noProof="0" smtClean="0">
                  <a:ln>
                    <a:noFill/>
                  </a:ln>
                  <a:solidFill>
                    <a:prstClr val="black"/>
                  </a:solidFill>
                  <a:effectLst/>
                  <a:uLnTx/>
                  <a:uFillTx/>
                  <a:ea typeface="맑은 고딕"/>
                </a:rPr>
                <a:t>및 수천 개의 </a:t>
              </a:r>
              <a:r>
                <a:rPr kumimoji="0" lang="en-US" altLang="ko-KR" sz="1020" b="0" i="0" u="none" strike="noStrike" kern="0" cap="none" spc="0" normalizeH="0" baseline="0" noProof="0" dirty="0" smtClean="0">
                  <a:ln>
                    <a:noFill/>
                  </a:ln>
                  <a:solidFill>
                    <a:prstClr val="black"/>
                  </a:solidFill>
                  <a:effectLst/>
                  <a:uLnTx/>
                  <a:uFillTx/>
                  <a:ea typeface="맑은 고딕"/>
                </a:rPr>
                <a:t>SaaS(Software-as-a-Service) </a:t>
              </a:r>
              <a:r>
                <a:rPr kumimoji="0" lang="ko-KR" altLang="en-US" sz="1020" b="0" i="0" u="none" strike="noStrike" kern="0" cap="none" spc="0" normalizeH="0" baseline="0" noProof="0" smtClean="0">
                  <a:ln>
                    <a:noFill/>
                  </a:ln>
                  <a:solidFill>
                    <a:prstClr val="black"/>
                  </a:solidFill>
                  <a:effectLst/>
                  <a:uLnTx/>
                  <a:uFillTx/>
                  <a:ea typeface="맑은 고딕"/>
                </a:rPr>
                <a:t>응용 프로그램에서도 사용할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grpSp>
      <p:grpSp>
        <p:nvGrpSpPr>
          <p:cNvPr id="84" name="그룹 3"/>
          <p:cNvGrpSpPr/>
          <p:nvPr/>
        </p:nvGrpSpPr>
        <p:grpSpPr>
          <a:xfrm>
            <a:off x="1271860" y="2009989"/>
            <a:ext cx="2951599" cy="278020"/>
            <a:chOff x="3106021" y="1920406"/>
            <a:chExt cx="3262566" cy="208766"/>
          </a:xfrm>
        </p:grpSpPr>
        <p:pic>
          <p:nvPicPr>
            <p:cNvPr id="8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직사각형 2"/>
            <p:cNvSpPr/>
            <p:nvPr/>
          </p:nvSpPr>
          <p:spPr>
            <a:xfrm>
              <a:off x="3649901" y="1939424"/>
              <a:ext cx="1878003" cy="189748"/>
            </a:xfrm>
            <a:prstGeom prst="rect">
              <a:avLst/>
            </a:prstGeom>
          </p:spPr>
          <p:txBody>
            <a:bodyPr wrap="none">
              <a:spAutoFit/>
            </a:bodyPr>
            <a:lstStyle/>
            <a:p>
              <a:pPr defTabSz="317342">
                <a:lnSpc>
                  <a:spcPct val="90000"/>
                </a:lnSpc>
                <a:spcBef>
                  <a:spcPts val="306"/>
                </a:spcBef>
                <a:spcAft>
                  <a:spcPts val="306"/>
                </a:spcAft>
                <a:buClr>
                  <a:srgbClr val="FD0000"/>
                </a:buClr>
              </a:pPr>
              <a:r>
                <a:rPr lang="en-US" altLang="ko-KR" sz="1122" b="1" dirty="0">
                  <a:solidFill>
                    <a:prstClr val="black"/>
                  </a:solidFill>
                  <a:ea typeface="맑은 고딕"/>
                </a:rPr>
                <a:t>Multi-factor </a:t>
              </a:r>
              <a:r>
                <a:rPr lang="ko-KR" altLang="en-US" sz="1122" b="1">
                  <a:solidFill>
                    <a:prstClr val="black"/>
                  </a:solidFill>
                  <a:ea typeface="맑은 고딕"/>
                </a:rPr>
                <a:t>인증 방법</a:t>
              </a:r>
              <a:endParaRPr lang="en-US" altLang="ko-KR" sz="1224" b="1" u="sng" dirty="0">
                <a:solidFill>
                  <a:prstClr val="black"/>
                </a:solidFill>
                <a:ea typeface="맑은 고딕"/>
              </a:endParaRPr>
            </a:p>
          </p:txBody>
        </p:sp>
      </p:grpSp>
      <p:sp>
        <p:nvSpPr>
          <p:cNvPr id="87" name="직사각형 99"/>
          <p:cNvSpPr/>
          <p:nvPr/>
        </p:nvSpPr>
        <p:spPr>
          <a:xfrm>
            <a:off x="7909422" y="4142406"/>
            <a:ext cx="3154234" cy="862712"/>
          </a:xfrm>
          <a:prstGeom prst="rect">
            <a:avLst/>
          </a:prstGeom>
        </p:spPr>
        <p:txBody>
          <a:bodyPr wrap="square">
            <a:spAutoFit/>
          </a:bodyPr>
          <a:lstStyle/>
          <a:p>
            <a:r>
              <a:rPr lang="en-US" altLang="ko-KR" sz="1224" spc="-102" dirty="0">
                <a:solidFill>
                  <a:prstClr val="black"/>
                </a:solidFill>
                <a:ea typeface="맑은 고딕"/>
              </a:rPr>
              <a:t>150</a:t>
            </a:r>
            <a:r>
              <a:rPr lang="ko-KR" altLang="en-US" sz="1224" spc="-102">
                <a:solidFill>
                  <a:prstClr val="black"/>
                </a:solidFill>
                <a:ea typeface="맑은 고딕"/>
              </a:rPr>
              <a:t>여 곳의 산재된 사무소 또는 외부에서 고객의 건강 정보에 접근하기 위해 </a:t>
            </a:r>
            <a:r>
              <a:rPr lang="en-US" altLang="ko-KR" sz="1224" spc="-102" dirty="0">
                <a:solidFill>
                  <a:prstClr val="black"/>
                </a:solidFill>
                <a:ea typeface="맑은 고딕"/>
              </a:rPr>
              <a:t>Azure Multi-factor </a:t>
            </a:r>
            <a:r>
              <a:rPr lang="ko-KR" altLang="en-US" sz="1224" spc="-102">
                <a:solidFill>
                  <a:prstClr val="black"/>
                </a:solidFill>
                <a:ea typeface="맑은 고딕"/>
              </a:rPr>
              <a:t>인증을 도입했으며</a:t>
            </a:r>
            <a:r>
              <a:rPr lang="en-US" altLang="ko-KR" sz="1224" spc="-102" dirty="0">
                <a:solidFill>
                  <a:prstClr val="black"/>
                </a:solidFill>
                <a:ea typeface="맑은 고딕"/>
              </a:rPr>
              <a:t>, </a:t>
            </a:r>
            <a:r>
              <a:rPr lang="ko-KR" altLang="en-US" sz="1224" spc="-102">
                <a:solidFill>
                  <a:prstClr val="black"/>
                </a:solidFill>
                <a:ea typeface="맑은 고딕"/>
              </a:rPr>
              <a:t>이로 인해 개인 건강 정보에 대한 정부 규제를 만족할 수 있었다</a:t>
            </a:r>
            <a:r>
              <a:rPr lang="en-US" altLang="ko-KR" sz="1224" spc="-102" dirty="0">
                <a:solidFill>
                  <a:prstClr val="black"/>
                </a:solidFill>
                <a:ea typeface="맑은 고딕"/>
              </a:rPr>
              <a:t>.</a:t>
            </a:r>
          </a:p>
        </p:txBody>
      </p:sp>
      <p:sp>
        <p:nvSpPr>
          <p:cNvPr id="88" name="직사각형 99"/>
          <p:cNvSpPr/>
          <p:nvPr/>
        </p:nvSpPr>
        <p:spPr>
          <a:xfrm>
            <a:off x="8767639" y="5215664"/>
            <a:ext cx="2305839" cy="1109535"/>
          </a:xfrm>
          <a:prstGeom prst="rect">
            <a:avLst/>
          </a:prstGeom>
        </p:spPr>
        <p:txBody>
          <a:bodyPr wrap="square">
            <a:spAutoFit/>
          </a:bodyPr>
          <a:lstStyle/>
          <a:p>
            <a:pPr defTabSz="317342">
              <a:lnSpc>
                <a:spcPct val="90000"/>
              </a:lnSpc>
              <a:spcBef>
                <a:spcPts val="306"/>
              </a:spcBef>
              <a:spcAft>
                <a:spcPts val="306"/>
              </a:spcAft>
              <a:buClr>
                <a:srgbClr val="FD0000"/>
              </a:buClr>
            </a:pPr>
            <a:r>
              <a:rPr lang="ko-KR" altLang="en-US" sz="1224" dirty="0">
                <a:solidFill>
                  <a:prstClr val="black"/>
                </a:solidFill>
                <a:ea typeface="맑은 고딕"/>
              </a:rPr>
              <a:t>건설회사로서 회사의 시스템을 매년 </a:t>
            </a:r>
            <a:r>
              <a:rPr lang="en-US" altLang="ko-KR" sz="1224" dirty="0">
                <a:solidFill>
                  <a:prstClr val="black"/>
                </a:solidFill>
                <a:ea typeface="맑은 고딕"/>
              </a:rPr>
              <a:t>10-15%</a:t>
            </a:r>
            <a:r>
              <a:rPr lang="ko-KR" altLang="en-US" sz="1224">
                <a:solidFill>
                  <a:prstClr val="black"/>
                </a:solidFill>
                <a:ea typeface="맑은 고딕"/>
              </a:rPr>
              <a:t>씩 점진적으로 </a:t>
            </a:r>
            <a:r>
              <a:rPr lang="en-US" altLang="ko-KR" sz="1224" dirty="0">
                <a:solidFill>
                  <a:prstClr val="black"/>
                </a:solidFill>
                <a:ea typeface="맑은 고딕"/>
              </a:rPr>
              <a:t>Azure Cloud</a:t>
            </a:r>
            <a:r>
              <a:rPr lang="ko-KR" altLang="en-US" sz="1224">
                <a:solidFill>
                  <a:prstClr val="black"/>
                </a:solidFill>
                <a:ea typeface="맑은 고딕"/>
              </a:rPr>
              <a:t>로 이관하고</a:t>
            </a:r>
            <a:r>
              <a:rPr lang="en-US" altLang="ko-KR" sz="1224" dirty="0">
                <a:solidFill>
                  <a:prstClr val="black"/>
                </a:solidFill>
                <a:ea typeface="맑은 고딕"/>
              </a:rPr>
              <a:t>, </a:t>
            </a:r>
            <a:r>
              <a:rPr lang="ko-KR" altLang="en-US" sz="1224">
                <a:solidFill>
                  <a:prstClr val="black"/>
                </a:solidFill>
                <a:ea typeface="맑은 고딕"/>
              </a:rPr>
              <a:t>이 시스템에 직원들이 접근할 때 보안 강화를 위해 </a:t>
            </a:r>
            <a:r>
              <a:rPr lang="en-US" altLang="ko-KR" sz="1224" dirty="0">
                <a:solidFill>
                  <a:prstClr val="black"/>
                </a:solidFill>
                <a:ea typeface="맑은 고딕"/>
              </a:rPr>
              <a:t>Azure Multi-Factor </a:t>
            </a:r>
            <a:r>
              <a:rPr lang="ko-KR" altLang="en-US" sz="1224">
                <a:solidFill>
                  <a:prstClr val="black"/>
                </a:solidFill>
                <a:ea typeface="맑은 고딕"/>
              </a:rPr>
              <a:t>인증을 도입하였습니다</a:t>
            </a:r>
            <a:r>
              <a:rPr lang="en-US" altLang="ko-KR" sz="1224" dirty="0">
                <a:solidFill>
                  <a:prstClr val="black"/>
                </a:solidFill>
                <a:ea typeface="맑은 고딕"/>
              </a:rPr>
              <a:t>.</a:t>
            </a:r>
            <a:endParaRPr lang="en-US" altLang="ko-KR" sz="918" b="1" u="sng" dirty="0">
              <a:solidFill>
                <a:prstClr val="black"/>
              </a:solidFill>
              <a:ea typeface="맑은 고딕"/>
            </a:endParaRPr>
          </a:p>
        </p:txBody>
      </p:sp>
      <p:pic>
        <p:nvPicPr>
          <p:cNvPr id="89" name="Picture 88"/>
          <p:cNvPicPr>
            <a:picLocks noChangeAspect="1"/>
          </p:cNvPicPr>
          <p:nvPr/>
        </p:nvPicPr>
        <p:blipFill>
          <a:blip r:embed="rId4"/>
          <a:stretch>
            <a:fillRect/>
          </a:stretch>
        </p:blipFill>
        <p:spPr>
          <a:xfrm>
            <a:off x="1271860" y="2309487"/>
            <a:ext cx="2951599" cy="966360"/>
          </a:xfrm>
          <a:prstGeom prst="rect">
            <a:avLst/>
          </a:prstGeom>
        </p:spPr>
      </p:pic>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5198" y="2010445"/>
            <a:ext cx="1247452" cy="321711"/>
          </a:xfrm>
          <a:prstGeom prst="rect">
            <a:avLst/>
          </a:prstGeom>
        </p:spPr>
      </p:pic>
      <p:pic>
        <p:nvPicPr>
          <p:cNvPr id="91" name="Picture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1775" y="3830556"/>
            <a:ext cx="1999511" cy="336282"/>
          </a:xfrm>
          <a:prstGeom prst="rect">
            <a:avLst/>
          </a:prstGeom>
        </p:spPr>
      </p:pic>
      <p:pic>
        <p:nvPicPr>
          <p:cNvPr id="92" name="Picture 9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5198" y="5543636"/>
            <a:ext cx="797230" cy="620546"/>
          </a:xfrm>
          <a:prstGeom prst="rect">
            <a:avLst/>
          </a:prstGeom>
        </p:spPr>
      </p:pic>
      <p:sp>
        <p:nvSpPr>
          <p:cNvPr id="93"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226944379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Visual Studio Online</a:t>
            </a:r>
            <a:endParaRPr lang="ko-KR" altLang="en-US"/>
          </a:p>
        </p:txBody>
      </p:sp>
      <p:sp>
        <p:nvSpPr>
          <p:cNvPr id="4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Visual Studio Online</a:t>
            </a:r>
            <a:r>
              <a:rPr lang="ko-KR" altLang="en-US" sz="1836" spc="-104">
                <a:solidFill>
                  <a:srgbClr val="0076C6"/>
                </a:solidFill>
                <a:latin typeface="맑은 고딕" panose="020B0503020000020004" pitchFamily="50" charset="-127"/>
                <a:ea typeface="맑은 고딕" panose="020B0503020000020004" pitchFamily="50" charset="-127"/>
              </a:rPr>
              <a:t>은 </a:t>
            </a:r>
            <a:r>
              <a:rPr lang="en-US" altLang="ko-KR" sz="1836" spc="-104" dirty="0">
                <a:solidFill>
                  <a:srgbClr val="0076C6"/>
                </a:solidFill>
                <a:latin typeface="맑은 고딕" panose="020B0503020000020004" pitchFamily="50" charset="-127"/>
                <a:ea typeface="맑은 고딕" panose="020B0503020000020004" pitchFamily="50" charset="-127"/>
              </a:rPr>
              <a:t>end-to-end</a:t>
            </a:r>
            <a:r>
              <a:rPr lang="ko-KR" altLang="en-US" sz="1836" spc="-104">
                <a:solidFill>
                  <a:srgbClr val="0076C6"/>
                </a:solidFill>
                <a:latin typeface="맑은 고딕" panose="020B0503020000020004" pitchFamily="50" charset="-127"/>
                <a:ea typeface="맑은 고딕" panose="020B0503020000020004" pitchFamily="50" charset="-127"/>
              </a:rPr>
              <a:t>의 </a:t>
            </a:r>
            <a:r>
              <a:rPr lang="en-US" altLang="ko-KR" sz="1836" spc="-104" dirty="0">
                <a:solidFill>
                  <a:srgbClr val="0076C6"/>
                </a:solidFill>
                <a:latin typeface="맑은 고딕" panose="020B0503020000020004" pitchFamily="50" charset="-127"/>
                <a:ea typeface="맑은 고딕" panose="020B0503020000020004" pitchFamily="50" charset="-127"/>
              </a:rPr>
              <a:t>Cloud </a:t>
            </a:r>
            <a:r>
              <a:rPr lang="ko-KR" altLang="en-US" sz="1836" spc="-104">
                <a:solidFill>
                  <a:srgbClr val="0076C6"/>
                </a:solidFill>
                <a:latin typeface="맑은 고딕" panose="020B0503020000020004" pitchFamily="50" charset="-127"/>
                <a:ea typeface="맑은 고딕" panose="020B0503020000020004" pitchFamily="50" charset="-127"/>
              </a:rPr>
              <a:t>기반 </a:t>
            </a:r>
            <a:r>
              <a:rPr lang="en-US" altLang="ko-KR" sz="1836" spc="-104" dirty="0">
                <a:solidFill>
                  <a:srgbClr val="0076C6"/>
                </a:solidFill>
                <a:latin typeface="맑은 고딕" panose="020B0503020000020004" pitchFamily="50" charset="-127"/>
                <a:ea typeface="맑은 고딕" panose="020B0503020000020004" pitchFamily="50" charset="-127"/>
              </a:rPr>
              <a:t>ALM </a:t>
            </a:r>
            <a:r>
              <a:rPr lang="ko-KR" altLang="en-US" sz="1836" spc="-104">
                <a:solidFill>
                  <a:srgbClr val="0076C6"/>
                </a:solidFill>
                <a:latin typeface="맑은 고딕" panose="020B0503020000020004" pitchFamily="50" charset="-127"/>
                <a:ea typeface="맑은 고딕" panose="020B0503020000020004" pitchFamily="50" charset="-127"/>
              </a:rPr>
              <a:t>기능을 제공합니다</a:t>
            </a:r>
            <a:r>
              <a:rPr lang="en-US" altLang="ko-KR" sz="1836" spc="-104" dirty="0">
                <a:solidFill>
                  <a:srgbClr val="0076C6"/>
                </a:solidFill>
                <a:latin typeface="맑은 고딕" panose="020B0503020000020004" pitchFamily="50" charset="-127"/>
                <a:ea typeface="맑은 고딕" panose="020B0503020000020004" pitchFamily="50" charset="-127"/>
              </a:rPr>
              <a:t>. VSO</a:t>
            </a:r>
            <a:r>
              <a:rPr lang="ko-KR" altLang="en-US" sz="1836" spc="-104">
                <a:solidFill>
                  <a:srgbClr val="0076C6"/>
                </a:solidFill>
                <a:latin typeface="맑은 고딕" panose="020B0503020000020004" pitchFamily="50" charset="-127"/>
                <a:ea typeface="맑은 고딕" panose="020B0503020000020004" pitchFamily="50" charset="-127"/>
              </a:rPr>
              <a:t>으로 인터넷이 연결된 어느 곳에서나 여러 개발자가 협업하여 코드를 공동 개발하고 빌드하고 이슈 재현 및 제거</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부하 테스트 등을 수행할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grpSp>
        <p:nvGrpSpPr>
          <p:cNvPr id="39" name="그룹 101"/>
          <p:cNvGrpSpPr/>
          <p:nvPr/>
        </p:nvGrpSpPr>
        <p:grpSpPr>
          <a:xfrm>
            <a:off x="1201443" y="1622187"/>
            <a:ext cx="9932207" cy="5340041"/>
            <a:chOff x="34128" y="900458"/>
            <a:chExt cx="9738342" cy="5978169"/>
          </a:xfrm>
        </p:grpSpPr>
        <p:grpSp>
          <p:nvGrpSpPr>
            <p:cNvPr id="41" name="그룹 94"/>
            <p:cNvGrpSpPr/>
            <p:nvPr/>
          </p:nvGrpSpPr>
          <p:grpSpPr>
            <a:xfrm>
              <a:off x="62400" y="900458"/>
              <a:ext cx="9710070" cy="5978169"/>
              <a:chOff x="114651" y="899679"/>
              <a:chExt cx="9969819" cy="5807825"/>
            </a:xfrm>
          </p:grpSpPr>
          <p:sp>
            <p:nvSpPr>
              <p:cNvPr id="43" name="Rectangle 4"/>
              <p:cNvSpPr/>
              <p:nvPr/>
            </p:nvSpPr>
            <p:spPr bwMode="gray">
              <a:xfrm>
                <a:off x="114651" y="915028"/>
                <a:ext cx="3038634" cy="540336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ct val="20000"/>
                  </a:spcBef>
                  <a:spcAft>
                    <a:spcPts val="0"/>
                  </a:spcAft>
                  <a:buClrTx/>
                  <a:buSzPct val="100000"/>
                  <a:buFontTx/>
                  <a:buNone/>
                  <a:tabLst/>
                  <a:defRPr/>
                </a:pPr>
                <a:endParaRPr kumimoji="0" lang="en-US" sz="1428" b="1" i="0" u="none" strike="noStrike" kern="0" cap="none" spc="0" normalizeH="0" baseline="0" noProof="0" dirty="0" smtClean="0">
                  <a:ln>
                    <a:noFill/>
                  </a:ln>
                  <a:solidFill>
                    <a:srgbClr val="000000"/>
                  </a:solidFill>
                  <a:effectLst/>
                  <a:uLnTx/>
                  <a:uFillTx/>
                  <a:latin typeface="맑은 고딕"/>
                  <a:ea typeface="맑은 고딕"/>
                </a:endParaRPr>
              </a:p>
            </p:txBody>
          </p:sp>
          <p:sp>
            <p:nvSpPr>
              <p:cNvPr id="44" name="Rectangle 7"/>
              <p:cNvSpPr/>
              <p:nvPr/>
            </p:nvSpPr>
            <p:spPr bwMode="gray">
              <a:xfrm>
                <a:off x="115769" y="912767"/>
                <a:ext cx="3038635"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Visual Studio Online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서비스     </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45" name="그룹 93"/>
              <p:cNvGrpSpPr/>
              <p:nvPr/>
            </p:nvGrpSpPr>
            <p:grpSpPr>
              <a:xfrm>
                <a:off x="3263353" y="899681"/>
                <a:ext cx="3362633" cy="5807823"/>
                <a:chOff x="3584066" y="914195"/>
                <a:chExt cx="3362633" cy="5807823"/>
              </a:xfrm>
            </p:grpSpPr>
            <p:sp>
              <p:nvSpPr>
                <p:cNvPr id="51" name="Rectangle 4"/>
                <p:cNvSpPr/>
                <p:nvPr/>
              </p:nvSpPr>
              <p:spPr bwMode="gray">
                <a:xfrm>
                  <a:off x="3584066" y="922285"/>
                  <a:ext cx="3362633" cy="5417875"/>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52" name="그룹 8"/>
                <p:cNvGrpSpPr/>
                <p:nvPr/>
              </p:nvGrpSpPr>
              <p:grpSpPr>
                <a:xfrm>
                  <a:off x="3584066" y="914195"/>
                  <a:ext cx="3362633" cy="5807823"/>
                  <a:chOff x="3584066" y="914195"/>
                  <a:chExt cx="3362633" cy="5807823"/>
                </a:xfrm>
              </p:grpSpPr>
              <p:sp>
                <p:nvSpPr>
                  <p:cNvPr id="53" name="Rectangle 7"/>
                  <p:cNvSpPr/>
                  <p:nvPr/>
                </p:nvSpPr>
                <p:spPr bwMode="gray">
                  <a:xfrm>
                    <a:off x="3584066" y="914195"/>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상세 기능 소개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54" name="직사각형 7"/>
                  <p:cNvSpPr/>
                  <p:nvPr/>
                </p:nvSpPr>
                <p:spPr>
                  <a:xfrm>
                    <a:off x="3601579" y="1333282"/>
                    <a:ext cx="3316091" cy="5388736"/>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프로젝트 계획 및 추적 도구 통합</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프로젝트 계획 도구로 새로운 아이디어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추가할 기능 및 최근 발생한 문제를 포함한 모든 사항을 추적할 수 있는 기능을 제공합니다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서버가 필요 없는 연속 통합 </a:t>
                    </a:r>
                    <a:r>
                      <a:rPr kumimoji="0" lang="ko-KR" altLang="en-US" sz="1224" b="1" i="0" u="sng" strike="noStrike" kern="0" cap="none" spc="0" normalizeH="0" baseline="0" noProof="0" dirty="0" err="1" smtClean="0">
                        <a:ln>
                          <a:noFill/>
                        </a:ln>
                        <a:solidFill>
                          <a:prstClr val="black"/>
                        </a:solidFill>
                        <a:effectLst/>
                        <a:uLnTx/>
                        <a:uFillTx/>
                        <a:ea typeface="맑은 고딕"/>
                      </a:rPr>
                      <a:t>빌드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err="1" smtClean="0">
                        <a:ln>
                          <a:noFill/>
                        </a:ln>
                        <a:solidFill>
                          <a:prstClr val="black"/>
                        </a:solidFill>
                        <a:effectLst/>
                        <a:uLnTx/>
                        <a:uFillTx/>
                        <a:ea typeface="맑은 고딕"/>
                      </a:rPr>
                      <a:t>빌드</a:t>
                    </a:r>
                    <a:r>
                      <a:rPr kumimoji="0" lang="ko-KR" altLang="en-US" sz="1020" b="0" i="0" u="none" strike="noStrike" kern="0" cap="none" spc="0" normalizeH="0" baseline="0" noProof="0" dirty="0" smtClean="0">
                        <a:ln>
                          <a:noFill/>
                        </a:ln>
                        <a:solidFill>
                          <a:prstClr val="black"/>
                        </a:solidFill>
                        <a:effectLst/>
                        <a:uLnTx/>
                        <a:uFillTx/>
                        <a:ea typeface="맑은 고딕"/>
                      </a:rPr>
                      <a:t> 서비스를 사용하여 연속 통합을 구성함으로써 정리된 구성에서 코드를 검증하고 테스트를 통합할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다양한 플랫폼 대상 개발 지원</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C#, VB, C++ </a:t>
                    </a:r>
                    <a:r>
                      <a:rPr kumimoji="0" lang="ko-KR" altLang="en-US" sz="1020" b="0" i="0" u="none" strike="noStrike" kern="0" cap="none" spc="0" normalizeH="0" baseline="0" noProof="0" smtClean="0">
                        <a:ln>
                          <a:noFill/>
                        </a:ln>
                        <a:solidFill>
                          <a:prstClr val="black"/>
                        </a:solidFill>
                        <a:effectLst/>
                        <a:uLnTx/>
                        <a:uFillTx/>
                        <a:ea typeface="맑은 고딕"/>
                      </a:rPr>
                      <a:t>및 </a:t>
                    </a:r>
                    <a:r>
                      <a:rPr kumimoji="0" lang="en-US" altLang="ko-KR" sz="1020" b="0" i="0" u="none" strike="noStrike" kern="0" cap="none" spc="0" normalizeH="0" baseline="0" noProof="0" dirty="0" smtClean="0">
                        <a:ln>
                          <a:noFill/>
                        </a:ln>
                        <a:solidFill>
                          <a:prstClr val="black"/>
                        </a:solidFill>
                        <a:effectLst/>
                        <a:uLnTx/>
                        <a:uFillTx/>
                        <a:ea typeface="맑은 고딕"/>
                      </a:rPr>
                      <a:t>JavaScript</a:t>
                    </a:r>
                    <a:r>
                      <a:rPr kumimoji="0" lang="ko-KR" altLang="en-US" sz="1020" b="0" i="0" u="none" strike="noStrike" kern="0" cap="none" spc="0" normalizeH="0" baseline="0" noProof="0" smtClean="0">
                        <a:ln>
                          <a:noFill/>
                        </a:ln>
                        <a:solidFill>
                          <a:prstClr val="black"/>
                        </a:solidFill>
                        <a:effectLst/>
                        <a:uLnTx/>
                        <a:uFillTx/>
                        <a:ea typeface="맑은 고딕"/>
                      </a:rPr>
                      <a:t>와 같은 언어와 관련된 기존의 기술을 사용하여 사용자가 선호하는 플랫폼을 위한 응용 프로그램을 만들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통합 환경으로 생산성 개선</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코딩</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디버깅 및 배포를 비롯한 모든 개발 작업을 위한 단일 도구를 사용하여 생산성을 높이고 개발 프로세스를 간소화할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Agile </a:t>
                    </a:r>
                    <a:r>
                      <a:rPr kumimoji="0" lang="ko-KR" altLang="en-US" sz="1224" b="1" i="0" u="sng" strike="noStrike" kern="0" cap="none" spc="0" normalizeH="0" baseline="0" noProof="0" smtClean="0">
                        <a:ln>
                          <a:noFill/>
                        </a:ln>
                        <a:solidFill>
                          <a:prstClr val="black"/>
                        </a:solidFill>
                        <a:effectLst/>
                        <a:uLnTx/>
                        <a:uFillTx/>
                        <a:ea typeface="맑은 고딕"/>
                      </a:rPr>
                      <a:t>포트폴리오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작업을 관리하기 쉬운 조각으로 분할하는 포트폴리오 </a:t>
                    </a:r>
                    <a:r>
                      <a:rPr kumimoji="0" lang="ko-KR" altLang="en-US" sz="1020" b="0" i="0" u="none" strike="noStrike" kern="0" cap="none" spc="0" normalizeH="0" baseline="0" noProof="0" dirty="0" err="1" smtClean="0">
                        <a:ln>
                          <a:noFill/>
                        </a:ln>
                        <a:solidFill>
                          <a:prstClr val="black"/>
                        </a:solidFill>
                        <a:effectLst/>
                        <a:uLnTx/>
                        <a:uFillTx/>
                        <a:ea typeface="맑은 고딕"/>
                      </a:rPr>
                      <a:t>백로그로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대형 프로젝트의 다수 팀이 손쉽게 협업할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고성능 테스트 및 부하 환경</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어플리케이션의 성능 테스트를 위해 고가의</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테스트 프로그램 및 시스템이 필요합니다</a:t>
                    </a:r>
                    <a:r>
                      <a:rPr kumimoji="0" lang="en-US" altLang="ko-KR" sz="1020" b="0" i="0" u="none" strike="noStrike" kern="0" cap="none" spc="0" normalizeH="0" baseline="0" noProof="0" dirty="0" smtClean="0">
                        <a:ln>
                          <a:noFill/>
                        </a:ln>
                        <a:solidFill>
                          <a:prstClr val="black"/>
                        </a:solidFill>
                        <a:effectLst/>
                        <a:uLnTx/>
                        <a:uFillTx/>
                        <a:ea typeface="맑은 고딕"/>
                      </a:rPr>
                      <a:t>. VSO</a:t>
                    </a:r>
                    <a:r>
                      <a:rPr kumimoji="0" lang="ko-KR" altLang="en-US" sz="1020" b="0" i="0" u="none" strike="noStrike" kern="0" cap="none" spc="0" normalizeH="0" baseline="0" noProof="0" smtClean="0">
                        <a:ln>
                          <a:noFill/>
                        </a:ln>
                        <a:solidFill>
                          <a:prstClr val="black"/>
                        </a:solidFill>
                        <a:effectLst/>
                        <a:uLnTx/>
                        <a:uFillTx/>
                        <a:ea typeface="맑은 고딕"/>
                      </a:rPr>
                      <a:t>에서는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를 이용하여 손쉽게 고성능 부하 환경을 테스트 해 볼 수 있습니다</a:t>
                    </a:r>
                    <a:r>
                      <a:rPr kumimoji="0" lang="en-US" altLang="ko-KR" sz="1020" b="0" i="0" u="none" strike="noStrike" kern="0" cap="none" spc="0" normalizeH="0" baseline="0" noProof="0" dirty="0" smtClean="0">
                        <a:ln>
                          <a:noFill/>
                        </a:ln>
                        <a:solidFill>
                          <a:prstClr val="black"/>
                        </a:solidFill>
                        <a:effectLst/>
                        <a:uLnTx/>
                        <a:uFillTx/>
                        <a:ea typeface="맑은 고딕"/>
                      </a:rPr>
                      <a:t>.</a:t>
                    </a:r>
                  </a:p>
                  <a:p>
                    <a:pPr marL="181338" marR="0" lvl="0"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grpSp>
          </p:grpSp>
          <p:grpSp>
            <p:nvGrpSpPr>
              <p:cNvPr id="46" name="그룹 95"/>
              <p:cNvGrpSpPr/>
              <p:nvPr/>
            </p:nvGrpSpPr>
            <p:grpSpPr>
              <a:xfrm>
                <a:off x="6721836" y="899679"/>
                <a:ext cx="3362634" cy="5412310"/>
                <a:chOff x="3573634" y="943221"/>
                <a:chExt cx="3362634" cy="5412310"/>
              </a:xfrm>
            </p:grpSpPr>
            <p:sp>
              <p:nvSpPr>
                <p:cNvPr id="47" name="Rectangle 4"/>
                <p:cNvSpPr/>
                <p:nvPr/>
              </p:nvSpPr>
              <p:spPr bwMode="gray">
                <a:xfrm>
                  <a:off x="3573634" y="943221"/>
                  <a:ext cx="3362633" cy="5412310"/>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grpSp>
              <p:nvGrpSpPr>
                <p:cNvPr id="48" name="그룹 97"/>
                <p:cNvGrpSpPr/>
                <p:nvPr/>
              </p:nvGrpSpPr>
              <p:grpSpPr>
                <a:xfrm>
                  <a:off x="3573634" y="943223"/>
                  <a:ext cx="3362634" cy="1802408"/>
                  <a:chOff x="3573634" y="943223"/>
                  <a:chExt cx="3362634" cy="1802408"/>
                </a:xfrm>
              </p:grpSpPr>
              <p:sp>
                <p:nvSpPr>
                  <p:cNvPr id="49" name="Rectangle 7"/>
                  <p:cNvSpPr/>
                  <p:nvPr/>
                </p:nvSpPr>
                <p:spPr bwMode="gray">
                  <a:xfrm>
                    <a:off x="3573634" y="943223"/>
                    <a:ext cx="3362633"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50" name="직사각형 99"/>
                  <p:cNvSpPr/>
                  <p:nvPr/>
                </p:nvSpPr>
                <p:spPr>
                  <a:xfrm>
                    <a:off x="3614679" y="1685508"/>
                    <a:ext cx="3321589" cy="106012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1122" b="0" i="0" u="none" strike="noStrike" kern="0" cap="none" spc="-102" normalizeH="0" baseline="0" noProof="0" dirty="0" smtClean="0">
                        <a:ln>
                          <a:noFill/>
                        </a:ln>
                        <a:solidFill>
                          <a:prstClr val="black"/>
                        </a:solidFill>
                        <a:effectLst/>
                        <a:uLnTx/>
                        <a:uFillTx/>
                        <a:ea typeface="맑은 고딕"/>
                      </a:rPr>
                      <a:t>개발자들이 개발과 관계없는 인프라에 </a:t>
                    </a:r>
                    <a:r>
                      <a:rPr kumimoji="0" lang="ko-KR" altLang="en-US" sz="1122" b="0" i="0" u="none" strike="noStrike" kern="0" cap="none" spc="-102" normalizeH="0" baseline="0" noProof="0" dirty="0" err="1" smtClean="0">
                        <a:ln>
                          <a:noFill/>
                        </a:ln>
                        <a:solidFill>
                          <a:prstClr val="black"/>
                        </a:solidFill>
                        <a:effectLst/>
                        <a:uLnTx/>
                        <a:uFillTx/>
                        <a:ea typeface="맑은 고딕"/>
                      </a:rPr>
                      <a:t>신경쓰지</a:t>
                    </a:r>
                    <a:r>
                      <a:rPr kumimoji="0" lang="ko-KR" altLang="en-US" sz="1122" b="0" i="0" u="none" strike="noStrike" kern="0" cap="none" spc="-102" normalizeH="0" baseline="0" noProof="0" dirty="0" smtClean="0">
                        <a:ln>
                          <a:noFill/>
                        </a:ln>
                        <a:solidFill>
                          <a:prstClr val="black"/>
                        </a:solidFill>
                        <a:effectLst/>
                        <a:uLnTx/>
                        <a:uFillTx/>
                        <a:ea typeface="맑은 고딕"/>
                      </a:rPr>
                      <a:t> 않고 개발에만 초점을 맞출 수 있도록 </a:t>
                    </a:r>
                    <a:r>
                      <a:rPr kumimoji="0" lang="en-US" altLang="ko-KR" sz="1122" b="0" i="0" u="none" strike="noStrike" kern="0" cap="none" spc="-102" normalizeH="0" baseline="0" noProof="0" dirty="0" smtClean="0">
                        <a:ln>
                          <a:noFill/>
                        </a:ln>
                        <a:solidFill>
                          <a:prstClr val="black"/>
                        </a:solidFill>
                        <a:effectLst/>
                        <a:uLnTx/>
                        <a:uFillTx/>
                        <a:ea typeface="맑은 고딕"/>
                      </a:rPr>
                      <a:t>VSO</a:t>
                    </a:r>
                    <a:r>
                      <a:rPr kumimoji="0" lang="ko-KR" altLang="en-US" sz="1122" b="0" i="0" u="none" strike="noStrike" kern="0" cap="none" spc="-102" normalizeH="0" baseline="0" noProof="0" smtClean="0">
                        <a:ln>
                          <a:noFill/>
                        </a:ln>
                        <a:solidFill>
                          <a:prstClr val="black"/>
                        </a:solidFill>
                        <a:effectLst/>
                        <a:uLnTx/>
                        <a:uFillTx/>
                        <a:ea typeface="맑은 고딕"/>
                      </a:rPr>
                      <a:t>를 도입하여 개발자들이 완전히 통합된 환경에서 개발할 수 있도록 하였다</a:t>
                    </a:r>
                    <a:r>
                      <a:rPr kumimoji="0" lang="en-US" altLang="ko-KR" sz="1122" b="0" i="0" u="none" strike="noStrike" kern="0" cap="none" spc="-102" normalizeH="0" baseline="0" noProof="0" dirty="0" smtClean="0">
                        <a:ln>
                          <a:noFill/>
                        </a:ln>
                        <a:solidFill>
                          <a:prstClr val="black"/>
                        </a:solidFill>
                        <a:effectLst/>
                        <a:uLnTx/>
                        <a:uFillTx/>
                        <a:ea typeface="맑은 고딕"/>
                      </a:rPr>
                      <a:t>. </a:t>
                    </a:r>
                    <a:r>
                      <a:rPr kumimoji="0" lang="ko-KR" altLang="en-US" sz="1122" b="0" i="0" u="none" strike="noStrike" kern="0" cap="none" spc="-102" normalizeH="0" baseline="0" noProof="0" smtClean="0">
                        <a:ln>
                          <a:noFill/>
                        </a:ln>
                        <a:solidFill>
                          <a:prstClr val="black"/>
                        </a:solidFill>
                        <a:effectLst/>
                        <a:uLnTx/>
                        <a:uFillTx/>
                        <a:ea typeface="맑은 고딕"/>
                      </a:rPr>
                      <a:t>이를 통해 예전에는 할 수 없었던 테스트도 수행할 수 있어 어플리케이션 안정성이 향상되었다</a:t>
                    </a:r>
                    <a:r>
                      <a:rPr kumimoji="0" lang="en-US" altLang="ko-KR" sz="1122" b="0" i="0" u="none" strike="noStrike" kern="0" cap="none" spc="-102" normalizeH="0" baseline="0" noProof="0" dirty="0" smtClean="0">
                        <a:ln>
                          <a:noFill/>
                        </a:ln>
                        <a:solidFill>
                          <a:prstClr val="black"/>
                        </a:solidFill>
                        <a:effectLst/>
                        <a:uLnTx/>
                        <a:uFillTx/>
                        <a:ea typeface="맑은 고딕"/>
                      </a:rPr>
                      <a:t>.</a:t>
                    </a:r>
                  </a:p>
                </p:txBody>
              </p:sp>
            </p:grpSp>
          </p:grpSp>
        </p:grpSp>
        <p:sp>
          <p:nvSpPr>
            <p:cNvPr id="42" name="직사각형 100"/>
            <p:cNvSpPr/>
            <p:nvPr/>
          </p:nvSpPr>
          <p:spPr>
            <a:xfrm>
              <a:off x="34128" y="4194142"/>
              <a:ext cx="2938469" cy="1960664"/>
            </a:xfrm>
            <a:prstGeom prst="rect">
              <a:avLst/>
            </a:prstGeom>
          </p:spPr>
          <p:txBody>
            <a:bodyPr wrap="square">
              <a:sp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Visual Studio Online</a:t>
              </a:r>
              <a:r>
                <a:rPr kumimoji="0" lang="ko-KR" altLang="en-US" sz="1224" b="1" i="0" u="sng" strike="noStrike" kern="0" cap="none" spc="0" normalizeH="0" baseline="0" noProof="0" smtClean="0">
                  <a:ln>
                    <a:noFill/>
                  </a:ln>
                  <a:solidFill>
                    <a:prstClr val="black"/>
                  </a:solidFill>
                  <a:effectLst/>
                  <a:uLnTx/>
                  <a:uFillTx/>
                  <a:ea typeface="맑은 고딕"/>
                </a:rPr>
                <a:t>에 연결</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Visual Studio Professional</a:t>
              </a:r>
              <a:r>
                <a:rPr kumimoji="0" lang="ko-KR" altLang="en-US" sz="1020" b="0" i="0" u="none" strike="noStrike" kern="0" cap="none" spc="0" normalizeH="0" baseline="0" noProof="0" smtClean="0">
                  <a:ln>
                    <a:noFill/>
                  </a:ln>
                  <a:solidFill>
                    <a:prstClr val="black"/>
                  </a:solidFill>
                  <a:effectLst/>
                  <a:uLnTx/>
                  <a:uFillTx/>
                  <a:ea typeface="맑은 고딕"/>
                </a:rPr>
                <a:t>이 </a:t>
              </a:r>
              <a:r>
                <a:rPr kumimoji="0" lang="en-US" altLang="ko-KR" sz="1020" b="0" i="0" u="none" strike="noStrike" kern="0" cap="none" spc="0" normalizeH="0" baseline="0" noProof="0" dirty="0" smtClean="0">
                  <a:ln>
                    <a:noFill/>
                  </a:ln>
                  <a:solidFill>
                    <a:prstClr val="black"/>
                  </a:solidFill>
                  <a:effectLst/>
                  <a:uLnTx/>
                  <a:uFillTx/>
                  <a:ea typeface="맑은 고딕"/>
                </a:rPr>
                <a:t>Visual Studio Online </a:t>
              </a:r>
              <a:r>
                <a:rPr kumimoji="0" lang="ko-KR" altLang="en-US" sz="1020" b="0" i="0" u="none" strike="noStrike" kern="0" cap="none" spc="0" normalizeH="0" baseline="0" noProof="0" smtClean="0">
                  <a:ln>
                    <a:noFill/>
                  </a:ln>
                  <a:solidFill>
                    <a:prstClr val="black"/>
                  </a:solidFill>
                  <a:effectLst/>
                  <a:uLnTx/>
                  <a:uFillTx/>
                  <a:ea typeface="맑은 고딕"/>
                </a:rPr>
                <a:t>계정과 통합되어 있어 단일 인터페이스로 전체 개발 프로세스를 관리 및 실행할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Visual Studio Online</a:t>
              </a:r>
              <a:r>
                <a:rPr kumimoji="0" lang="ko-KR" altLang="en-US" sz="1020" b="0" i="0" u="none" strike="noStrike" kern="0" cap="none" spc="0" normalizeH="0" baseline="0" noProof="0" smtClean="0">
                  <a:ln>
                    <a:noFill/>
                  </a:ln>
                  <a:solidFill>
                    <a:prstClr val="black"/>
                  </a:solidFill>
                  <a:effectLst/>
                  <a:uLnTx/>
                  <a:uFillTx/>
                  <a:ea typeface="맑은 고딕"/>
                </a:rPr>
                <a:t>으로 코드의 홈</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제품 백로그 및 팀 기반 프로젝트를 만들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사용자 지정 가능 작업과 </a:t>
              </a:r>
              <a:r>
                <a:rPr kumimoji="0" lang="en-US" altLang="ko-KR" sz="1020" b="0" i="0" u="none" strike="noStrike" kern="0" cap="none" spc="0" normalizeH="0" baseline="0" noProof="0" dirty="0" smtClean="0">
                  <a:ln>
                    <a:noFill/>
                  </a:ln>
                  <a:solidFill>
                    <a:prstClr val="black"/>
                  </a:solidFill>
                  <a:effectLst/>
                  <a:uLnTx/>
                  <a:uFillTx/>
                  <a:ea typeface="맑은 고딕"/>
                </a:rPr>
                <a:t>Kanban </a:t>
              </a:r>
              <a:r>
                <a:rPr kumimoji="0" lang="ko-KR" altLang="en-US" sz="1020" b="0" i="0" u="none" strike="noStrike" kern="0" cap="none" spc="0" normalizeH="0" baseline="0" noProof="0" smtClean="0">
                  <a:ln>
                    <a:noFill/>
                  </a:ln>
                  <a:solidFill>
                    <a:prstClr val="black"/>
                  </a:solidFill>
                  <a:effectLst/>
                  <a:uLnTx/>
                  <a:uFillTx/>
                  <a:ea typeface="맑은 고딕"/>
                </a:rPr>
                <a:t>보드를 사용하여 백로그를 관리하고 작업을 추적할 수 있습니다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몇 분 안에 연속 통합 빌드를 설정하고 테스트를 통합하여 코드 품질을 보장합니다</a:t>
              </a:r>
              <a:r>
                <a:rPr kumimoji="0" lang="en-US" altLang="ko-KR" sz="1020" b="0" i="0" u="none" strike="noStrike" kern="0" cap="none" spc="0" normalizeH="0" baseline="0" noProof="0" dirty="0" smtClean="0">
                  <a:ln>
                    <a:noFill/>
                  </a:ln>
                  <a:solidFill>
                    <a:prstClr val="black"/>
                  </a:solidFill>
                  <a:effectLst/>
                  <a:uLnTx/>
                  <a:uFillTx/>
                  <a:ea typeface="맑은 고딕"/>
                </a:rPr>
                <a:t>.</a:t>
              </a:r>
            </a:p>
          </p:txBody>
        </p:sp>
      </p:grpSp>
      <p:grpSp>
        <p:nvGrpSpPr>
          <p:cNvPr id="55" name="그룹 3"/>
          <p:cNvGrpSpPr/>
          <p:nvPr/>
        </p:nvGrpSpPr>
        <p:grpSpPr>
          <a:xfrm>
            <a:off x="1271860" y="2009989"/>
            <a:ext cx="2951599" cy="278020"/>
            <a:chOff x="3106021" y="1920406"/>
            <a:chExt cx="3262566" cy="208766"/>
          </a:xfrm>
        </p:grpSpPr>
        <p:pic>
          <p:nvPicPr>
            <p:cNvPr id="5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299"/>
            <a:stretch/>
          </p:blipFill>
          <p:spPr bwMode="auto">
            <a:xfrm>
              <a:off x="3106021" y="1920406"/>
              <a:ext cx="3262566" cy="2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직사각형 2"/>
            <p:cNvSpPr/>
            <p:nvPr/>
          </p:nvSpPr>
          <p:spPr>
            <a:xfrm>
              <a:off x="3640779" y="1939424"/>
              <a:ext cx="2125585" cy="189748"/>
            </a:xfrm>
            <a:prstGeom prst="rect">
              <a:avLst/>
            </a:prstGeom>
          </p:spPr>
          <p:txBody>
            <a:bodyPr wrap="none">
              <a:spAutoFit/>
            </a:bodyPr>
            <a:lstStyle/>
            <a:p>
              <a:pPr defTabSz="317342">
                <a:lnSpc>
                  <a:spcPct val="90000"/>
                </a:lnSpc>
                <a:spcBef>
                  <a:spcPts val="306"/>
                </a:spcBef>
                <a:spcAft>
                  <a:spcPts val="306"/>
                </a:spcAft>
                <a:buClr>
                  <a:srgbClr val="FD0000"/>
                </a:buClr>
              </a:pPr>
              <a:r>
                <a:rPr lang="en-US" altLang="ko-KR" sz="1122" b="1" dirty="0">
                  <a:solidFill>
                    <a:prstClr val="black"/>
                  </a:solidFill>
                  <a:ea typeface="맑은 고딕"/>
                </a:rPr>
                <a:t>Visual Studio </a:t>
              </a:r>
              <a:r>
                <a:rPr lang="en-US" altLang="ko-KR" sz="1122" b="1">
                  <a:solidFill>
                    <a:prstClr val="black"/>
                  </a:solidFill>
                  <a:ea typeface="맑은 고딕"/>
                </a:rPr>
                <a:t>Online </a:t>
              </a:r>
              <a:r>
                <a:rPr lang="ko-KR" altLang="en-US" sz="1122" b="1">
                  <a:solidFill>
                    <a:prstClr val="black"/>
                  </a:solidFill>
                  <a:ea typeface="맑은 고딕"/>
                </a:rPr>
                <a:t>포털</a:t>
              </a:r>
              <a:endParaRPr lang="en-US" altLang="ko-KR" sz="1224" b="1" u="sng" dirty="0">
                <a:solidFill>
                  <a:prstClr val="black"/>
                </a:solidFill>
                <a:ea typeface="맑은 고딕"/>
              </a:endParaRPr>
            </a:p>
          </p:txBody>
        </p:sp>
      </p:grpSp>
      <p:sp>
        <p:nvSpPr>
          <p:cNvPr id="58" name="직사각형 99"/>
          <p:cNvSpPr/>
          <p:nvPr/>
        </p:nvSpPr>
        <p:spPr>
          <a:xfrm>
            <a:off x="8841933" y="3587507"/>
            <a:ext cx="2371698" cy="974737"/>
          </a:xfrm>
          <a:prstGeom prst="rect">
            <a:avLst/>
          </a:prstGeom>
        </p:spPr>
        <p:txBody>
          <a:bodyPr wrap="square">
            <a:spAutoFit/>
          </a:bodyPr>
          <a:lstStyle/>
          <a:p>
            <a:r>
              <a:rPr lang="ko-KR" altLang="en-US" sz="1122" spc="-102" dirty="0">
                <a:solidFill>
                  <a:prstClr val="black"/>
                </a:solidFill>
                <a:ea typeface="맑은 고딕"/>
              </a:rPr>
              <a:t>광고 평가 시스템을 </a:t>
            </a:r>
            <a:r>
              <a:rPr lang="en-US" altLang="ko-KR" sz="1122" spc="-102" dirty="0">
                <a:solidFill>
                  <a:prstClr val="black"/>
                </a:solidFill>
                <a:ea typeface="맑은 고딕"/>
              </a:rPr>
              <a:t>Azure</a:t>
            </a:r>
            <a:r>
              <a:rPr lang="ko-KR" altLang="en-US" sz="1122" spc="-102">
                <a:solidFill>
                  <a:prstClr val="black"/>
                </a:solidFill>
                <a:ea typeface="맑은 고딕"/>
              </a:rPr>
              <a:t>상에서 운영하면서 시스템의 부하 테스트를 </a:t>
            </a:r>
            <a:r>
              <a:rPr lang="en-US" altLang="ko-KR" sz="1122" spc="-102" dirty="0">
                <a:solidFill>
                  <a:prstClr val="black"/>
                </a:solidFill>
                <a:ea typeface="맑은 고딕"/>
              </a:rPr>
              <a:t>VSO</a:t>
            </a:r>
            <a:r>
              <a:rPr lang="ko-KR" altLang="en-US" sz="1122" spc="-102">
                <a:solidFill>
                  <a:prstClr val="black"/>
                </a:solidFill>
                <a:ea typeface="맑은 고딕"/>
              </a:rPr>
              <a:t>로 수행하여 비용 효과적으로 필욜에 따른 대규모</a:t>
            </a:r>
            <a:r>
              <a:rPr lang="en-US" altLang="ko-KR" sz="1122" spc="-102" dirty="0">
                <a:solidFill>
                  <a:prstClr val="black"/>
                </a:solidFill>
                <a:ea typeface="맑은 고딕"/>
              </a:rPr>
              <a:t>/</a:t>
            </a:r>
            <a:r>
              <a:rPr lang="ko-KR" altLang="en-US" sz="1122" spc="-102">
                <a:solidFill>
                  <a:prstClr val="black"/>
                </a:solidFill>
                <a:ea typeface="맑은 고딕"/>
              </a:rPr>
              <a:t>소규모 부하 테스트를 수행할 수 있었다</a:t>
            </a:r>
            <a:r>
              <a:rPr lang="en-US" altLang="ko-KR" sz="1122" spc="-102" dirty="0">
                <a:solidFill>
                  <a:prstClr val="black"/>
                </a:solidFill>
                <a:ea typeface="맑은 고딕"/>
              </a:rPr>
              <a:t>.</a:t>
            </a:r>
          </a:p>
        </p:txBody>
      </p:sp>
      <p:sp>
        <p:nvSpPr>
          <p:cNvPr id="59" name="직사각형 99"/>
          <p:cNvSpPr/>
          <p:nvPr/>
        </p:nvSpPr>
        <p:spPr>
          <a:xfrm>
            <a:off x="7850961" y="5323074"/>
            <a:ext cx="3265927" cy="1326004"/>
          </a:xfrm>
          <a:prstGeom prst="rect">
            <a:avLst/>
          </a:prstGeom>
        </p:spPr>
        <p:txBody>
          <a:bodyPr wrap="square">
            <a:spAutoFit/>
          </a:bodyPr>
          <a:lstStyle/>
          <a:p>
            <a:pPr>
              <a:lnSpc>
                <a:spcPct val="90000"/>
              </a:lnSpc>
              <a:spcBef>
                <a:spcPts val="306"/>
              </a:spcBef>
              <a:spcAft>
                <a:spcPts val="306"/>
              </a:spcAft>
              <a:buClr>
                <a:srgbClr val="FD0000"/>
              </a:buClr>
            </a:pPr>
            <a:r>
              <a:rPr lang="en-US" altLang="ko-KR" sz="1071" spc="-102" dirty="0">
                <a:solidFill>
                  <a:prstClr val="black"/>
                </a:solidFill>
                <a:ea typeface="맑은 고딕"/>
              </a:rPr>
              <a:t>Azure </a:t>
            </a:r>
            <a:r>
              <a:rPr lang="ko-KR" altLang="en-US" sz="1071" spc="-102">
                <a:solidFill>
                  <a:prstClr val="black"/>
                </a:solidFill>
                <a:ea typeface="맑은 고딕"/>
              </a:rPr>
              <a:t>기반의 빌드 및 테스트 솔루션을 사용함으로써 기존의 </a:t>
            </a:r>
            <a:r>
              <a:rPr lang="en-US" altLang="ko-KR" sz="1071" spc="-102" dirty="0">
                <a:solidFill>
                  <a:prstClr val="black"/>
                </a:solidFill>
                <a:ea typeface="맑은 고딕"/>
              </a:rPr>
              <a:t>6</a:t>
            </a:r>
            <a:r>
              <a:rPr lang="ko-KR" altLang="en-US" sz="1071" spc="-102">
                <a:solidFill>
                  <a:prstClr val="black"/>
                </a:solidFill>
                <a:ea typeface="맑은 고딕"/>
              </a:rPr>
              <a:t>개월 업데이트 배포 주기를 </a:t>
            </a:r>
            <a:r>
              <a:rPr lang="en-US" altLang="ko-KR" sz="1071" spc="-102" dirty="0">
                <a:solidFill>
                  <a:prstClr val="black"/>
                </a:solidFill>
                <a:ea typeface="맑은 고딕"/>
              </a:rPr>
              <a:t>6</a:t>
            </a:r>
            <a:r>
              <a:rPr lang="ko-KR" altLang="en-US" sz="1071" spc="-102">
                <a:solidFill>
                  <a:prstClr val="black"/>
                </a:solidFill>
                <a:ea typeface="맑은 고딕"/>
              </a:rPr>
              <a:t>주로 줄일 수 있었다</a:t>
            </a:r>
            <a:r>
              <a:rPr lang="en-US" altLang="ko-KR" sz="1071" spc="-102" dirty="0">
                <a:solidFill>
                  <a:prstClr val="black"/>
                </a:solidFill>
                <a:ea typeface="맑은 고딕"/>
              </a:rPr>
              <a:t>.</a:t>
            </a:r>
          </a:p>
          <a:p>
            <a:pPr>
              <a:lnSpc>
                <a:spcPct val="90000"/>
              </a:lnSpc>
              <a:spcBef>
                <a:spcPts val="306"/>
              </a:spcBef>
              <a:spcAft>
                <a:spcPts val="306"/>
              </a:spcAft>
              <a:buClr>
                <a:srgbClr val="FD0000"/>
              </a:buClr>
            </a:pPr>
            <a:r>
              <a:rPr lang="en-US" altLang="ko-KR" sz="1071" spc="-102" dirty="0">
                <a:solidFill>
                  <a:prstClr val="black"/>
                </a:solidFill>
                <a:ea typeface="맑은 고딕"/>
              </a:rPr>
              <a:t>“Cloud</a:t>
            </a:r>
            <a:r>
              <a:rPr lang="ko-KR" altLang="en-US" sz="1071" spc="-102">
                <a:solidFill>
                  <a:prstClr val="black"/>
                </a:solidFill>
                <a:ea typeface="맑은 고딕"/>
              </a:rPr>
              <a:t>에 매우 복잡한 환경의 시스템을 운영하면서도 </a:t>
            </a:r>
            <a:r>
              <a:rPr lang="en-US" altLang="ko-KR" sz="1071" spc="-102" dirty="0">
                <a:solidFill>
                  <a:prstClr val="black"/>
                </a:solidFill>
                <a:ea typeface="맑은 고딕"/>
              </a:rPr>
              <a:t>Azure</a:t>
            </a:r>
            <a:r>
              <a:rPr lang="ko-KR" altLang="en-US" sz="1071" spc="-102">
                <a:solidFill>
                  <a:prstClr val="black"/>
                </a:solidFill>
                <a:ea typeface="맑은 고딕"/>
              </a:rPr>
              <a:t>를 이용한 테스트 환경을 사용하여 시스템 장애를 최소화 할 수 있었다</a:t>
            </a:r>
            <a:r>
              <a:rPr lang="en-US" altLang="ko-KR" sz="1071" spc="-102" dirty="0">
                <a:solidFill>
                  <a:prstClr val="black"/>
                </a:solidFill>
                <a:ea typeface="맑은 고딕"/>
              </a:rPr>
              <a:t>”</a:t>
            </a:r>
          </a:p>
          <a:p>
            <a:pPr>
              <a:lnSpc>
                <a:spcPct val="90000"/>
              </a:lnSpc>
              <a:spcBef>
                <a:spcPts val="306"/>
              </a:spcBef>
              <a:spcAft>
                <a:spcPts val="306"/>
              </a:spcAft>
              <a:buClr>
                <a:srgbClr val="FD0000"/>
              </a:buClr>
            </a:pPr>
            <a:r>
              <a:rPr lang="en-US" altLang="ko-KR" sz="1071" spc="-102" dirty="0">
                <a:solidFill>
                  <a:prstClr val="black"/>
                </a:solidFill>
                <a:ea typeface="맑은 고딕"/>
              </a:rPr>
              <a:t>John Sullivan, Product Development Manager, MYOB </a:t>
            </a:r>
          </a:p>
          <a:p>
            <a:pPr defTabSz="317342">
              <a:lnSpc>
                <a:spcPct val="90000"/>
              </a:lnSpc>
              <a:spcBef>
                <a:spcPts val="306"/>
              </a:spcBef>
              <a:spcAft>
                <a:spcPts val="306"/>
              </a:spcAft>
              <a:buClr>
                <a:srgbClr val="FD0000"/>
              </a:buClr>
            </a:pPr>
            <a:endParaRPr lang="en-US" altLang="ko-KR" sz="816" b="1" u="sng" dirty="0">
              <a:solidFill>
                <a:prstClr val="black"/>
              </a:solidFill>
              <a:ea typeface="맑은 고딕"/>
            </a:endParaRPr>
          </a:p>
        </p:txBody>
      </p:sp>
      <p:pic>
        <p:nvPicPr>
          <p:cNvPr id="60" name="Picture 59"/>
          <p:cNvPicPr>
            <a:picLocks noChangeAspect="1"/>
          </p:cNvPicPr>
          <p:nvPr/>
        </p:nvPicPr>
        <p:blipFill>
          <a:blip r:embed="rId4"/>
          <a:stretch>
            <a:fillRect/>
          </a:stretch>
        </p:blipFill>
        <p:spPr>
          <a:xfrm>
            <a:off x="1290897" y="2284865"/>
            <a:ext cx="2925019" cy="2195195"/>
          </a:xfrm>
          <a:prstGeom prst="rect">
            <a:avLst/>
          </a:prstGeom>
        </p:spPr>
      </p:pic>
      <p:pic>
        <p:nvPicPr>
          <p:cNvPr id="61" name="Picture 60"/>
          <p:cNvPicPr>
            <a:picLocks noChangeAspect="1"/>
          </p:cNvPicPr>
          <p:nvPr/>
        </p:nvPicPr>
        <p:blipFill rotWithShape="1">
          <a:blip r:embed="rId5">
            <a:extLst>
              <a:ext uri="{28A0092B-C50C-407E-A947-70E740481C1C}">
                <a14:useLocalDpi xmlns:a14="http://schemas.microsoft.com/office/drawing/2010/main" val="0"/>
              </a:ext>
            </a:extLst>
          </a:blip>
          <a:srcRect r="26384"/>
          <a:stretch/>
        </p:blipFill>
        <p:spPr>
          <a:xfrm>
            <a:off x="1299151" y="2274841"/>
            <a:ext cx="2896383" cy="2205218"/>
          </a:xfrm>
          <a:prstGeom prst="rect">
            <a:avLst/>
          </a:prstGeom>
        </p:spPr>
      </p:pic>
      <p:pic>
        <p:nvPicPr>
          <p:cNvPr id="62" name="Picture 61" descr="MYOB"/>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95737" y="4884504"/>
            <a:ext cx="1022726" cy="349880"/>
          </a:xfrm>
          <a:prstGeom prst="rect">
            <a:avLst/>
          </a:prstGeom>
          <a:noFill/>
          <a:ln>
            <a:noFill/>
          </a:ln>
        </p:spPr>
      </p:pic>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4198" y="1964617"/>
            <a:ext cx="1494938" cy="369800"/>
          </a:xfrm>
          <a:prstGeom prst="rect">
            <a:avLst/>
          </a:prstGeom>
        </p:spPr>
      </p:pic>
      <p:pic>
        <p:nvPicPr>
          <p:cNvPr id="64" name="Picture 6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5737" y="3710000"/>
            <a:ext cx="874316" cy="874316"/>
          </a:xfrm>
          <a:prstGeom prst="rect">
            <a:avLst/>
          </a:prstGeom>
        </p:spPr>
      </p:pic>
      <p:sp>
        <p:nvSpPr>
          <p:cNvPr id="65" name="직사각형 2"/>
          <p:cNvSpPr/>
          <p:nvPr/>
        </p:nvSpPr>
        <p:spPr>
          <a:xfrm>
            <a:off x="10182364" y="585992"/>
            <a:ext cx="2016892" cy="184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marL="0" marR="0" lvl="0" indent="0" algn="r" defTabSz="932597" rtl="0" eaLnBrk="1" fontAlgn="auto" latinLnBrk="1" hangingPunct="1">
              <a:lnSpc>
                <a:spcPct val="100000"/>
              </a:lnSpc>
              <a:spcBef>
                <a:spcPct val="20000"/>
              </a:spcBef>
              <a:spcAft>
                <a:spcPts val="0"/>
              </a:spcAft>
              <a:buClrTx/>
              <a:buSzTx/>
              <a:buFont typeface="Arial" pitchFamily="34" charset="0"/>
              <a:buNone/>
              <a:tabLst/>
              <a:defRPr/>
            </a:pPr>
            <a:r>
              <a:rPr lang="en-US" altLang="ko-KR" sz="1200" b="1" spc="-102" dirty="0" smtClean="0">
                <a:ln>
                  <a:solidFill>
                    <a:srgbClr val="3C3C3C">
                      <a:alpha val="0"/>
                    </a:srgbClr>
                  </a:solidFill>
                </a:ln>
                <a:solidFill>
                  <a:srgbClr val="3C3C3C"/>
                </a:solidFill>
                <a:latin typeface="맑은 고딕"/>
                <a:ea typeface="맑은 고딕" panose="020B0503020000020004" pitchFamily="50" charset="-127"/>
              </a:rPr>
              <a:t>App Services</a:t>
            </a:r>
            <a:endParaRPr kumimoji="0" lang="en-US" altLang="ko-KR" sz="1200" b="1" i="0" u="none" strike="noStrike" kern="1200" cap="none" spc="-102" normalizeH="0" baseline="0" noProof="0" dirty="0" smtClean="0">
              <a:ln>
                <a:solidFill>
                  <a:srgbClr val="3C3C3C">
                    <a:alpha val="0"/>
                  </a:srgbClr>
                </a:solidFill>
              </a:ln>
              <a:solidFill>
                <a:srgbClr val="3C3C3C"/>
              </a:solidFill>
              <a:effectLst/>
              <a:uLnTx/>
              <a:uFillTx/>
              <a:latin typeface="맑은 고딕"/>
              <a:ea typeface="맑은 고딕" panose="020B0503020000020004" pitchFamily="50" charset="-127"/>
            </a:endParaRPr>
          </a:p>
        </p:txBody>
      </p:sp>
    </p:spTree>
    <p:extLst>
      <p:ext uri="{BB962C8B-B14F-4D97-AF65-F5344CB8AC3E}">
        <p14:creationId xmlns:p14="http://schemas.microsoft.com/office/powerpoint/2010/main" val="120191607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007781" y="1191659"/>
            <a:ext cx="8080718" cy="4792545"/>
          </a:xfrm>
        </p:spPr>
        <p:txBody>
          <a:bodyPr/>
          <a:lstStyle/>
          <a:p>
            <a:pPr marL="621716" indent="-621716">
              <a:buFont typeface="+mj-lt"/>
              <a:buAutoNum type="arabicPeriod"/>
            </a:pPr>
            <a:r>
              <a:rPr lang="en-US" altLang="ko-KR" dirty="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Azure Overview</a:t>
            </a:r>
          </a:p>
          <a:p>
            <a:pPr marL="621716" indent="-621716">
              <a:buFont typeface="+mj-lt"/>
              <a:buAutoNum type="arabicPeriod"/>
            </a:pPr>
            <a:r>
              <a:rPr lang="en-US" altLang="ko-KR" dirty="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Azure </a:t>
            </a:r>
            <a:r>
              <a:rPr lang="en-US" altLang="ko-KR" dirty="0" err="1">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IaaS</a:t>
            </a:r>
            <a:endParaRPr lang="en-US" altLang="ko-KR" dirty="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endParaRPr>
          </a:p>
          <a:p>
            <a:pPr marL="621716" indent="-621716">
              <a:buFont typeface="+mj-lt"/>
              <a:buAutoNum type="arabicPeriod"/>
            </a:pPr>
            <a:r>
              <a:rPr lang="en-US" altLang="ko-KR" dirty="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Azure </a:t>
            </a:r>
            <a:r>
              <a:rPr lang="en-US" altLang="ko-KR" dirty="0" err="1">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rPr>
              <a:t>PaaS</a:t>
            </a:r>
            <a:endParaRPr lang="en-US" altLang="ko-KR" dirty="0">
              <a:solidFill>
                <a:schemeClr val="tx1">
                  <a:lumMod val="65000"/>
                </a:schemeClr>
              </a:solidFill>
              <a:latin typeface="맑은 고딕" panose="020B0503020000020004" pitchFamily="50" charset="-127"/>
              <a:ea typeface="맑은 고딕" panose="020B0503020000020004" pitchFamily="50" charset="-127"/>
              <a:cs typeface="Segoe UI Light" panose="020B0502040204020203" pitchFamily="34" charset="0"/>
            </a:endParaRPr>
          </a:p>
          <a:p>
            <a:pPr marL="621716" indent="-621716">
              <a:buFont typeface="+mj-lt"/>
              <a:buAutoNum type="arabicPeriod"/>
            </a:pPr>
            <a:r>
              <a:rPr lang="en-US" altLang="ko-KR" dirty="0">
                <a:solidFill>
                  <a:srgbClr val="3650B8"/>
                </a:solidFill>
                <a:latin typeface="맑은 고딕" panose="020B0503020000020004" pitchFamily="50" charset="-127"/>
                <a:ea typeface="맑은 고딕" panose="020B0503020000020004" pitchFamily="50" charset="-127"/>
                <a:cs typeface="Segoe UI Light" panose="020B0502040204020203" pitchFamily="34" charset="0"/>
              </a:rPr>
              <a:t>Security &amp; Compliance</a:t>
            </a:r>
          </a:p>
        </p:txBody>
      </p:sp>
      <p:sp>
        <p:nvSpPr>
          <p:cNvPr id="10" name="Title 12"/>
          <p:cNvSpPr txBox="1">
            <a:spLocks/>
          </p:cNvSpPr>
          <p:nvPr/>
        </p:nvSpPr>
        <p:spPr>
          <a:xfrm>
            <a:off x="882" y="1243471"/>
            <a:ext cx="2486942" cy="2486942"/>
          </a:xfrm>
          <a:prstGeom prst="rect">
            <a:avLst/>
          </a:prstGeom>
          <a:solidFill>
            <a:srgbClr val="0A5BBA"/>
          </a:solidFill>
        </p:spPr>
        <p:txBody>
          <a:bodyPr/>
          <a:lstStyle>
            <a:lvl1pPr eaLnBrk="1" hangingPunct="1">
              <a:defRPr sz="2000" kern="800">
                <a:solidFill>
                  <a:schemeClr val="tx1"/>
                </a:solidFill>
                <a:latin typeface="+mn-lt"/>
                <a:cs typeface="Segoe UI Light"/>
              </a:defRPr>
            </a:lvl1pPr>
          </a:lstStyle>
          <a:p>
            <a:pPr marL="246096" defTabSz="1243431">
              <a:lnSpc>
                <a:spcPct val="150000"/>
              </a:lnSpc>
            </a:pPr>
            <a:r>
              <a:rPr lang="en-US" sz="2720" dirty="0">
                <a:solidFill>
                  <a:srgbClr val="FFFFFF"/>
                </a:solidFill>
                <a:latin typeface="Segoe UI"/>
              </a:rPr>
              <a:t>Agenda</a:t>
            </a:r>
          </a:p>
        </p:txBody>
      </p:sp>
      <p:sp>
        <p:nvSpPr>
          <p:cNvPr id="12" name="Slide Number Placeholder 3"/>
          <p:cNvSpPr>
            <a:spLocks noGrp="1"/>
          </p:cNvSpPr>
          <p:nvPr>
            <p:ph type="sldNum" sz="quarter" idx="4"/>
          </p:nvPr>
        </p:nvSpPr>
        <p:spPr>
          <a:xfrm>
            <a:off x="9223292" y="6482889"/>
            <a:ext cx="2901433" cy="372394"/>
          </a:xfrm>
        </p:spPr>
        <p:txBody>
          <a:bodyPr/>
          <a:lstStyle/>
          <a:p>
            <a:pPr defTabSz="621716"/>
            <a:fld id="{74A398B2-5A34-1A4A-811E-F4027282568C}" type="slidenum">
              <a:rPr lang="en-US">
                <a:latin typeface="Segoe UI"/>
              </a:rPr>
              <a:pPr defTabSz="621716"/>
              <a:t>66</a:t>
            </a:fld>
            <a:endParaRPr lang="en-US">
              <a:latin typeface="Segoe UI"/>
            </a:endParaRPr>
          </a:p>
        </p:txBody>
      </p:sp>
      <p:grpSp>
        <p:nvGrpSpPr>
          <p:cNvPr id="14" name="Group 13"/>
          <p:cNvGrpSpPr/>
          <p:nvPr/>
        </p:nvGrpSpPr>
        <p:grpSpPr>
          <a:xfrm>
            <a:off x="883" y="4544860"/>
            <a:ext cx="12434711" cy="2449665"/>
            <a:chOff x="881" y="4761758"/>
            <a:chExt cx="12434712" cy="2234689"/>
          </a:xfrm>
        </p:grpSpPr>
        <p:grpSp>
          <p:nvGrpSpPr>
            <p:cNvPr id="15" name="Group 14"/>
            <p:cNvGrpSpPr/>
            <p:nvPr/>
          </p:nvGrpSpPr>
          <p:grpSpPr>
            <a:xfrm>
              <a:off x="5316670" y="5127111"/>
              <a:ext cx="2272317" cy="1504241"/>
              <a:chOff x="5143906" y="5401104"/>
              <a:chExt cx="2096456" cy="1387824"/>
            </a:xfrm>
          </p:grpSpPr>
          <p:sp>
            <p:nvSpPr>
              <p:cNvPr id="252" name="Freeform 38"/>
              <p:cNvSpPr>
                <a:spLocks/>
              </p:cNvSpPr>
              <p:nvPr/>
            </p:nvSpPr>
            <p:spPr bwMode="auto">
              <a:xfrm>
                <a:off x="6166642" y="5494296"/>
                <a:ext cx="190241" cy="392866"/>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3" name="Freeform 39"/>
              <p:cNvSpPr>
                <a:spLocks/>
              </p:cNvSpPr>
              <p:nvPr/>
            </p:nvSpPr>
            <p:spPr bwMode="auto">
              <a:xfrm>
                <a:off x="6184905" y="5518964"/>
                <a:ext cx="153715" cy="30607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4" name="Rectangle 40"/>
              <p:cNvSpPr>
                <a:spLocks noChangeArrowheads="1"/>
              </p:cNvSpPr>
              <p:nvPr/>
            </p:nvSpPr>
            <p:spPr bwMode="auto">
              <a:xfrm>
                <a:off x="5143906" y="6446311"/>
                <a:ext cx="895654"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5" name="Rectangle 41"/>
              <p:cNvSpPr>
                <a:spLocks noChangeArrowheads="1"/>
              </p:cNvSpPr>
              <p:nvPr/>
            </p:nvSpPr>
            <p:spPr bwMode="auto">
              <a:xfrm>
                <a:off x="5682669" y="6113745"/>
                <a:ext cx="266337" cy="67518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6" name="Rectangle 42"/>
              <p:cNvSpPr>
                <a:spLocks noChangeArrowheads="1"/>
              </p:cNvSpPr>
              <p:nvPr/>
            </p:nvSpPr>
            <p:spPr bwMode="auto">
              <a:xfrm>
                <a:off x="6994571" y="6276374"/>
                <a:ext cx="192524" cy="5125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7" name="Rectangle 43"/>
              <p:cNvSpPr>
                <a:spLocks noChangeArrowheads="1"/>
              </p:cNvSpPr>
              <p:nvPr/>
            </p:nvSpPr>
            <p:spPr bwMode="auto">
              <a:xfrm>
                <a:off x="6867490" y="6446311"/>
                <a:ext cx="372872"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8" name="Rectangle 44"/>
              <p:cNvSpPr>
                <a:spLocks noChangeArrowheads="1"/>
              </p:cNvSpPr>
              <p:nvPr/>
            </p:nvSpPr>
            <p:spPr bwMode="auto">
              <a:xfrm>
                <a:off x="5774745" y="5909089"/>
                <a:ext cx="934464" cy="879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59" name="Rectangle 45"/>
              <p:cNvSpPr>
                <a:spLocks noChangeArrowheads="1"/>
              </p:cNvSpPr>
              <p:nvPr/>
            </p:nvSpPr>
            <p:spPr bwMode="auto">
              <a:xfrm>
                <a:off x="5867583" y="6614421"/>
                <a:ext cx="754115" cy="1452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0" name="Rectangle 46"/>
              <p:cNvSpPr>
                <a:spLocks noChangeArrowheads="1"/>
              </p:cNvSpPr>
              <p:nvPr/>
            </p:nvSpPr>
            <p:spPr bwMode="auto">
              <a:xfrm>
                <a:off x="5867583" y="6108263"/>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1" name="Rectangle 47"/>
              <p:cNvSpPr>
                <a:spLocks noChangeArrowheads="1"/>
              </p:cNvSpPr>
              <p:nvPr/>
            </p:nvSpPr>
            <p:spPr bwMode="auto">
              <a:xfrm>
                <a:off x="5867583" y="6362256"/>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2" name="Rectangle 48"/>
              <p:cNvSpPr>
                <a:spLocks noChangeArrowheads="1"/>
              </p:cNvSpPr>
              <p:nvPr/>
            </p:nvSpPr>
            <p:spPr bwMode="auto">
              <a:xfrm>
                <a:off x="6395692" y="5401104"/>
                <a:ext cx="264815" cy="48605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3" name="Freeform 49"/>
              <p:cNvSpPr>
                <a:spLocks/>
              </p:cNvSpPr>
              <p:nvPr/>
            </p:nvSpPr>
            <p:spPr bwMode="auto">
              <a:xfrm>
                <a:off x="6422326" y="5453182"/>
                <a:ext cx="209265" cy="43855"/>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4" name="Freeform 50"/>
              <p:cNvSpPr>
                <a:spLocks/>
              </p:cNvSpPr>
              <p:nvPr/>
            </p:nvSpPr>
            <p:spPr bwMode="auto">
              <a:xfrm>
                <a:off x="6422326" y="5531755"/>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5" name="Freeform 51"/>
              <p:cNvSpPr>
                <a:spLocks/>
              </p:cNvSpPr>
              <p:nvPr/>
            </p:nvSpPr>
            <p:spPr bwMode="auto">
              <a:xfrm>
                <a:off x="6422326" y="5610328"/>
                <a:ext cx="209265" cy="42028"/>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6" name="Freeform 52"/>
              <p:cNvSpPr>
                <a:spLocks/>
              </p:cNvSpPr>
              <p:nvPr/>
            </p:nvSpPr>
            <p:spPr bwMode="auto">
              <a:xfrm>
                <a:off x="6422326" y="5687074"/>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7" name="Freeform 53"/>
              <p:cNvSpPr>
                <a:spLocks/>
              </p:cNvSpPr>
              <p:nvPr/>
            </p:nvSpPr>
            <p:spPr bwMode="auto">
              <a:xfrm>
                <a:off x="6422326" y="5765648"/>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8" name="Oval 54"/>
              <p:cNvSpPr>
                <a:spLocks noChangeArrowheads="1"/>
              </p:cNvSpPr>
              <p:nvPr/>
            </p:nvSpPr>
            <p:spPr bwMode="auto">
              <a:xfrm>
                <a:off x="6592782" y="546231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69" name="Oval 55"/>
              <p:cNvSpPr>
                <a:spLocks noChangeArrowheads="1"/>
              </p:cNvSpPr>
              <p:nvPr/>
            </p:nvSpPr>
            <p:spPr bwMode="auto">
              <a:xfrm>
                <a:off x="6592782" y="5541805"/>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0" name="Oval 56"/>
              <p:cNvSpPr>
                <a:spLocks noChangeArrowheads="1"/>
              </p:cNvSpPr>
              <p:nvPr/>
            </p:nvSpPr>
            <p:spPr bwMode="auto">
              <a:xfrm>
                <a:off x="6592782" y="561763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1" name="Oval 57"/>
              <p:cNvSpPr>
                <a:spLocks noChangeArrowheads="1"/>
              </p:cNvSpPr>
              <p:nvPr/>
            </p:nvSpPr>
            <p:spPr bwMode="auto">
              <a:xfrm>
                <a:off x="6592782" y="5697124"/>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2" name="Oval 58"/>
              <p:cNvSpPr>
                <a:spLocks noChangeArrowheads="1"/>
              </p:cNvSpPr>
              <p:nvPr/>
            </p:nvSpPr>
            <p:spPr bwMode="auto">
              <a:xfrm>
                <a:off x="6592782" y="5775697"/>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3" name="Freeform 61"/>
              <p:cNvSpPr>
                <a:spLocks/>
              </p:cNvSpPr>
              <p:nvPr/>
            </p:nvSpPr>
            <p:spPr bwMode="auto">
              <a:xfrm>
                <a:off x="5366868" y="5408413"/>
                <a:ext cx="422335" cy="332566"/>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4" name="Freeform 62"/>
              <p:cNvSpPr>
                <a:spLocks/>
              </p:cNvSpPr>
              <p:nvPr/>
            </p:nvSpPr>
            <p:spPr bwMode="auto">
              <a:xfrm>
                <a:off x="5143906" y="5408413"/>
                <a:ext cx="348522" cy="274093"/>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5" name="Freeform 63"/>
              <p:cNvSpPr>
                <a:spLocks/>
              </p:cNvSpPr>
              <p:nvPr/>
            </p:nvSpPr>
            <p:spPr bwMode="auto">
              <a:xfrm>
                <a:off x="5974118" y="5647787"/>
                <a:ext cx="264054" cy="19917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6" name="Freeform 64"/>
              <p:cNvSpPr>
                <a:spLocks noEditPoints="1"/>
              </p:cNvSpPr>
              <p:nvPr/>
            </p:nvSpPr>
            <p:spPr bwMode="auto">
              <a:xfrm>
                <a:off x="5912480" y="5637738"/>
                <a:ext cx="387330" cy="249425"/>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77" name="Rectangle 65"/>
              <p:cNvSpPr>
                <a:spLocks noChangeArrowheads="1"/>
              </p:cNvSpPr>
              <p:nvPr/>
            </p:nvSpPr>
            <p:spPr bwMode="auto">
              <a:xfrm>
                <a:off x="5727565" y="5887162"/>
                <a:ext cx="1027301" cy="4111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6" name="Group 15"/>
            <p:cNvGrpSpPr/>
            <p:nvPr/>
          </p:nvGrpSpPr>
          <p:grpSpPr>
            <a:xfrm>
              <a:off x="1076719" y="4761758"/>
              <a:ext cx="2323163" cy="1811155"/>
              <a:chOff x="120590" y="4817159"/>
              <a:chExt cx="2475152" cy="1929639"/>
            </a:xfrm>
          </p:grpSpPr>
          <p:grpSp>
            <p:nvGrpSpPr>
              <p:cNvPr id="159" name="Group 158"/>
              <p:cNvGrpSpPr/>
              <p:nvPr/>
            </p:nvGrpSpPr>
            <p:grpSpPr>
              <a:xfrm>
                <a:off x="1410083" y="5981279"/>
                <a:ext cx="262495" cy="621137"/>
                <a:chOff x="6229350" y="5232400"/>
                <a:chExt cx="539750" cy="1046162"/>
              </a:xfrm>
            </p:grpSpPr>
            <p:sp>
              <p:nvSpPr>
                <p:cNvPr id="24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5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5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160" name="Freeform 159"/>
              <p:cNvSpPr>
                <a:spLocks/>
              </p:cNvSpPr>
              <p:nvPr/>
            </p:nvSpPr>
            <p:spPr bwMode="auto">
              <a:xfrm flipH="1">
                <a:off x="242156" y="5085298"/>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1" name="Freeform 160"/>
              <p:cNvSpPr>
                <a:spLocks/>
              </p:cNvSpPr>
              <p:nvPr/>
            </p:nvSpPr>
            <p:spPr bwMode="auto">
              <a:xfrm flipH="1">
                <a:off x="1029097" y="6188438"/>
                <a:ext cx="642744" cy="54381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2" name="Freeform 161"/>
              <p:cNvSpPr>
                <a:spLocks/>
              </p:cNvSpPr>
              <p:nvPr/>
            </p:nvSpPr>
            <p:spPr bwMode="auto">
              <a:xfrm flipH="1">
                <a:off x="690266" y="6188438"/>
                <a:ext cx="642744" cy="543811"/>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3" name="Rectangle 10"/>
              <p:cNvSpPr>
                <a:spLocks noChangeArrowheads="1"/>
              </p:cNvSpPr>
              <p:nvPr/>
            </p:nvSpPr>
            <p:spPr bwMode="auto">
              <a:xfrm flipH="1">
                <a:off x="1497899" y="5997038"/>
                <a:ext cx="586488" cy="73650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4" name="Rectangle 11"/>
              <p:cNvSpPr>
                <a:spLocks noChangeArrowheads="1"/>
              </p:cNvSpPr>
              <p:nvPr/>
            </p:nvSpPr>
            <p:spPr bwMode="auto">
              <a:xfrm flipH="1">
                <a:off x="1468801" y="5974405"/>
                <a:ext cx="644683" cy="226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5" name="Rectangle 12"/>
              <p:cNvSpPr>
                <a:spLocks noChangeArrowheads="1"/>
              </p:cNvSpPr>
              <p:nvPr/>
            </p:nvSpPr>
            <p:spPr bwMode="auto">
              <a:xfrm flipH="1">
                <a:off x="1953122"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6" name="Rectangle 13"/>
              <p:cNvSpPr>
                <a:spLocks noChangeArrowheads="1"/>
              </p:cNvSpPr>
              <p:nvPr/>
            </p:nvSpPr>
            <p:spPr bwMode="auto">
              <a:xfrm flipH="1">
                <a:off x="1953122" y="6064286"/>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7" name="Rectangle 14"/>
              <p:cNvSpPr>
                <a:spLocks noChangeArrowheads="1"/>
              </p:cNvSpPr>
              <p:nvPr/>
            </p:nvSpPr>
            <p:spPr bwMode="auto">
              <a:xfrm flipH="1">
                <a:off x="1820564"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8" name="Rectangle 15"/>
              <p:cNvSpPr>
                <a:spLocks noChangeArrowheads="1"/>
              </p:cNvSpPr>
              <p:nvPr/>
            </p:nvSpPr>
            <p:spPr bwMode="auto">
              <a:xfrm flipH="1">
                <a:off x="1688653" y="6064286"/>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69" name="Rectangle 16"/>
              <p:cNvSpPr>
                <a:spLocks noChangeArrowheads="1"/>
              </p:cNvSpPr>
              <p:nvPr/>
            </p:nvSpPr>
            <p:spPr bwMode="auto">
              <a:xfrm flipH="1">
                <a:off x="1820564" y="6584172"/>
                <a:ext cx="76302"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0" name="Rectangle 17"/>
              <p:cNvSpPr>
                <a:spLocks noChangeArrowheads="1"/>
              </p:cNvSpPr>
              <p:nvPr/>
            </p:nvSpPr>
            <p:spPr bwMode="auto">
              <a:xfrm flipH="1">
                <a:off x="1688653" y="6584172"/>
                <a:ext cx="76948"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1" name="Rectangle 18"/>
              <p:cNvSpPr>
                <a:spLocks noChangeArrowheads="1"/>
              </p:cNvSpPr>
              <p:nvPr/>
            </p:nvSpPr>
            <p:spPr bwMode="auto">
              <a:xfrm flipH="1">
                <a:off x="1556095"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2" name="Rectangle 19"/>
              <p:cNvSpPr>
                <a:spLocks noChangeArrowheads="1"/>
              </p:cNvSpPr>
              <p:nvPr/>
            </p:nvSpPr>
            <p:spPr bwMode="auto">
              <a:xfrm flipH="1">
                <a:off x="1953122"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3" name="Rectangle 20"/>
              <p:cNvSpPr>
                <a:spLocks noChangeArrowheads="1"/>
              </p:cNvSpPr>
              <p:nvPr/>
            </p:nvSpPr>
            <p:spPr bwMode="auto">
              <a:xfrm flipH="1">
                <a:off x="1820564" y="6195551"/>
                <a:ext cx="76302"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4" name="Rectangle 21"/>
              <p:cNvSpPr>
                <a:spLocks noChangeArrowheads="1"/>
              </p:cNvSpPr>
              <p:nvPr/>
            </p:nvSpPr>
            <p:spPr bwMode="auto">
              <a:xfrm flipH="1">
                <a:off x="1688653" y="6195551"/>
                <a:ext cx="76948"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5" name="Rectangle 22"/>
              <p:cNvSpPr>
                <a:spLocks noChangeArrowheads="1"/>
              </p:cNvSpPr>
              <p:nvPr/>
            </p:nvSpPr>
            <p:spPr bwMode="auto">
              <a:xfrm flipH="1">
                <a:off x="1556095" y="6195551"/>
                <a:ext cx="76302"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6" name="Rectangle 23"/>
              <p:cNvSpPr>
                <a:spLocks noChangeArrowheads="1"/>
              </p:cNvSpPr>
              <p:nvPr/>
            </p:nvSpPr>
            <p:spPr bwMode="auto">
              <a:xfrm flipH="1">
                <a:off x="1953122"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7" name="Rectangle 24"/>
              <p:cNvSpPr>
                <a:spLocks noChangeArrowheads="1"/>
              </p:cNvSpPr>
              <p:nvPr/>
            </p:nvSpPr>
            <p:spPr bwMode="auto">
              <a:xfrm flipH="1">
                <a:off x="1820564"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8" name="Rectangle 25"/>
              <p:cNvSpPr>
                <a:spLocks noChangeArrowheads="1"/>
              </p:cNvSpPr>
              <p:nvPr/>
            </p:nvSpPr>
            <p:spPr bwMode="auto">
              <a:xfrm flipH="1">
                <a:off x="1688653" y="6328755"/>
                <a:ext cx="76948"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79" name="Rectangle 26"/>
              <p:cNvSpPr>
                <a:spLocks noChangeArrowheads="1"/>
              </p:cNvSpPr>
              <p:nvPr/>
            </p:nvSpPr>
            <p:spPr bwMode="auto">
              <a:xfrm flipH="1">
                <a:off x="1556095"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0" name="Rectangle 27"/>
              <p:cNvSpPr>
                <a:spLocks noChangeArrowheads="1"/>
              </p:cNvSpPr>
              <p:nvPr/>
            </p:nvSpPr>
            <p:spPr bwMode="auto">
              <a:xfrm flipH="1">
                <a:off x="1953122"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1" name="Rectangle 28"/>
              <p:cNvSpPr>
                <a:spLocks noChangeArrowheads="1"/>
              </p:cNvSpPr>
              <p:nvPr/>
            </p:nvSpPr>
            <p:spPr bwMode="auto">
              <a:xfrm flipH="1">
                <a:off x="1820564"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2" name="Rectangle 29"/>
              <p:cNvSpPr>
                <a:spLocks noChangeArrowheads="1"/>
              </p:cNvSpPr>
              <p:nvPr/>
            </p:nvSpPr>
            <p:spPr bwMode="auto">
              <a:xfrm flipH="1">
                <a:off x="1688653" y="6460020"/>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3" name="Rectangle 30"/>
              <p:cNvSpPr>
                <a:spLocks noChangeArrowheads="1"/>
              </p:cNvSpPr>
              <p:nvPr/>
            </p:nvSpPr>
            <p:spPr bwMode="auto">
              <a:xfrm flipH="1">
                <a:off x="1556095"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4" name="Rectangle 31"/>
              <p:cNvSpPr>
                <a:spLocks noChangeArrowheads="1"/>
              </p:cNvSpPr>
              <p:nvPr/>
            </p:nvSpPr>
            <p:spPr bwMode="auto">
              <a:xfrm flipH="1">
                <a:off x="1953122"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5" name="Rectangle 32"/>
              <p:cNvSpPr>
                <a:spLocks noChangeArrowheads="1"/>
              </p:cNvSpPr>
              <p:nvPr/>
            </p:nvSpPr>
            <p:spPr bwMode="auto">
              <a:xfrm flipH="1">
                <a:off x="1556095"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6" name="Rectangle 33"/>
              <p:cNvSpPr>
                <a:spLocks noChangeArrowheads="1"/>
              </p:cNvSpPr>
              <p:nvPr/>
            </p:nvSpPr>
            <p:spPr bwMode="auto">
              <a:xfrm flipH="1">
                <a:off x="1556095" y="6195551"/>
                <a:ext cx="76302" cy="3879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7" name="Rectangle 35"/>
              <p:cNvSpPr>
                <a:spLocks noChangeArrowheads="1"/>
              </p:cNvSpPr>
              <p:nvPr/>
            </p:nvSpPr>
            <p:spPr bwMode="auto">
              <a:xfrm flipH="1">
                <a:off x="2493577" y="6620060"/>
                <a:ext cx="33624"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8" name="Oval 36"/>
              <p:cNvSpPr>
                <a:spLocks noChangeArrowheads="1"/>
              </p:cNvSpPr>
              <p:nvPr/>
            </p:nvSpPr>
            <p:spPr bwMode="auto">
              <a:xfrm flipH="1">
                <a:off x="2427620" y="6508194"/>
                <a:ext cx="168122"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89" name="Oval 37"/>
              <p:cNvSpPr>
                <a:spLocks noChangeArrowheads="1"/>
              </p:cNvSpPr>
              <p:nvPr/>
            </p:nvSpPr>
            <p:spPr bwMode="auto">
              <a:xfrm flipH="1">
                <a:off x="2448959" y="6421546"/>
                <a:ext cx="124152"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0" name="Rectangle 38"/>
              <p:cNvSpPr>
                <a:spLocks noChangeArrowheads="1"/>
              </p:cNvSpPr>
              <p:nvPr/>
            </p:nvSpPr>
            <p:spPr bwMode="auto">
              <a:xfrm flipH="1">
                <a:off x="2273724" y="6620060"/>
                <a:ext cx="32978"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1" name="Oval 39"/>
              <p:cNvSpPr>
                <a:spLocks noChangeArrowheads="1"/>
              </p:cNvSpPr>
              <p:nvPr/>
            </p:nvSpPr>
            <p:spPr bwMode="auto">
              <a:xfrm flipH="1">
                <a:off x="2206476" y="6508194"/>
                <a:ext cx="169415"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2" name="Oval 40"/>
              <p:cNvSpPr>
                <a:spLocks noChangeArrowheads="1"/>
              </p:cNvSpPr>
              <p:nvPr/>
            </p:nvSpPr>
            <p:spPr bwMode="auto">
              <a:xfrm flipH="1">
                <a:off x="2229106" y="6421546"/>
                <a:ext cx="123505"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3" name="Rectangle 41"/>
              <p:cNvSpPr>
                <a:spLocks noChangeArrowheads="1"/>
              </p:cNvSpPr>
              <p:nvPr/>
            </p:nvSpPr>
            <p:spPr bwMode="auto">
              <a:xfrm flipH="1">
                <a:off x="1594246" y="5882585"/>
                <a:ext cx="226318"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4" name="Rectangle 42"/>
              <p:cNvSpPr>
                <a:spLocks noChangeArrowheads="1"/>
              </p:cNvSpPr>
              <p:nvPr/>
            </p:nvSpPr>
            <p:spPr bwMode="auto">
              <a:xfrm flipH="1">
                <a:off x="120591" y="6266033"/>
                <a:ext cx="532818" cy="46750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5" name="Rectangle 43"/>
              <p:cNvSpPr>
                <a:spLocks noChangeArrowheads="1"/>
              </p:cNvSpPr>
              <p:nvPr/>
            </p:nvSpPr>
            <p:spPr bwMode="auto">
              <a:xfrm flipH="1">
                <a:off x="120590" y="6243401"/>
                <a:ext cx="561916" cy="2263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6" name="Rectangle 44"/>
              <p:cNvSpPr>
                <a:spLocks noChangeArrowheads="1"/>
              </p:cNvSpPr>
              <p:nvPr/>
            </p:nvSpPr>
            <p:spPr bwMode="auto">
              <a:xfrm flipH="1">
                <a:off x="388939"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7" name="Rectangle 45"/>
              <p:cNvSpPr>
                <a:spLocks noChangeArrowheads="1"/>
              </p:cNvSpPr>
              <p:nvPr/>
            </p:nvSpPr>
            <p:spPr bwMode="auto">
              <a:xfrm flipH="1">
                <a:off x="257675"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8" name="Rectangle 46"/>
              <p:cNvSpPr>
                <a:spLocks noChangeArrowheads="1"/>
              </p:cNvSpPr>
              <p:nvPr/>
            </p:nvSpPr>
            <p:spPr bwMode="auto">
              <a:xfrm flipH="1">
                <a:off x="52214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99" name="Rectangle 47"/>
              <p:cNvSpPr>
                <a:spLocks noChangeArrowheads="1"/>
              </p:cNvSpPr>
              <p:nvPr/>
            </p:nvSpPr>
            <p:spPr bwMode="auto">
              <a:xfrm flipH="1">
                <a:off x="388939"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0" name="Rectangle 48"/>
              <p:cNvSpPr>
                <a:spLocks noChangeArrowheads="1"/>
              </p:cNvSpPr>
              <p:nvPr/>
            </p:nvSpPr>
            <p:spPr bwMode="auto">
              <a:xfrm flipH="1">
                <a:off x="257675" y="6328755"/>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1" name="Rectangle 49"/>
              <p:cNvSpPr>
                <a:spLocks noChangeArrowheads="1"/>
              </p:cNvSpPr>
              <p:nvPr/>
            </p:nvSpPr>
            <p:spPr bwMode="auto">
              <a:xfrm flipH="1">
                <a:off x="125116"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2" name="Rectangle 50"/>
              <p:cNvSpPr>
                <a:spLocks noChangeArrowheads="1"/>
              </p:cNvSpPr>
              <p:nvPr/>
            </p:nvSpPr>
            <p:spPr bwMode="auto">
              <a:xfrm flipH="1">
                <a:off x="522143"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3" name="Rectangle 51"/>
              <p:cNvSpPr>
                <a:spLocks noChangeArrowheads="1"/>
              </p:cNvSpPr>
              <p:nvPr/>
            </p:nvSpPr>
            <p:spPr bwMode="auto">
              <a:xfrm flipH="1">
                <a:off x="388937"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4" name="Rectangle 52"/>
              <p:cNvSpPr>
                <a:spLocks noChangeArrowheads="1"/>
              </p:cNvSpPr>
              <p:nvPr/>
            </p:nvSpPr>
            <p:spPr bwMode="auto">
              <a:xfrm flipH="1">
                <a:off x="257673"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5" name="Rectangle 53"/>
              <p:cNvSpPr>
                <a:spLocks noChangeArrowheads="1"/>
              </p:cNvSpPr>
              <p:nvPr/>
            </p:nvSpPr>
            <p:spPr bwMode="auto">
              <a:xfrm flipH="1">
                <a:off x="125117"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6" name="Rectangle 54"/>
              <p:cNvSpPr>
                <a:spLocks noChangeArrowheads="1"/>
              </p:cNvSpPr>
              <p:nvPr/>
            </p:nvSpPr>
            <p:spPr bwMode="auto">
              <a:xfrm flipH="1">
                <a:off x="522143"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7" name="Rectangle 55"/>
              <p:cNvSpPr>
                <a:spLocks noChangeArrowheads="1"/>
              </p:cNvSpPr>
              <p:nvPr/>
            </p:nvSpPr>
            <p:spPr bwMode="auto">
              <a:xfrm flipH="1">
                <a:off x="125118"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8" name="Rectangle 56"/>
              <p:cNvSpPr>
                <a:spLocks noChangeArrowheads="1"/>
              </p:cNvSpPr>
              <p:nvPr/>
            </p:nvSpPr>
            <p:spPr bwMode="auto">
              <a:xfrm flipH="1">
                <a:off x="163268" y="6151580"/>
                <a:ext cx="22567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09" name="Rectangle 57"/>
              <p:cNvSpPr>
                <a:spLocks noChangeArrowheads="1"/>
              </p:cNvSpPr>
              <p:nvPr/>
            </p:nvSpPr>
            <p:spPr bwMode="auto">
              <a:xfrm flipH="1">
                <a:off x="783380" y="5734508"/>
                <a:ext cx="584548" cy="99903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0" name="Rectangle 58"/>
              <p:cNvSpPr>
                <a:spLocks noChangeArrowheads="1"/>
              </p:cNvSpPr>
              <p:nvPr/>
            </p:nvSpPr>
            <p:spPr bwMode="auto">
              <a:xfrm flipH="1">
                <a:off x="754283" y="5711876"/>
                <a:ext cx="642744" cy="226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1" name="Rectangle 59"/>
              <p:cNvSpPr>
                <a:spLocks noChangeArrowheads="1"/>
              </p:cNvSpPr>
              <p:nvPr/>
            </p:nvSpPr>
            <p:spPr bwMode="auto">
              <a:xfrm flipH="1">
                <a:off x="1236663"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2" name="Rectangle 60"/>
              <p:cNvSpPr>
                <a:spLocks noChangeArrowheads="1"/>
              </p:cNvSpPr>
              <p:nvPr/>
            </p:nvSpPr>
            <p:spPr bwMode="auto">
              <a:xfrm flipH="1">
                <a:off x="1236663" y="6064286"/>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3" name="Rectangle 61"/>
              <p:cNvSpPr>
                <a:spLocks noChangeArrowheads="1"/>
              </p:cNvSpPr>
              <p:nvPr/>
            </p:nvSpPr>
            <p:spPr bwMode="auto">
              <a:xfrm flipH="1">
                <a:off x="1105398" y="6064286"/>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4" name="Rectangle 62"/>
              <p:cNvSpPr>
                <a:spLocks noChangeArrowheads="1"/>
              </p:cNvSpPr>
              <p:nvPr/>
            </p:nvSpPr>
            <p:spPr bwMode="auto">
              <a:xfrm flipH="1">
                <a:off x="972841" y="6064286"/>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5" name="Rectangle 63"/>
              <p:cNvSpPr>
                <a:spLocks noChangeArrowheads="1"/>
              </p:cNvSpPr>
              <p:nvPr/>
            </p:nvSpPr>
            <p:spPr bwMode="auto">
              <a:xfrm flipH="1">
                <a:off x="1105398"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6" name="Rectangle 64"/>
              <p:cNvSpPr>
                <a:spLocks noChangeArrowheads="1"/>
              </p:cNvSpPr>
              <p:nvPr/>
            </p:nvSpPr>
            <p:spPr bwMode="auto">
              <a:xfrm flipH="1">
                <a:off x="972841"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7" name="Rectangle 65"/>
              <p:cNvSpPr>
                <a:spLocks noChangeArrowheads="1"/>
              </p:cNvSpPr>
              <p:nvPr/>
            </p:nvSpPr>
            <p:spPr bwMode="auto">
              <a:xfrm flipH="1">
                <a:off x="840930" y="6064286"/>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8" name="Rectangle 66"/>
              <p:cNvSpPr>
                <a:spLocks noChangeArrowheads="1"/>
              </p:cNvSpPr>
              <p:nvPr/>
            </p:nvSpPr>
            <p:spPr bwMode="auto">
              <a:xfrm flipH="1">
                <a:off x="1236663"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19" name="Rectangle 67"/>
              <p:cNvSpPr>
                <a:spLocks noChangeArrowheads="1"/>
              </p:cNvSpPr>
              <p:nvPr/>
            </p:nvSpPr>
            <p:spPr bwMode="auto">
              <a:xfrm flipH="1">
                <a:off x="1105398"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0" name="Rectangle 68"/>
              <p:cNvSpPr>
                <a:spLocks noChangeArrowheads="1"/>
              </p:cNvSpPr>
              <p:nvPr/>
            </p:nvSpPr>
            <p:spPr bwMode="auto">
              <a:xfrm flipH="1">
                <a:off x="972841"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1" name="Rectangle 69"/>
              <p:cNvSpPr>
                <a:spLocks noChangeArrowheads="1"/>
              </p:cNvSpPr>
              <p:nvPr/>
            </p:nvSpPr>
            <p:spPr bwMode="auto">
              <a:xfrm flipH="1">
                <a:off x="840930" y="6195551"/>
                <a:ext cx="76948"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2" name="Rectangle 70"/>
              <p:cNvSpPr>
                <a:spLocks noChangeArrowheads="1"/>
              </p:cNvSpPr>
              <p:nvPr/>
            </p:nvSpPr>
            <p:spPr bwMode="auto">
              <a:xfrm flipH="1">
                <a:off x="123666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3" name="Rectangle 71"/>
              <p:cNvSpPr>
                <a:spLocks noChangeArrowheads="1"/>
              </p:cNvSpPr>
              <p:nvPr/>
            </p:nvSpPr>
            <p:spPr bwMode="auto">
              <a:xfrm flipH="1">
                <a:off x="1105398"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4" name="Rectangle 72"/>
              <p:cNvSpPr>
                <a:spLocks noChangeArrowheads="1"/>
              </p:cNvSpPr>
              <p:nvPr/>
            </p:nvSpPr>
            <p:spPr bwMode="auto">
              <a:xfrm flipH="1">
                <a:off x="972841" y="6328755"/>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5" name="Rectangle 73"/>
              <p:cNvSpPr>
                <a:spLocks noChangeArrowheads="1"/>
              </p:cNvSpPr>
              <p:nvPr/>
            </p:nvSpPr>
            <p:spPr bwMode="auto">
              <a:xfrm flipH="1">
                <a:off x="840930" y="6328755"/>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6" name="Rectangle 74"/>
              <p:cNvSpPr>
                <a:spLocks noChangeArrowheads="1"/>
              </p:cNvSpPr>
              <p:nvPr/>
            </p:nvSpPr>
            <p:spPr bwMode="auto">
              <a:xfrm flipH="1">
                <a:off x="1236663"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7" name="Rectangle 75"/>
              <p:cNvSpPr>
                <a:spLocks noChangeArrowheads="1"/>
              </p:cNvSpPr>
              <p:nvPr/>
            </p:nvSpPr>
            <p:spPr bwMode="auto">
              <a:xfrm flipH="1">
                <a:off x="1105398"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8" name="Rectangle 76"/>
              <p:cNvSpPr>
                <a:spLocks noChangeArrowheads="1"/>
              </p:cNvSpPr>
              <p:nvPr/>
            </p:nvSpPr>
            <p:spPr bwMode="auto">
              <a:xfrm flipH="1">
                <a:off x="972841"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29" name="Rectangle 77"/>
              <p:cNvSpPr>
                <a:spLocks noChangeArrowheads="1"/>
              </p:cNvSpPr>
              <p:nvPr/>
            </p:nvSpPr>
            <p:spPr bwMode="auto">
              <a:xfrm flipH="1">
                <a:off x="840930" y="6460020"/>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0" name="Rectangle 78"/>
              <p:cNvSpPr>
                <a:spLocks noChangeArrowheads="1"/>
              </p:cNvSpPr>
              <p:nvPr/>
            </p:nvSpPr>
            <p:spPr bwMode="auto">
              <a:xfrm flipH="1">
                <a:off x="1236663" y="6328755"/>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1" name="Rectangle 79"/>
              <p:cNvSpPr>
                <a:spLocks noChangeArrowheads="1"/>
              </p:cNvSpPr>
              <p:nvPr/>
            </p:nvSpPr>
            <p:spPr bwMode="auto">
              <a:xfrm flipH="1">
                <a:off x="840930" y="6328755"/>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2" name="Rectangle 80"/>
              <p:cNvSpPr>
                <a:spLocks noChangeArrowheads="1"/>
              </p:cNvSpPr>
              <p:nvPr/>
            </p:nvSpPr>
            <p:spPr bwMode="auto">
              <a:xfrm flipH="1">
                <a:off x="840930" y="6195551"/>
                <a:ext cx="76948" cy="387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3" name="Rectangle 81"/>
              <p:cNvSpPr>
                <a:spLocks noChangeArrowheads="1"/>
              </p:cNvSpPr>
              <p:nvPr/>
            </p:nvSpPr>
            <p:spPr bwMode="auto">
              <a:xfrm flipH="1">
                <a:off x="1236663" y="5798524"/>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4" name="Rectangle 82"/>
              <p:cNvSpPr>
                <a:spLocks noChangeArrowheads="1"/>
              </p:cNvSpPr>
              <p:nvPr/>
            </p:nvSpPr>
            <p:spPr bwMode="auto">
              <a:xfrm flipH="1">
                <a:off x="1236663" y="5798524"/>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5" name="Rectangle 83"/>
              <p:cNvSpPr>
                <a:spLocks noChangeArrowheads="1"/>
              </p:cNvSpPr>
              <p:nvPr/>
            </p:nvSpPr>
            <p:spPr bwMode="auto">
              <a:xfrm flipH="1">
                <a:off x="1105398" y="5798524"/>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6" name="Rectangle 84"/>
              <p:cNvSpPr>
                <a:spLocks noChangeArrowheads="1"/>
              </p:cNvSpPr>
              <p:nvPr/>
            </p:nvSpPr>
            <p:spPr bwMode="auto">
              <a:xfrm flipH="1">
                <a:off x="972841" y="5798524"/>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7" name="Rectangle 85"/>
              <p:cNvSpPr>
                <a:spLocks noChangeArrowheads="1"/>
              </p:cNvSpPr>
              <p:nvPr/>
            </p:nvSpPr>
            <p:spPr bwMode="auto">
              <a:xfrm flipH="1">
                <a:off x="840930" y="5798524"/>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8" name="Rectangle 86"/>
              <p:cNvSpPr>
                <a:spLocks noChangeArrowheads="1"/>
              </p:cNvSpPr>
              <p:nvPr/>
            </p:nvSpPr>
            <p:spPr bwMode="auto">
              <a:xfrm flipH="1">
                <a:off x="1236663" y="5931728"/>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39" name="Rectangle 87"/>
              <p:cNvSpPr>
                <a:spLocks noChangeArrowheads="1"/>
              </p:cNvSpPr>
              <p:nvPr/>
            </p:nvSpPr>
            <p:spPr bwMode="auto">
              <a:xfrm flipH="1">
                <a:off x="1105398"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0" name="Rectangle 88"/>
              <p:cNvSpPr>
                <a:spLocks noChangeArrowheads="1"/>
              </p:cNvSpPr>
              <p:nvPr/>
            </p:nvSpPr>
            <p:spPr bwMode="auto">
              <a:xfrm flipH="1">
                <a:off x="972841"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1" name="Rectangle 89"/>
              <p:cNvSpPr>
                <a:spLocks noChangeArrowheads="1"/>
              </p:cNvSpPr>
              <p:nvPr/>
            </p:nvSpPr>
            <p:spPr bwMode="auto">
              <a:xfrm flipH="1">
                <a:off x="840930" y="5931728"/>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2" name="Rectangle 90"/>
              <p:cNvSpPr>
                <a:spLocks noChangeArrowheads="1"/>
              </p:cNvSpPr>
              <p:nvPr/>
            </p:nvSpPr>
            <p:spPr bwMode="auto">
              <a:xfrm flipH="1">
                <a:off x="840930" y="5931728"/>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3" name="Rectangle 91"/>
              <p:cNvSpPr>
                <a:spLocks noChangeArrowheads="1"/>
              </p:cNvSpPr>
              <p:nvPr/>
            </p:nvSpPr>
            <p:spPr bwMode="auto">
              <a:xfrm flipH="1">
                <a:off x="1201746" y="5620056"/>
                <a:ext cx="7048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4" name="Rectangle 92"/>
              <p:cNvSpPr>
                <a:spLocks noChangeArrowheads="1"/>
              </p:cNvSpPr>
              <p:nvPr/>
            </p:nvSpPr>
            <p:spPr bwMode="auto">
              <a:xfrm flipH="1">
                <a:off x="1108632" y="5620056"/>
                <a:ext cx="69835"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5" name="Rectangle 93"/>
              <p:cNvSpPr>
                <a:spLocks noChangeArrowheads="1"/>
              </p:cNvSpPr>
              <p:nvPr/>
            </p:nvSpPr>
            <p:spPr bwMode="auto">
              <a:xfrm flipH="1">
                <a:off x="1323957" y="6695391"/>
                <a:ext cx="21985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6" name="Rectangle 94"/>
              <p:cNvSpPr>
                <a:spLocks noChangeArrowheads="1"/>
              </p:cNvSpPr>
              <p:nvPr/>
            </p:nvSpPr>
            <p:spPr bwMode="auto">
              <a:xfrm flipH="1">
                <a:off x="598446" y="6695391"/>
                <a:ext cx="31943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7" name="Freeform 95"/>
              <p:cNvSpPr>
                <a:spLocks/>
              </p:cNvSpPr>
              <p:nvPr/>
            </p:nvSpPr>
            <p:spPr bwMode="auto">
              <a:xfrm flipH="1">
                <a:off x="1366635" y="4831385"/>
                <a:ext cx="1124478" cy="73909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248" name="Freeform 97"/>
              <p:cNvSpPr>
                <a:spLocks/>
              </p:cNvSpPr>
              <p:nvPr/>
            </p:nvSpPr>
            <p:spPr bwMode="auto">
              <a:xfrm flipH="1">
                <a:off x="570643" y="4817159"/>
                <a:ext cx="731977" cy="481089"/>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7" name="Group 16"/>
            <p:cNvGrpSpPr/>
            <p:nvPr/>
          </p:nvGrpSpPr>
          <p:grpSpPr>
            <a:xfrm>
              <a:off x="8724120" y="4891391"/>
              <a:ext cx="3393414" cy="1960683"/>
              <a:chOff x="9014051" y="4914937"/>
              <a:chExt cx="3332395" cy="1925429"/>
            </a:xfrm>
          </p:grpSpPr>
          <p:sp>
            <p:nvSpPr>
              <p:cNvPr id="34" name="Rectangle 5"/>
              <p:cNvSpPr>
                <a:spLocks noChangeArrowheads="1"/>
              </p:cNvSpPr>
              <p:nvPr/>
            </p:nvSpPr>
            <p:spPr bwMode="auto">
              <a:xfrm>
                <a:off x="10391515" y="5796196"/>
                <a:ext cx="98773" cy="9171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5" name="Rectangle 6"/>
              <p:cNvSpPr>
                <a:spLocks noChangeArrowheads="1"/>
              </p:cNvSpPr>
              <p:nvPr/>
            </p:nvSpPr>
            <p:spPr bwMode="auto">
              <a:xfrm>
                <a:off x="9743719" y="5587105"/>
                <a:ext cx="656775" cy="11262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6" name="Rectangle 7"/>
              <p:cNvSpPr>
                <a:spLocks noChangeArrowheads="1"/>
              </p:cNvSpPr>
              <p:nvPr/>
            </p:nvSpPr>
            <p:spPr bwMode="auto">
              <a:xfrm>
                <a:off x="10640371" y="6264404"/>
                <a:ext cx="224484" cy="4489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7" name="Rectangle 8"/>
              <p:cNvSpPr>
                <a:spLocks noChangeArrowheads="1"/>
              </p:cNvSpPr>
              <p:nvPr/>
            </p:nvSpPr>
            <p:spPr bwMode="auto">
              <a:xfrm>
                <a:off x="10731447" y="5016275"/>
                <a:ext cx="486167" cy="16970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8" name="Rectangle 9"/>
              <p:cNvSpPr>
                <a:spLocks noChangeArrowheads="1"/>
              </p:cNvSpPr>
              <p:nvPr/>
            </p:nvSpPr>
            <p:spPr bwMode="auto">
              <a:xfrm>
                <a:off x="10731447" y="5016275"/>
                <a:ext cx="486167" cy="169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39" name="Rectangle 10"/>
              <p:cNvSpPr>
                <a:spLocks noChangeArrowheads="1"/>
              </p:cNvSpPr>
              <p:nvPr/>
            </p:nvSpPr>
            <p:spPr bwMode="auto">
              <a:xfrm>
                <a:off x="12157880" y="6142542"/>
                <a:ext cx="115449" cy="57083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0" name="Rectangle 11"/>
              <p:cNvSpPr>
                <a:spLocks noChangeArrowheads="1"/>
              </p:cNvSpPr>
              <p:nvPr/>
            </p:nvSpPr>
            <p:spPr bwMode="auto">
              <a:xfrm>
                <a:off x="12157880" y="6142542"/>
                <a:ext cx="115449" cy="57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1" name="Rectangle 12"/>
              <p:cNvSpPr>
                <a:spLocks noChangeArrowheads="1"/>
              </p:cNvSpPr>
              <p:nvPr/>
            </p:nvSpPr>
            <p:spPr bwMode="auto">
              <a:xfrm>
                <a:off x="11875672" y="5896251"/>
                <a:ext cx="325822" cy="8171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2" name="Rectangle 13"/>
              <p:cNvSpPr>
                <a:spLocks noChangeArrowheads="1"/>
              </p:cNvSpPr>
              <p:nvPr/>
            </p:nvSpPr>
            <p:spPr bwMode="auto">
              <a:xfrm>
                <a:off x="11875672" y="5896251"/>
                <a:ext cx="325822" cy="8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3" name="Rectangle 14"/>
              <p:cNvSpPr>
                <a:spLocks noChangeArrowheads="1"/>
              </p:cNvSpPr>
              <p:nvPr/>
            </p:nvSpPr>
            <p:spPr bwMode="auto">
              <a:xfrm>
                <a:off x="11515216" y="5616609"/>
                <a:ext cx="324539" cy="1096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4" name="Rectangle 15"/>
              <p:cNvSpPr>
                <a:spLocks noChangeArrowheads="1"/>
              </p:cNvSpPr>
              <p:nvPr/>
            </p:nvSpPr>
            <p:spPr bwMode="auto">
              <a:xfrm>
                <a:off x="11515216" y="5616609"/>
                <a:ext cx="324539" cy="109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5" name="Rectangle 16"/>
              <p:cNvSpPr>
                <a:spLocks noChangeArrowheads="1"/>
              </p:cNvSpPr>
              <p:nvPr/>
            </p:nvSpPr>
            <p:spPr bwMode="auto">
              <a:xfrm>
                <a:off x="11351022" y="5896251"/>
                <a:ext cx="324539" cy="8171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6" name="Rectangle 17"/>
              <p:cNvSpPr>
                <a:spLocks noChangeArrowheads="1"/>
              </p:cNvSpPr>
              <p:nvPr/>
            </p:nvSpPr>
            <p:spPr bwMode="auto">
              <a:xfrm>
                <a:off x="11351022" y="5896251"/>
                <a:ext cx="324539" cy="8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7" name="Rectangle 18"/>
              <p:cNvSpPr>
                <a:spLocks noChangeArrowheads="1"/>
              </p:cNvSpPr>
              <p:nvPr/>
            </p:nvSpPr>
            <p:spPr bwMode="auto">
              <a:xfrm>
                <a:off x="11773051" y="5966803"/>
                <a:ext cx="366870" cy="77735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8" name="Rectangle 19"/>
              <p:cNvSpPr>
                <a:spLocks noChangeArrowheads="1"/>
              </p:cNvSpPr>
              <p:nvPr/>
            </p:nvSpPr>
            <p:spPr bwMode="auto">
              <a:xfrm>
                <a:off x="11773051" y="5966803"/>
                <a:ext cx="366870" cy="77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49" name="Rectangle 20"/>
              <p:cNvSpPr>
                <a:spLocks noChangeArrowheads="1"/>
              </p:cNvSpPr>
              <p:nvPr/>
            </p:nvSpPr>
            <p:spPr bwMode="auto">
              <a:xfrm>
                <a:off x="11973162"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0" name="Rectangle 21"/>
              <p:cNvSpPr>
                <a:spLocks noChangeArrowheads="1"/>
              </p:cNvSpPr>
              <p:nvPr/>
            </p:nvSpPr>
            <p:spPr bwMode="auto">
              <a:xfrm>
                <a:off x="11891065"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1" name="Rectangle 22"/>
              <p:cNvSpPr>
                <a:spLocks noChangeArrowheads="1"/>
              </p:cNvSpPr>
              <p:nvPr/>
            </p:nvSpPr>
            <p:spPr bwMode="auto">
              <a:xfrm>
                <a:off x="11808968" y="6331108"/>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2" name="Rectangle 23"/>
              <p:cNvSpPr>
                <a:spLocks noChangeArrowheads="1"/>
              </p:cNvSpPr>
              <p:nvPr/>
            </p:nvSpPr>
            <p:spPr bwMode="auto">
              <a:xfrm>
                <a:off x="11808968" y="6331108"/>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3" name="Rectangle 24"/>
              <p:cNvSpPr>
                <a:spLocks noChangeArrowheads="1"/>
              </p:cNvSpPr>
              <p:nvPr/>
            </p:nvSpPr>
            <p:spPr bwMode="auto">
              <a:xfrm>
                <a:off x="11808968" y="6413205"/>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4" name="Rectangle 25"/>
              <p:cNvSpPr>
                <a:spLocks noChangeArrowheads="1"/>
              </p:cNvSpPr>
              <p:nvPr/>
            </p:nvSpPr>
            <p:spPr bwMode="auto">
              <a:xfrm>
                <a:off x="11808968" y="6494019"/>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5" name="Rectangle 26"/>
              <p:cNvSpPr>
                <a:spLocks noChangeArrowheads="1"/>
              </p:cNvSpPr>
              <p:nvPr/>
            </p:nvSpPr>
            <p:spPr bwMode="auto">
              <a:xfrm>
                <a:off x="11808968" y="6576116"/>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6" name="Rectangle 27"/>
              <p:cNvSpPr>
                <a:spLocks noChangeArrowheads="1"/>
              </p:cNvSpPr>
              <p:nvPr/>
            </p:nvSpPr>
            <p:spPr bwMode="auto">
              <a:xfrm>
                <a:off x="11808968" y="6163066"/>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7" name="Rectangle 28"/>
              <p:cNvSpPr>
                <a:spLocks noChangeArrowheads="1"/>
              </p:cNvSpPr>
              <p:nvPr/>
            </p:nvSpPr>
            <p:spPr bwMode="auto">
              <a:xfrm>
                <a:off x="11808968" y="6163066"/>
                <a:ext cx="295036"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8" name="Rectangle 29"/>
              <p:cNvSpPr>
                <a:spLocks noChangeArrowheads="1"/>
              </p:cNvSpPr>
              <p:nvPr/>
            </p:nvSpPr>
            <p:spPr bwMode="auto">
              <a:xfrm>
                <a:off x="11808968" y="6245163"/>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59" name="Rectangle 30"/>
              <p:cNvSpPr>
                <a:spLocks noChangeArrowheads="1"/>
              </p:cNvSpPr>
              <p:nvPr/>
            </p:nvSpPr>
            <p:spPr bwMode="auto">
              <a:xfrm>
                <a:off x="11808968" y="6245163"/>
                <a:ext cx="295036"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0" name="Rectangle 31"/>
              <p:cNvSpPr>
                <a:spLocks noChangeArrowheads="1"/>
              </p:cNvSpPr>
              <p:nvPr/>
            </p:nvSpPr>
            <p:spPr bwMode="auto">
              <a:xfrm>
                <a:off x="11808968" y="6002721"/>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1" name="Rectangle 32"/>
              <p:cNvSpPr>
                <a:spLocks noChangeArrowheads="1"/>
              </p:cNvSpPr>
              <p:nvPr/>
            </p:nvSpPr>
            <p:spPr bwMode="auto">
              <a:xfrm>
                <a:off x="11808968" y="6002721"/>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2" name="Rectangle 33"/>
              <p:cNvSpPr>
                <a:spLocks noChangeArrowheads="1"/>
              </p:cNvSpPr>
              <p:nvPr/>
            </p:nvSpPr>
            <p:spPr bwMode="auto">
              <a:xfrm>
                <a:off x="11808968" y="6084817"/>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3" name="Rectangle 34"/>
              <p:cNvSpPr>
                <a:spLocks noChangeArrowheads="1"/>
              </p:cNvSpPr>
              <p:nvPr/>
            </p:nvSpPr>
            <p:spPr bwMode="auto">
              <a:xfrm>
                <a:off x="11808968" y="6084817"/>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4" name="Freeform 35"/>
              <p:cNvSpPr>
                <a:spLocks/>
              </p:cNvSpPr>
              <p:nvPr/>
            </p:nvSpPr>
            <p:spPr bwMode="auto">
              <a:xfrm>
                <a:off x="9319125" y="6284929"/>
                <a:ext cx="546457" cy="469491"/>
              </a:xfrm>
              <a:custGeom>
                <a:avLst/>
                <a:gdLst>
                  <a:gd name="T0" fmla="*/ 234 w 426"/>
                  <a:gd name="T1" fmla="*/ 62 h 358"/>
                  <a:gd name="T2" fmla="*/ 234 w 426"/>
                  <a:gd name="T3" fmla="*/ 0 h 358"/>
                  <a:gd name="T4" fmla="*/ 282 w 426"/>
                  <a:gd name="T5" fmla="*/ 0 h 358"/>
                  <a:gd name="T6" fmla="*/ 282 w 426"/>
                  <a:gd name="T7" fmla="*/ 62 h 358"/>
                  <a:gd name="T8" fmla="*/ 298 w 426"/>
                  <a:gd name="T9" fmla="*/ 62 h 358"/>
                  <a:gd name="T10" fmla="*/ 298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82" y="0"/>
                    </a:lnTo>
                    <a:lnTo>
                      <a:pt x="282" y="62"/>
                    </a:lnTo>
                    <a:lnTo>
                      <a:pt x="298" y="62"/>
                    </a:lnTo>
                    <a:lnTo>
                      <a:pt x="298"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5" name="Rectangle 36"/>
              <p:cNvSpPr>
                <a:spLocks noChangeArrowheads="1"/>
              </p:cNvSpPr>
              <p:nvPr/>
            </p:nvSpPr>
            <p:spPr bwMode="auto">
              <a:xfrm>
                <a:off x="9592353" y="5966803"/>
                <a:ext cx="366870" cy="77735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6" name="Rectangle 37"/>
              <p:cNvSpPr>
                <a:spLocks noChangeArrowheads="1"/>
              </p:cNvSpPr>
              <p:nvPr/>
            </p:nvSpPr>
            <p:spPr bwMode="auto">
              <a:xfrm>
                <a:off x="9792464"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7" name="Rectangle 38"/>
              <p:cNvSpPr>
                <a:spLocks noChangeArrowheads="1"/>
              </p:cNvSpPr>
              <p:nvPr/>
            </p:nvSpPr>
            <p:spPr bwMode="auto">
              <a:xfrm>
                <a:off x="9710367" y="6653082"/>
                <a:ext cx="48745" cy="9107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8" name="Rectangle 39"/>
              <p:cNvSpPr>
                <a:spLocks noChangeArrowheads="1"/>
              </p:cNvSpPr>
              <p:nvPr/>
            </p:nvSpPr>
            <p:spPr bwMode="auto">
              <a:xfrm>
                <a:off x="9628271" y="6331108"/>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69" name="Rectangle 40"/>
              <p:cNvSpPr>
                <a:spLocks noChangeArrowheads="1"/>
              </p:cNvSpPr>
              <p:nvPr/>
            </p:nvSpPr>
            <p:spPr bwMode="auto">
              <a:xfrm>
                <a:off x="9628271" y="6413205"/>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0" name="Rectangle 41"/>
              <p:cNvSpPr>
                <a:spLocks noChangeArrowheads="1"/>
              </p:cNvSpPr>
              <p:nvPr/>
            </p:nvSpPr>
            <p:spPr bwMode="auto">
              <a:xfrm>
                <a:off x="9628271" y="6494019"/>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1" name="Rectangle 42"/>
              <p:cNvSpPr>
                <a:spLocks noChangeArrowheads="1"/>
              </p:cNvSpPr>
              <p:nvPr/>
            </p:nvSpPr>
            <p:spPr bwMode="auto">
              <a:xfrm>
                <a:off x="9628271" y="6576116"/>
                <a:ext cx="295036" cy="4618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2" name="Rectangle 43"/>
              <p:cNvSpPr>
                <a:spLocks noChangeArrowheads="1"/>
              </p:cNvSpPr>
              <p:nvPr/>
            </p:nvSpPr>
            <p:spPr bwMode="auto">
              <a:xfrm>
                <a:off x="9628271" y="6163066"/>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3" name="Rectangle 44"/>
              <p:cNvSpPr>
                <a:spLocks noChangeArrowheads="1"/>
              </p:cNvSpPr>
              <p:nvPr/>
            </p:nvSpPr>
            <p:spPr bwMode="auto">
              <a:xfrm>
                <a:off x="9628271" y="6245163"/>
                <a:ext cx="295036" cy="4874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4" name="Rectangle 45"/>
              <p:cNvSpPr>
                <a:spLocks noChangeArrowheads="1"/>
              </p:cNvSpPr>
              <p:nvPr/>
            </p:nvSpPr>
            <p:spPr bwMode="auto">
              <a:xfrm>
                <a:off x="9628271" y="6002721"/>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5" name="Rectangle 46"/>
              <p:cNvSpPr>
                <a:spLocks noChangeArrowheads="1"/>
              </p:cNvSpPr>
              <p:nvPr/>
            </p:nvSpPr>
            <p:spPr bwMode="auto">
              <a:xfrm>
                <a:off x="9628271" y="6084817"/>
                <a:ext cx="295036" cy="448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6" name="Freeform 47"/>
              <p:cNvSpPr>
                <a:spLocks/>
              </p:cNvSpPr>
              <p:nvPr/>
            </p:nvSpPr>
            <p:spPr bwMode="auto">
              <a:xfrm>
                <a:off x="11029048" y="6284929"/>
                <a:ext cx="546457" cy="45923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7" name="Freeform 48"/>
              <p:cNvSpPr>
                <a:spLocks/>
              </p:cNvSpPr>
              <p:nvPr/>
            </p:nvSpPr>
            <p:spPr bwMode="auto">
              <a:xfrm>
                <a:off x="10740426" y="6284929"/>
                <a:ext cx="546457" cy="45923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8" name="Rectangle 49"/>
              <p:cNvSpPr>
                <a:spLocks noChangeArrowheads="1"/>
              </p:cNvSpPr>
              <p:nvPr/>
            </p:nvSpPr>
            <p:spPr bwMode="auto">
              <a:xfrm>
                <a:off x="11426705" y="6124583"/>
                <a:ext cx="497712" cy="6195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79" name="Rectangle 50"/>
              <p:cNvSpPr>
                <a:spLocks noChangeArrowheads="1"/>
              </p:cNvSpPr>
              <p:nvPr/>
            </p:nvSpPr>
            <p:spPr bwMode="auto">
              <a:xfrm>
                <a:off x="11426705" y="6124583"/>
                <a:ext cx="497712" cy="6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0" name="Rectangle 51"/>
              <p:cNvSpPr>
                <a:spLocks noChangeArrowheads="1"/>
              </p:cNvSpPr>
              <p:nvPr/>
            </p:nvSpPr>
            <p:spPr bwMode="auto">
              <a:xfrm>
                <a:off x="11402332" y="6105342"/>
                <a:ext cx="546457" cy="1924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1" name="Rectangle 52"/>
              <p:cNvSpPr>
                <a:spLocks noChangeArrowheads="1"/>
              </p:cNvSpPr>
              <p:nvPr/>
            </p:nvSpPr>
            <p:spPr bwMode="auto">
              <a:xfrm>
                <a:off x="11402332" y="6105342"/>
                <a:ext cx="546457" cy="1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2" name="Rectangle 53"/>
              <p:cNvSpPr>
                <a:spLocks noChangeArrowheads="1"/>
              </p:cNvSpPr>
              <p:nvPr/>
            </p:nvSpPr>
            <p:spPr bwMode="auto">
              <a:xfrm>
                <a:off x="11699933" y="6619730"/>
                <a:ext cx="64138" cy="1244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3" name="Rectangle 54"/>
              <p:cNvSpPr>
                <a:spLocks noChangeArrowheads="1"/>
              </p:cNvSpPr>
              <p:nvPr/>
            </p:nvSpPr>
            <p:spPr bwMode="auto">
              <a:xfrm>
                <a:off x="11587050" y="6619730"/>
                <a:ext cx="64138" cy="1244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4" name="Rectangle 55"/>
              <p:cNvSpPr>
                <a:spLocks noChangeArrowheads="1"/>
              </p:cNvSpPr>
              <p:nvPr/>
            </p:nvSpPr>
            <p:spPr bwMode="auto">
              <a:xfrm>
                <a:off x="11475450" y="6178459"/>
                <a:ext cx="400222" cy="6670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5" name="Rectangle 56"/>
              <p:cNvSpPr>
                <a:spLocks noChangeArrowheads="1"/>
              </p:cNvSpPr>
              <p:nvPr/>
            </p:nvSpPr>
            <p:spPr bwMode="auto">
              <a:xfrm>
                <a:off x="11475450" y="6291342"/>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6" name="Rectangle 57"/>
              <p:cNvSpPr>
                <a:spLocks noChangeArrowheads="1"/>
              </p:cNvSpPr>
              <p:nvPr/>
            </p:nvSpPr>
            <p:spPr bwMode="auto">
              <a:xfrm>
                <a:off x="11475450" y="6402943"/>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7" name="Rectangle 58"/>
              <p:cNvSpPr>
                <a:spLocks noChangeArrowheads="1"/>
              </p:cNvSpPr>
              <p:nvPr/>
            </p:nvSpPr>
            <p:spPr bwMode="auto">
              <a:xfrm>
                <a:off x="11475450" y="6515826"/>
                <a:ext cx="400222" cy="6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8" name="Rectangle 59"/>
              <p:cNvSpPr>
                <a:spLocks noChangeArrowheads="1"/>
              </p:cNvSpPr>
              <p:nvPr/>
            </p:nvSpPr>
            <p:spPr bwMode="auto">
              <a:xfrm>
                <a:off x="11924417" y="6713372"/>
                <a:ext cx="422029" cy="1269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89" name="Rectangle 60"/>
              <p:cNvSpPr>
                <a:spLocks noChangeArrowheads="1"/>
              </p:cNvSpPr>
              <p:nvPr/>
            </p:nvSpPr>
            <p:spPr bwMode="auto">
              <a:xfrm>
                <a:off x="10818675" y="5240759"/>
                <a:ext cx="498995" cy="150339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0" name="Rectangle 61"/>
              <p:cNvSpPr>
                <a:spLocks noChangeArrowheads="1"/>
              </p:cNvSpPr>
              <p:nvPr/>
            </p:nvSpPr>
            <p:spPr bwMode="auto">
              <a:xfrm>
                <a:off x="10818675" y="5240759"/>
                <a:ext cx="498995" cy="150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1" name="Rectangle 62"/>
              <p:cNvSpPr>
                <a:spLocks noChangeArrowheads="1"/>
              </p:cNvSpPr>
              <p:nvPr/>
            </p:nvSpPr>
            <p:spPr bwMode="auto">
              <a:xfrm>
                <a:off x="10794303" y="5222800"/>
                <a:ext cx="547740" cy="1795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2" name="Rectangle 63"/>
              <p:cNvSpPr>
                <a:spLocks noChangeArrowheads="1"/>
              </p:cNvSpPr>
              <p:nvPr/>
            </p:nvSpPr>
            <p:spPr bwMode="auto">
              <a:xfrm>
                <a:off x="10794303" y="5222800"/>
                <a:ext cx="547740" cy="1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3" name="Rectangle 64"/>
              <p:cNvSpPr>
                <a:spLocks noChangeArrowheads="1"/>
              </p:cNvSpPr>
              <p:nvPr/>
            </p:nvSpPr>
            <p:spPr bwMode="auto">
              <a:xfrm>
                <a:off x="11091904" y="6619730"/>
                <a:ext cx="64138" cy="1244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4" name="Rectangle 65"/>
              <p:cNvSpPr>
                <a:spLocks noChangeArrowheads="1"/>
              </p:cNvSpPr>
              <p:nvPr/>
            </p:nvSpPr>
            <p:spPr bwMode="auto">
              <a:xfrm>
                <a:off x="10980303" y="6619730"/>
                <a:ext cx="66704" cy="1244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5" name="Rectangle 66"/>
              <p:cNvSpPr>
                <a:spLocks noChangeArrowheads="1"/>
              </p:cNvSpPr>
              <p:nvPr/>
            </p:nvSpPr>
            <p:spPr bwMode="auto">
              <a:xfrm>
                <a:off x="10867420" y="6178459"/>
                <a:ext cx="401505" cy="6670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6" name="Rectangle 67"/>
              <p:cNvSpPr>
                <a:spLocks noChangeArrowheads="1"/>
              </p:cNvSpPr>
              <p:nvPr/>
            </p:nvSpPr>
            <p:spPr bwMode="auto">
              <a:xfrm>
                <a:off x="10867420" y="6291342"/>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7" name="Rectangle 68"/>
              <p:cNvSpPr>
                <a:spLocks noChangeArrowheads="1"/>
              </p:cNvSpPr>
              <p:nvPr/>
            </p:nvSpPr>
            <p:spPr bwMode="auto">
              <a:xfrm>
                <a:off x="10867420" y="6402943"/>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8" name="Rectangle 69"/>
              <p:cNvSpPr>
                <a:spLocks noChangeArrowheads="1"/>
              </p:cNvSpPr>
              <p:nvPr/>
            </p:nvSpPr>
            <p:spPr bwMode="auto">
              <a:xfrm>
                <a:off x="10867420" y="6515826"/>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99" name="Rectangle 70"/>
              <p:cNvSpPr>
                <a:spLocks noChangeArrowheads="1"/>
              </p:cNvSpPr>
              <p:nvPr/>
            </p:nvSpPr>
            <p:spPr bwMode="auto">
              <a:xfrm>
                <a:off x="10867420" y="5956541"/>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0" name="Rectangle 71"/>
              <p:cNvSpPr>
                <a:spLocks noChangeArrowheads="1"/>
              </p:cNvSpPr>
              <p:nvPr/>
            </p:nvSpPr>
            <p:spPr bwMode="auto">
              <a:xfrm>
                <a:off x="10867420" y="6069424"/>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1" name="Rectangle 72"/>
              <p:cNvSpPr>
                <a:spLocks noChangeArrowheads="1"/>
              </p:cNvSpPr>
              <p:nvPr/>
            </p:nvSpPr>
            <p:spPr bwMode="auto">
              <a:xfrm>
                <a:off x="10867420" y="5623022"/>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2" name="Rectangle 73"/>
              <p:cNvSpPr>
                <a:spLocks noChangeArrowheads="1"/>
              </p:cNvSpPr>
              <p:nvPr/>
            </p:nvSpPr>
            <p:spPr bwMode="auto">
              <a:xfrm>
                <a:off x="10867420" y="5623022"/>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3" name="Rectangle 74"/>
              <p:cNvSpPr>
                <a:spLocks noChangeArrowheads="1"/>
              </p:cNvSpPr>
              <p:nvPr/>
            </p:nvSpPr>
            <p:spPr bwMode="auto">
              <a:xfrm>
                <a:off x="10867420" y="5735906"/>
                <a:ext cx="401505" cy="628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4" name="Rectangle 75"/>
              <p:cNvSpPr>
                <a:spLocks noChangeArrowheads="1"/>
              </p:cNvSpPr>
              <p:nvPr/>
            </p:nvSpPr>
            <p:spPr bwMode="auto">
              <a:xfrm>
                <a:off x="10867420" y="5847506"/>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5" name="Rectangle 76"/>
              <p:cNvSpPr>
                <a:spLocks noChangeArrowheads="1"/>
              </p:cNvSpPr>
              <p:nvPr/>
            </p:nvSpPr>
            <p:spPr bwMode="auto">
              <a:xfrm>
                <a:off x="10867420" y="5401104"/>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6" name="Rectangle 77"/>
              <p:cNvSpPr>
                <a:spLocks noChangeArrowheads="1"/>
              </p:cNvSpPr>
              <p:nvPr/>
            </p:nvSpPr>
            <p:spPr bwMode="auto">
              <a:xfrm>
                <a:off x="10867420" y="5401104"/>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7" name="Rectangle 78"/>
              <p:cNvSpPr>
                <a:spLocks noChangeArrowheads="1"/>
              </p:cNvSpPr>
              <p:nvPr/>
            </p:nvSpPr>
            <p:spPr bwMode="auto">
              <a:xfrm>
                <a:off x="10867420" y="5510139"/>
                <a:ext cx="401505" cy="679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8" name="Rectangle 79"/>
              <p:cNvSpPr>
                <a:spLocks noChangeArrowheads="1"/>
              </p:cNvSpPr>
              <p:nvPr/>
            </p:nvSpPr>
            <p:spPr bwMode="auto">
              <a:xfrm>
                <a:off x="10867420" y="5510139"/>
                <a:ext cx="401505" cy="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09" name="Rectangle 80"/>
              <p:cNvSpPr>
                <a:spLocks noChangeArrowheads="1"/>
              </p:cNvSpPr>
              <p:nvPr/>
            </p:nvSpPr>
            <p:spPr bwMode="auto">
              <a:xfrm>
                <a:off x="10867420" y="5285655"/>
                <a:ext cx="401505" cy="6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0" name="Rectangle 81"/>
              <p:cNvSpPr>
                <a:spLocks noChangeArrowheads="1"/>
              </p:cNvSpPr>
              <p:nvPr/>
            </p:nvSpPr>
            <p:spPr bwMode="auto">
              <a:xfrm>
                <a:off x="10867420" y="5285655"/>
                <a:ext cx="401505" cy="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1" name="Rectangle 82"/>
              <p:cNvSpPr>
                <a:spLocks noChangeArrowheads="1"/>
              </p:cNvSpPr>
              <p:nvPr/>
            </p:nvSpPr>
            <p:spPr bwMode="auto">
              <a:xfrm>
                <a:off x="9898934" y="5687161"/>
                <a:ext cx="497712" cy="105699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2" name="Rectangle 83"/>
              <p:cNvSpPr>
                <a:spLocks noChangeArrowheads="1"/>
              </p:cNvSpPr>
              <p:nvPr/>
            </p:nvSpPr>
            <p:spPr bwMode="auto">
              <a:xfrm>
                <a:off x="10172162" y="6619730"/>
                <a:ext cx="64138" cy="12442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3" name="Rectangle 84"/>
              <p:cNvSpPr>
                <a:spLocks noChangeArrowheads="1"/>
              </p:cNvSpPr>
              <p:nvPr/>
            </p:nvSpPr>
            <p:spPr bwMode="auto">
              <a:xfrm>
                <a:off x="10060562" y="6619730"/>
                <a:ext cx="66704" cy="12442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4" name="Rectangle 85"/>
              <p:cNvSpPr>
                <a:spLocks noChangeArrowheads="1"/>
              </p:cNvSpPr>
              <p:nvPr/>
            </p:nvSpPr>
            <p:spPr bwMode="auto">
              <a:xfrm>
                <a:off x="9947679" y="6178459"/>
                <a:ext cx="400222" cy="6670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5" name="Rectangle 86"/>
              <p:cNvSpPr>
                <a:spLocks noChangeArrowheads="1"/>
              </p:cNvSpPr>
              <p:nvPr/>
            </p:nvSpPr>
            <p:spPr bwMode="auto">
              <a:xfrm>
                <a:off x="9947679" y="6291342"/>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6" name="Rectangle 87"/>
              <p:cNvSpPr>
                <a:spLocks noChangeArrowheads="1"/>
              </p:cNvSpPr>
              <p:nvPr/>
            </p:nvSpPr>
            <p:spPr bwMode="auto">
              <a:xfrm>
                <a:off x="9947679" y="6402943"/>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7" name="Rectangle 88"/>
              <p:cNvSpPr>
                <a:spLocks noChangeArrowheads="1"/>
              </p:cNvSpPr>
              <p:nvPr/>
            </p:nvSpPr>
            <p:spPr bwMode="auto">
              <a:xfrm>
                <a:off x="9947679" y="6515826"/>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8" name="Rectangle 89"/>
              <p:cNvSpPr>
                <a:spLocks noChangeArrowheads="1"/>
              </p:cNvSpPr>
              <p:nvPr/>
            </p:nvSpPr>
            <p:spPr bwMode="auto">
              <a:xfrm>
                <a:off x="9947679" y="5956541"/>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19" name="Rectangle 90"/>
              <p:cNvSpPr>
                <a:spLocks noChangeArrowheads="1"/>
              </p:cNvSpPr>
              <p:nvPr/>
            </p:nvSpPr>
            <p:spPr bwMode="auto">
              <a:xfrm>
                <a:off x="9947679" y="6069424"/>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0" name="Rectangle 91"/>
              <p:cNvSpPr>
                <a:spLocks noChangeArrowheads="1"/>
              </p:cNvSpPr>
              <p:nvPr/>
            </p:nvSpPr>
            <p:spPr bwMode="auto">
              <a:xfrm>
                <a:off x="9947679" y="5735906"/>
                <a:ext cx="400222" cy="6285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1" name="Rectangle 92"/>
              <p:cNvSpPr>
                <a:spLocks noChangeArrowheads="1"/>
              </p:cNvSpPr>
              <p:nvPr/>
            </p:nvSpPr>
            <p:spPr bwMode="auto">
              <a:xfrm>
                <a:off x="9947679" y="5847506"/>
                <a:ext cx="400222" cy="641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2" name="Rectangle 93"/>
              <p:cNvSpPr>
                <a:spLocks noChangeArrowheads="1"/>
              </p:cNvSpPr>
              <p:nvPr/>
            </p:nvSpPr>
            <p:spPr bwMode="auto">
              <a:xfrm>
                <a:off x="11277904" y="6713372"/>
                <a:ext cx="188566" cy="3078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3" name="Rectangle 94"/>
              <p:cNvSpPr>
                <a:spLocks noChangeArrowheads="1"/>
              </p:cNvSpPr>
              <p:nvPr/>
            </p:nvSpPr>
            <p:spPr bwMode="auto">
              <a:xfrm>
                <a:off x="10396646" y="6713372"/>
                <a:ext cx="537478" cy="3078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4" name="Rectangle 95"/>
              <p:cNvSpPr>
                <a:spLocks noChangeArrowheads="1"/>
              </p:cNvSpPr>
              <p:nvPr/>
            </p:nvSpPr>
            <p:spPr bwMode="auto">
              <a:xfrm>
                <a:off x="9850189" y="5966803"/>
                <a:ext cx="48745" cy="7735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5" name="Rectangle 96"/>
              <p:cNvSpPr>
                <a:spLocks noChangeArrowheads="1"/>
              </p:cNvSpPr>
              <p:nvPr/>
            </p:nvSpPr>
            <p:spPr bwMode="auto">
              <a:xfrm>
                <a:off x="9898934" y="5496029"/>
                <a:ext cx="306580" cy="9749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6" name="Rectangle 97"/>
              <p:cNvSpPr>
                <a:spLocks noChangeArrowheads="1"/>
              </p:cNvSpPr>
              <p:nvPr/>
            </p:nvSpPr>
            <p:spPr bwMode="auto">
              <a:xfrm>
                <a:off x="10773778" y="4914937"/>
                <a:ext cx="160345" cy="1013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7" name="Rectangle 98"/>
              <p:cNvSpPr>
                <a:spLocks noChangeArrowheads="1"/>
              </p:cNvSpPr>
              <p:nvPr/>
            </p:nvSpPr>
            <p:spPr bwMode="auto">
              <a:xfrm>
                <a:off x="10773778" y="4914937"/>
                <a:ext cx="160345" cy="10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8" name="Rectangle 99"/>
              <p:cNvSpPr>
                <a:spLocks noChangeArrowheads="1"/>
              </p:cNvSpPr>
              <p:nvPr/>
            </p:nvSpPr>
            <p:spPr bwMode="auto">
              <a:xfrm>
                <a:off x="10973889" y="4967530"/>
                <a:ext cx="73118" cy="487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29" name="Rectangle 100"/>
              <p:cNvSpPr>
                <a:spLocks noChangeArrowheads="1"/>
              </p:cNvSpPr>
              <p:nvPr/>
            </p:nvSpPr>
            <p:spPr bwMode="auto">
              <a:xfrm>
                <a:off x="10973889" y="4967530"/>
                <a:ext cx="73118"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0" name="Rectangle 101"/>
              <p:cNvSpPr>
                <a:spLocks noChangeArrowheads="1"/>
              </p:cNvSpPr>
              <p:nvPr/>
            </p:nvSpPr>
            <p:spPr bwMode="auto">
              <a:xfrm>
                <a:off x="11651188" y="5578126"/>
                <a:ext cx="82097" cy="3848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1" name="Rectangle 102"/>
              <p:cNvSpPr>
                <a:spLocks noChangeArrowheads="1"/>
              </p:cNvSpPr>
              <p:nvPr/>
            </p:nvSpPr>
            <p:spPr bwMode="auto">
              <a:xfrm>
                <a:off x="11651188" y="5578126"/>
                <a:ext cx="82097" cy="3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2" name="Freeform 118"/>
              <p:cNvSpPr>
                <a:spLocks/>
              </p:cNvSpPr>
              <p:nvPr/>
            </p:nvSpPr>
            <p:spPr bwMode="auto">
              <a:xfrm>
                <a:off x="10731447" y="5016275"/>
                <a:ext cx="486167" cy="248856"/>
              </a:xfrm>
              <a:custGeom>
                <a:avLst/>
                <a:gdLst>
                  <a:gd name="T0" fmla="*/ 379 w 379"/>
                  <a:gd name="T1" fmla="*/ 0 h 194"/>
                  <a:gd name="T2" fmla="*/ 0 w 379"/>
                  <a:gd name="T3" fmla="*/ 0 h 194"/>
                  <a:gd name="T4" fmla="*/ 0 w 379"/>
                  <a:gd name="T5" fmla="*/ 137 h 194"/>
                  <a:gd name="T6" fmla="*/ 68 w 379"/>
                  <a:gd name="T7" fmla="*/ 194 h 194"/>
                  <a:gd name="T8" fmla="*/ 68 w 379"/>
                  <a:gd name="T9" fmla="*/ 175 h 194"/>
                  <a:gd name="T10" fmla="*/ 379 w 379"/>
                  <a:gd name="T11" fmla="*/ 175 h 194"/>
                  <a:gd name="T12" fmla="*/ 49 w 379"/>
                  <a:gd name="T13" fmla="*/ 175 h 194"/>
                  <a:gd name="T14" fmla="*/ 49 w 379"/>
                  <a:gd name="T15" fmla="*/ 161 h 194"/>
                  <a:gd name="T16" fmla="*/ 379 w 379"/>
                  <a:gd name="T17" fmla="*/ 161 h 194"/>
                  <a:gd name="T18" fmla="*/ 379 w 379"/>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94">
                    <a:moveTo>
                      <a:pt x="379" y="0"/>
                    </a:moveTo>
                    <a:lnTo>
                      <a:pt x="0" y="0"/>
                    </a:lnTo>
                    <a:lnTo>
                      <a:pt x="0" y="137"/>
                    </a:lnTo>
                    <a:lnTo>
                      <a:pt x="68" y="194"/>
                    </a:lnTo>
                    <a:lnTo>
                      <a:pt x="68" y="175"/>
                    </a:lnTo>
                    <a:lnTo>
                      <a:pt x="379" y="175"/>
                    </a:lnTo>
                    <a:lnTo>
                      <a:pt x="49" y="175"/>
                    </a:lnTo>
                    <a:lnTo>
                      <a:pt x="49" y="161"/>
                    </a:lnTo>
                    <a:lnTo>
                      <a:pt x="379" y="161"/>
                    </a:lnTo>
                    <a:lnTo>
                      <a:pt x="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3" name="Freeform 120"/>
              <p:cNvSpPr>
                <a:spLocks/>
              </p:cNvSpPr>
              <p:nvPr/>
            </p:nvSpPr>
            <p:spPr bwMode="auto">
              <a:xfrm>
                <a:off x="12201494" y="6142542"/>
                <a:ext cx="71835" cy="339932"/>
              </a:xfrm>
              <a:custGeom>
                <a:avLst/>
                <a:gdLst>
                  <a:gd name="T0" fmla="*/ 56 w 56"/>
                  <a:gd name="T1" fmla="*/ 0 h 265"/>
                  <a:gd name="T2" fmla="*/ 0 w 56"/>
                  <a:gd name="T3" fmla="*/ 0 h 265"/>
                  <a:gd name="T4" fmla="*/ 0 w 56"/>
                  <a:gd name="T5" fmla="*/ 220 h 265"/>
                  <a:gd name="T6" fmla="*/ 56 w 56"/>
                  <a:gd name="T7" fmla="*/ 265 h 265"/>
                  <a:gd name="T8" fmla="*/ 56 w 56"/>
                  <a:gd name="T9" fmla="*/ 0 h 265"/>
                </a:gdLst>
                <a:ahLst/>
                <a:cxnLst>
                  <a:cxn ang="0">
                    <a:pos x="T0" y="T1"/>
                  </a:cxn>
                  <a:cxn ang="0">
                    <a:pos x="T2" y="T3"/>
                  </a:cxn>
                  <a:cxn ang="0">
                    <a:pos x="T4" y="T5"/>
                  </a:cxn>
                  <a:cxn ang="0">
                    <a:pos x="T6" y="T7"/>
                  </a:cxn>
                  <a:cxn ang="0">
                    <a:pos x="T8" y="T9"/>
                  </a:cxn>
                </a:cxnLst>
                <a:rect l="0" t="0" r="r" b="b"/>
                <a:pathLst>
                  <a:path w="56" h="265">
                    <a:moveTo>
                      <a:pt x="56" y="0"/>
                    </a:moveTo>
                    <a:lnTo>
                      <a:pt x="0" y="0"/>
                    </a:lnTo>
                    <a:lnTo>
                      <a:pt x="0" y="220"/>
                    </a:lnTo>
                    <a:lnTo>
                      <a:pt x="56" y="265"/>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4" name="Freeform 122"/>
              <p:cNvSpPr>
                <a:spLocks/>
              </p:cNvSpPr>
              <p:nvPr/>
            </p:nvSpPr>
            <p:spPr bwMode="auto">
              <a:xfrm>
                <a:off x="11875672" y="5896251"/>
                <a:ext cx="325822" cy="528499"/>
              </a:xfrm>
              <a:custGeom>
                <a:avLst/>
                <a:gdLst>
                  <a:gd name="T0" fmla="*/ 254 w 254"/>
                  <a:gd name="T1" fmla="*/ 0 h 412"/>
                  <a:gd name="T2" fmla="*/ 0 w 254"/>
                  <a:gd name="T3" fmla="*/ 0 h 412"/>
                  <a:gd name="T4" fmla="*/ 0 w 254"/>
                  <a:gd name="T5" fmla="*/ 55 h 412"/>
                  <a:gd name="T6" fmla="*/ 206 w 254"/>
                  <a:gd name="T7" fmla="*/ 55 h 412"/>
                  <a:gd name="T8" fmla="*/ 206 w 254"/>
                  <a:gd name="T9" fmla="*/ 369 h 412"/>
                  <a:gd name="T10" fmla="*/ 254 w 254"/>
                  <a:gd name="T11" fmla="*/ 412 h 412"/>
                  <a:gd name="T12" fmla="*/ 254 w 254"/>
                  <a:gd name="T13" fmla="*/ 192 h 412"/>
                  <a:gd name="T14" fmla="*/ 254 w 254"/>
                  <a:gd name="T15" fmla="*/ 0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412">
                    <a:moveTo>
                      <a:pt x="254" y="0"/>
                    </a:moveTo>
                    <a:lnTo>
                      <a:pt x="0" y="0"/>
                    </a:lnTo>
                    <a:lnTo>
                      <a:pt x="0" y="55"/>
                    </a:lnTo>
                    <a:lnTo>
                      <a:pt x="206" y="55"/>
                    </a:lnTo>
                    <a:lnTo>
                      <a:pt x="206" y="369"/>
                    </a:lnTo>
                    <a:lnTo>
                      <a:pt x="254" y="412"/>
                    </a:lnTo>
                    <a:lnTo>
                      <a:pt x="254" y="192"/>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5" name="Freeform 124"/>
              <p:cNvSpPr>
                <a:spLocks/>
              </p:cNvSpPr>
              <p:nvPr/>
            </p:nvSpPr>
            <p:spPr bwMode="auto">
              <a:xfrm>
                <a:off x="11515216" y="5616609"/>
                <a:ext cx="324539" cy="446402"/>
              </a:xfrm>
              <a:custGeom>
                <a:avLst/>
                <a:gdLst>
                  <a:gd name="T0" fmla="*/ 253 w 253"/>
                  <a:gd name="T1" fmla="*/ 0 h 348"/>
                  <a:gd name="T2" fmla="*/ 0 w 253"/>
                  <a:gd name="T3" fmla="*/ 0 h 348"/>
                  <a:gd name="T4" fmla="*/ 0 w 253"/>
                  <a:gd name="T5" fmla="*/ 180 h 348"/>
                  <a:gd name="T6" fmla="*/ 45 w 253"/>
                  <a:gd name="T7" fmla="*/ 218 h 348"/>
                  <a:gd name="T8" fmla="*/ 125 w 253"/>
                  <a:gd name="T9" fmla="*/ 218 h 348"/>
                  <a:gd name="T10" fmla="*/ 125 w 253"/>
                  <a:gd name="T11" fmla="*/ 287 h 348"/>
                  <a:gd name="T12" fmla="*/ 201 w 253"/>
                  <a:gd name="T13" fmla="*/ 348 h 348"/>
                  <a:gd name="T14" fmla="*/ 201 w 253"/>
                  <a:gd name="T15" fmla="*/ 273 h 348"/>
                  <a:gd name="T16" fmla="*/ 253 w 253"/>
                  <a:gd name="T17" fmla="*/ 273 h 348"/>
                  <a:gd name="T18" fmla="*/ 253 w 253"/>
                  <a:gd name="T1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48">
                    <a:moveTo>
                      <a:pt x="253" y="0"/>
                    </a:moveTo>
                    <a:lnTo>
                      <a:pt x="0" y="0"/>
                    </a:lnTo>
                    <a:lnTo>
                      <a:pt x="0" y="180"/>
                    </a:lnTo>
                    <a:lnTo>
                      <a:pt x="45" y="218"/>
                    </a:lnTo>
                    <a:lnTo>
                      <a:pt x="125" y="218"/>
                    </a:lnTo>
                    <a:lnTo>
                      <a:pt x="125" y="287"/>
                    </a:lnTo>
                    <a:lnTo>
                      <a:pt x="201" y="348"/>
                    </a:lnTo>
                    <a:lnTo>
                      <a:pt x="201" y="273"/>
                    </a:lnTo>
                    <a:lnTo>
                      <a:pt x="253" y="273"/>
                    </a:lnTo>
                    <a:lnTo>
                      <a:pt x="2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6" name="Freeform 126"/>
              <p:cNvSpPr>
                <a:spLocks/>
              </p:cNvSpPr>
              <p:nvPr/>
            </p:nvSpPr>
            <p:spPr bwMode="auto">
              <a:xfrm>
                <a:off x="11572940" y="5896251"/>
                <a:ext cx="102621" cy="88511"/>
              </a:xfrm>
              <a:custGeom>
                <a:avLst/>
                <a:gdLst>
                  <a:gd name="T0" fmla="*/ 80 w 80"/>
                  <a:gd name="T1" fmla="*/ 0 h 69"/>
                  <a:gd name="T2" fmla="*/ 0 w 80"/>
                  <a:gd name="T3" fmla="*/ 0 h 69"/>
                  <a:gd name="T4" fmla="*/ 80 w 80"/>
                  <a:gd name="T5" fmla="*/ 69 h 69"/>
                  <a:gd name="T6" fmla="*/ 80 w 80"/>
                  <a:gd name="T7" fmla="*/ 0 h 69"/>
                </a:gdLst>
                <a:ahLst/>
                <a:cxnLst>
                  <a:cxn ang="0">
                    <a:pos x="T0" y="T1"/>
                  </a:cxn>
                  <a:cxn ang="0">
                    <a:pos x="T2" y="T3"/>
                  </a:cxn>
                  <a:cxn ang="0">
                    <a:pos x="T4" y="T5"/>
                  </a:cxn>
                  <a:cxn ang="0">
                    <a:pos x="T6" y="T7"/>
                  </a:cxn>
                </a:cxnLst>
                <a:rect l="0" t="0" r="r" b="b"/>
                <a:pathLst>
                  <a:path w="80" h="69">
                    <a:moveTo>
                      <a:pt x="80" y="0"/>
                    </a:moveTo>
                    <a:lnTo>
                      <a:pt x="0" y="0"/>
                    </a:lnTo>
                    <a:lnTo>
                      <a:pt x="80" y="69"/>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7" name="Freeform 128"/>
              <p:cNvSpPr>
                <a:spLocks noEditPoints="1"/>
              </p:cNvSpPr>
              <p:nvPr/>
            </p:nvSpPr>
            <p:spPr bwMode="auto">
              <a:xfrm>
                <a:off x="11773051" y="5966803"/>
                <a:ext cx="366870" cy="402788"/>
              </a:xfrm>
              <a:custGeom>
                <a:avLst/>
                <a:gdLst>
                  <a:gd name="T0" fmla="*/ 28 w 286"/>
                  <a:gd name="T1" fmla="*/ 63 h 314"/>
                  <a:gd name="T2" fmla="*/ 28 w 286"/>
                  <a:gd name="T3" fmla="*/ 28 h 314"/>
                  <a:gd name="T4" fmla="*/ 258 w 286"/>
                  <a:gd name="T5" fmla="*/ 28 h 314"/>
                  <a:gd name="T6" fmla="*/ 258 w 286"/>
                  <a:gd name="T7" fmla="*/ 63 h 314"/>
                  <a:gd name="T8" fmla="*/ 28 w 286"/>
                  <a:gd name="T9" fmla="*/ 63 h 314"/>
                  <a:gd name="T10" fmla="*/ 286 w 286"/>
                  <a:gd name="T11" fmla="*/ 0 h 314"/>
                  <a:gd name="T12" fmla="*/ 80 w 286"/>
                  <a:gd name="T13" fmla="*/ 0 h 314"/>
                  <a:gd name="T14" fmla="*/ 52 w 286"/>
                  <a:gd name="T15" fmla="*/ 0 h 314"/>
                  <a:gd name="T16" fmla="*/ 0 w 286"/>
                  <a:gd name="T17" fmla="*/ 0 h 314"/>
                  <a:gd name="T18" fmla="*/ 0 w 286"/>
                  <a:gd name="T19" fmla="*/ 75 h 314"/>
                  <a:gd name="T20" fmla="*/ 28 w 286"/>
                  <a:gd name="T21" fmla="*/ 99 h 314"/>
                  <a:gd name="T22" fmla="*/ 28 w 286"/>
                  <a:gd name="T23" fmla="*/ 92 h 314"/>
                  <a:gd name="T24" fmla="*/ 258 w 286"/>
                  <a:gd name="T25" fmla="*/ 92 h 314"/>
                  <a:gd name="T26" fmla="*/ 258 w 286"/>
                  <a:gd name="T27" fmla="*/ 127 h 314"/>
                  <a:gd name="T28" fmla="*/ 118 w 286"/>
                  <a:gd name="T29" fmla="*/ 127 h 314"/>
                  <a:gd name="T30" fmla="*/ 118 w 286"/>
                  <a:gd name="T31" fmla="*/ 153 h 314"/>
                  <a:gd name="T32" fmla="*/ 258 w 286"/>
                  <a:gd name="T33" fmla="*/ 153 h 314"/>
                  <a:gd name="T34" fmla="*/ 258 w 286"/>
                  <a:gd name="T35" fmla="*/ 191 h 314"/>
                  <a:gd name="T36" fmla="*/ 137 w 286"/>
                  <a:gd name="T37" fmla="*/ 191 h 314"/>
                  <a:gd name="T38" fmla="*/ 170 w 286"/>
                  <a:gd name="T39" fmla="*/ 217 h 314"/>
                  <a:gd name="T40" fmla="*/ 258 w 286"/>
                  <a:gd name="T41" fmla="*/ 217 h 314"/>
                  <a:gd name="T42" fmla="*/ 258 w 286"/>
                  <a:gd name="T43" fmla="*/ 255 h 314"/>
                  <a:gd name="T44" fmla="*/ 213 w 286"/>
                  <a:gd name="T45" fmla="*/ 255 h 314"/>
                  <a:gd name="T46" fmla="*/ 246 w 286"/>
                  <a:gd name="T47" fmla="*/ 284 h 314"/>
                  <a:gd name="T48" fmla="*/ 258 w 286"/>
                  <a:gd name="T49" fmla="*/ 284 h 314"/>
                  <a:gd name="T50" fmla="*/ 258 w 286"/>
                  <a:gd name="T51" fmla="*/ 293 h 314"/>
                  <a:gd name="T52" fmla="*/ 286 w 286"/>
                  <a:gd name="T53" fmla="*/ 314 h 314"/>
                  <a:gd name="T54" fmla="*/ 286 w 286"/>
                  <a:gd name="T5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6" h="314">
                    <a:moveTo>
                      <a:pt x="28" y="63"/>
                    </a:moveTo>
                    <a:lnTo>
                      <a:pt x="28" y="28"/>
                    </a:lnTo>
                    <a:lnTo>
                      <a:pt x="258" y="28"/>
                    </a:lnTo>
                    <a:lnTo>
                      <a:pt x="258" y="63"/>
                    </a:lnTo>
                    <a:lnTo>
                      <a:pt x="28" y="63"/>
                    </a:lnTo>
                    <a:moveTo>
                      <a:pt x="286" y="0"/>
                    </a:moveTo>
                    <a:lnTo>
                      <a:pt x="80" y="0"/>
                    </a:lnTo>
                    <a:lnTo>
                      <a:pt x="52" y="0"/>
                    </a:lnTo>
                    <a:lnTo>
                      <a:pt x="0" y="0"/>
                    </a:lnTo>
                    <a:lnTo>
                      <a:pt x="0" y="75"/>
                    </a:lnTo>
                    <a:lnTo>
                      <a:pt x="28" y="99"/>
                    </a:lnTo>
                    <a:lnTo>
                      <a:pt x="28" y="92"/>
                    </a:lnTo>
                    <a:lnTo>
                      <a:pt x="258" y="92"/>
                    </a:lnTo>
                    <a:lnTo>
                      <a:pt x="258" y="127"/>
                    </a:lnTo>
                    <a:lnTo>
                      <a:pt x="118" y="127"/>
                    </a:lnTo>
                    <a:lnTo>
                      <a:pt x="118" y="153"/>
                    </a:lnTo>
                    <a:lnTo>
                      <a:pt x="258" y="153"/>
                    </a:lnTo>
                    <a:lnTo>
                      <a:pt x="258" y="191"/>
                    </a:lnTo>
                    <a:lnTo>
                      <a:pt x="137" y="191"/>
                    </a:lnTo>
                    <a:lnTo>
                      <a:pt x="170" y="217"/>
                    </a:lnTo>
                    <a:lnTo>
                      <a:pt x="258" y="217"/>
                    </a:lnTo>
                    <a:lnTo>
                      <a:pt x="258" y="255"/>
                    </a:lnTo>
                    <a:lnTo>
                      <a:pt x="213" y="255"/>
                    </a:lnTo>
                    <a:lnTo>
                      <a:pt x="246" y="284"/>
                    </a:lnTo>
                    <a:lnTo>
                      <a:pt x="258" y="284"/>
                    </a:lnTo>
                    <a:lnTo>
                      <a:pt x="258" y="293"/>
                    </a:lnTo>
                    <a:lnTo>
                      <a:pt x="286" y="314"/>
                    </a:lnTo>
                    <a:lnTo>
                      <a:pt x="2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8" name="Freeform 129"/>
              <p:cNvSpPr>
                <a:spLocks/>
              </p:cNvSpPr>
              <p:nvPr/>
            </p:nvSpPr>
            <p:spPr bwMode="auto">
              <a:xfrm>
                <a:off x="12088611" y="6331108"/>
                <a:ext cx="15393" cy="11545"/>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close/>
                  </a:path>
                </a:pathLst>
              </a:custGeom>
              <a:solidFill>
                <a:srgbClr val="CB3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39" name="Freeform 130"/>
              <p:cNvSpPr>
                <a:spLocks/>
              </p:cNvSpPr>
              <p:nvPr/>
            </p:nvSpPr>
            <p:spPr bwMode="auto">
              <a:xfrm>
                <a:off x="12088611" y="6331108"/>
                <a:ext cx="15393" cy="11545"/>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0" name="Freeform 132"/>
              <p:cNvSpPr>
                <a:spLocks/>
              </p:cNvSpPr>
              <p:nvPr/>
            </p:nvSpPr>
            <p:spPr bwMode="auto">
              <a:xfrm>
                <a:off x="11924417" y="6163066"/>
                <a:ext cx="179587" cy="48745"/>
              </a:xfrm>
              <a:custGeom>
                <a:avLst/>
                <a:gdLst>
                  <a:gd name="T0" fmla="*/ 140 w 140"/>
                  <a:gd name="T1" fmla="*/ 0 h 38"/>
                  <a:gd name="T2" fmla="*/ 0 w 140"/>
                  <a:gd name="T3" fmla="*/ 0 h 38"/>
                  <a:gd name="T4" fmla="*/ 0 w 140"/>
                  <a:gd name="T5" fmla="*/ 22 h 38"/>
                  <a:gd name="T6" fmla="*/ 19 w 140"/>
                  <a:gd name="T7" fmla="*/ 38 h 38"/>
                  <a:gd name="T8" fmla="*/ 140 w 140"/>
                  <a:gd name="T9" fmla="*/ 38 h 38"/>
                  <a:gd name="T10" fmla="*/ 140 w 140"/>
                  <a:gd name="T11" fmla="*/ 0 h 38"/>
                </a:gdLst>
                <a:ahLst/>
                <a:cxnLst>
                  <a:cxn ang="0">
                    <a:pos x="T0" y="T1"/>
                  </a:cxn>
                  <a:cxn ang="0">
                    <a:pos x="T2" y="T3"/>
                  </a:cxn>
                  <a:cxn ang="0">
                    <a:pos x="T4" y="T5"/>
                  </a:cxn>
                  <a:cxn ang="0">
                    <a:pos x="T6" y="T7"/>
                  </a:cxn>
                  <a:cxn ang="0">
                    <a:pos x="T8" y="T9"/>
                  </a:cxn>
                  <a:cxn ang="0">
                    <a:pos x="T10" y="T11"/>
                  </a:cxn>
                </a:cxnLst>
                <a:rect l="0" t="0" r="r" b="b"/>
                <a:pathLst>
                  <a:path w="140" h="38">
                    <a:moveTo>
                      <a:pt x="140" y="0"/>
                    </a:moveTo>
                    <a:lnTo>
                      <a:pt x="0" y="0"/>
                    </a:lnTo>
                    <a:lnTo>
                      <a:pt x="0" y="22"/>
                    </a:lnTo>
                    <a:lnTo>
                      <a:pt x="19" y="38"/>
                    </a:lnTo>
                    <a:lnTo>
                      <a:pt x="140" y="3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1" name="Freeform 134"/>
              <p:cNvSpPr>
                <a:spLocks/>
              </p:cNvSpPr>
              <p:nvPr/>
            </p:nvSpPr>
            <p:spPr bwMode="auto">
              <a:xfrm>
                <a:off x="11991121" y="6245163"/>
                <a:ext cx="112883" cy="48745"/>
              </a:xfrm>
              <a:custGeom>
                <a:avLst/>
                <a:gdLst>
                  <a:gd name="T0" fmla="*/ 88 w 88"/>
                  <a:gd name="T1" fmla="*/ 0 h 38"/>
                  <a:gd name="T2" fmla="*/ 0 w 88"/>
                  <a:gd name="T3" fmla="*/ 0 h 38"/>
                  <a:gd name="T4" fmla="*/ 43 w 88"/>
                  <a:gd name="T5" fmla="*/ 38 h 38"/>
                  <a:gd name="T6" fmla="*/ 88 w 88"/>
                  <a:gd name="T7" fmla="*/ 38 h 38"/>
                  <a:gd name="T8" fmla="*/ 88 w 88"/>
                  <a:gd name="T9" fmla="*/ 0 h 38"/>
                </a:gdLst>
                <a:ahLst/>
                <a:cxnLst>
                  <a:cxn ang="0">
                    <a:pos x="T0" y="T1"/>
                  </a:cxn>
                  <a:cxn ang="0">
                    <a:pos x="T2" y="T3"/>
                  </a:cxn>
                  <a:cxn ang="0">
                    <a:pos x="T4" y="T5"/>
                  </a:cxn>
                  <a:cxn ang="0">
                    <a:pos x="T6" y="T7"/>
                  </a:cxn>
                  <a:cxn ang="0">
                    <a:pos x="T8" y="T9"/>
                  </a:cxn>
                </a:cxnLst>
                <a:rect l="0" t="0" r="r" b="b"/>
                <a:pathLst>
                  <a:path w="88" h="38">
                    <a:moveTo>
                      <a:pt x="88" y="0"/>
                    </a:moveTo>
                    <a:lnTo>
                      <a:pt x="0" y="0"/>
                    </a:lnTo>
                    <a:lnTo>
                      <a:pt x="43" y="38"/>
                    </a:lnTo>
                    <a:lnTo>
                      <a:pt x="88" y="38"/>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2" name="Rectangle 136"/>
              <p:cNvSpPr>
                <a:spLocks noChangeArrowheads="1"/>
              </p:cNvSpPr>
              <p:nvPr/>
            </p:nvSpPr>
            <p:spPr bwMode="auto">
              <a:xfrm>
                <a:off x="11808968" y="6002721"/>
                <a:ext cx="295036" cy="4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3" name="Freeform 138"/>
              <p:cNvSpPr>
                <a:spLocks/>
              </p:cNvSpPr>
              <p:nvPr/>
            </p:nvSpPr>
            <p:spPr bwMode="auto">
              <a:xfrm>
                <a:off x="11808968" y="6084817"/>
                <a:ext cx="295036" cy="44897"/>
              </a:xfrm>
              <a:custGeom>
                <a:avLst/>
                <a:gdLst>
                  <a:gd name="T0" fmla="*/ 230 w 230"/>
                  <a:gd name="T1" fmla="*/ 0 h 35"/>
                  <a:gd name="T2" fmla="*/ 0 w 230"/>
                  <a:gd name="T3" fmla="*/ 0 h 35"/>
                  <a:gd name="T4" fmla="*/ 0 w 230"/>
                  <a:gd name="T5" fmla="*/ 7 h 35"/>
                  <a:gd name="T6" fmla="*/ 10 w 230"/>
                  <a:gd name="T7" fmla="*/ 16 h 35"/>
                  <a:gd name="T8" fmla="*/ 109 w 230"/>
                  <a:gd name="T9" fmla="*/ 16 h 35"/>
                  <a:gd name="T10" fmla="*/ 109 w 230"/>
                  <a:gd name="T11" fmla="*/ 31 h 35"/>
                  <a:gd name="T12" fmla="*/ 29 w 230"/>
                  <a:gd name="T13" fmla="*/ 31 h 35"/>
                  <a:gd name="T14" fmla="*/ 90 w 230"/>
                  <a:gd name="T15" fmla="*/ 31 h 35"/>
                  <a:gd name="T16" fmla="*/ 90 w 230"/>
                  <a:gd name="T17" fmla="*/ 35 h 35"/>
                  <a:gd name="T18" fmla="*/ 230 w 230"/>
                  <a:gd name="T19" fmla="*/ 35 h 35"/>
                  <a:gd name="T20" fmla="*/ 230 w 230"/>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35">
                    <a:moveTo>
                      <a:pt x="230" y="0"/>
                    </a:moveTo>
                    <a:lnTo>
                      <a:pt x="0" y="0"/>
                    </a:lnTo>
                    <a:lnTo>
                      <a:pt x="0" y="7"/>
                    </a:lnTo>
                    <a:lnTo>
                      <a:pt x="10" y="16"/>
                    </a:lnTo>
                    <a:lnTo>
                      <a:pt x="109" y="16"/>
                    </a:lnTo>
                    <a:lnTo>
                      <a:pt x="109" y="31"/>
                    </a:lnTo>
                    <a:lnTo>
                      <a:pt x="29" y="31"/>
                    </a:lnTo>
                    <a:lnTo>
                      <a:pt x="90" y="31"/>
                    </a:lnTo>
                    <a:lnTo>
                      <a:pt x="90" y="35"/>
                    </a:lnTo>
                    <a:lnTo>
                      <a:pt x="230" y="35"/>
                    </a:ln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4" name="Freeform 140"/>
              <p:cNvSpPr>
                <a:spLocks/>
              </p:cNvSpPr>
              <p:nvPr/>
            </p:nvSpPr>
            <p:spPr bwMode="auto">
              <a:xfrm>
                <a:off x="11846169" y="6124583"/>
                <a:ext cx="78249" cy="66704"/>
              </a:xfrm>
              <a:custGeom>
                <a:avLst/>
                <a:gdLst>
                  <a:gd name="T0" fmla="*/ 61 w 61"/>
                  <a:gd name="T1" fmla="*/ 0 h 52"/>
                  <a:gd name="T2" fmla="*/ 0 w 61"/>
                  <a:gd name="T3" fmla="*/ 0 h 52"/>
                  <a:gd name="T4" fmla="*/ 61 w 61"/>
                  <a:gd name="T5" fmla="*/ 52 h 52"/>
                  <a:gd name="T6" fmla="*/ 61 w 61"/>
                  <a:gd name="T7" fmla="*/ 30 h 52"/>
                  <a:gd name="T8" fmla="*/ 61 w 61"/>
                  <a:gd name="T9" fmla="*/ 4 h 52"/>
                  <a:gd name="T10" fmla="*/ 61 w 61"/>
                  <a:gd name="T11" fmla="*/ 0 h 52"/>
                </a:gdLst>
                <a:ahLst/>
                <a:cxnLst>
                  <a:cxn ang="0">
                    <a:pos x="T0" y="T1"/>
                  </a:cxn>
                  <a:cxn ang="0">
                    <a:pos x="T2" y="T3"/>
                  </a:cxn>
                  <a:cxn ang="0">
                    <a:pos x="T4" y="T5"/>
                  </a:cxn>
                  <a:cxn ang="0">
                    <a:pos x="T6" y="T7"/>
                  </a:cxn>
                  <a:cxn ang="0">
                    <a:pos x="T8" y="T9"/>
                  </a:cxn>
                  <a:cxn ang="0">
                    <a:pos x="T10" y="T11"/>
                  </a:cxn>
                </a:cxnLst>
                <a:rect l="0" t="0" r="r" b="b"/>
                <a:pathLst>
                  <a:path w="61" h="52">
                    <a:moveTo>
                      <a:pt x="61" y="0"/>
                    </a:moveTo>
                    <a:lnTo>
                      <a:pt x="0" y="0"/>
                    </a:lnTo>
                    <a:lnTo>
                      <a:pt x="61" y="52"/>
                    </a:lnTo>
                    <a:lnTo>
                      <a:pt x="61" y="30"/>
                    </a:lnTo>
                    <a:lnTo>
                      <a:pt x="61" y="4"/>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5" name="Freeform 142"/>
              <p:cNvSpPr>
                <a:spLocks/>
              </p:cNvSpPr>
              <p:nvPr/>
            </p:nvSpPr>
            <p:spPr bwMode="auto">
              <a:xfrm>
                <a:off x="11821796" y="6105342"/>
                <a:ext cx="126994" cy="19241"/>
              </a:xfrm>
              <a:custGeom>
                <a:avLst/>
                <a:gdLst>
                  <a:gd name="T0" fmla="*/ 99 w 99"/>
                  <a:gd name="T1" fmla="*/ 0 h 15"/>
                  <a:gd name="T2" fmla="*/ 0 w 99"/>
                  <a:gd name="T3" fmla="*/ 0 h 15"/>
                  <a:gd name="T4" fmla="*/ 19 w 99"/>
                  <a:gd name="T5" fmla="*/ 15 h 15"/>
                  <a:gd name="T6" fmla="*/ 99 w 99"/>
                  <a:gd name="T7" fmla="*/ 15 h 15"/>
                  <a:gd name="T8" fmla="*/ 99 w 99"/>
                  <a:gd name="T9" fmla="*/ 0 h 15"/>
                </a:gdLst>
                <a:ahLst/>
                <a:cxnLst>
                  <a:cxn ang="0">
                    <a:pos x="T0" y="T1"/>
                  </a:cxn>
                  <a:cxn ang="0">
                    <a:pos x="T2" y="T3"/>
                  </a:cxn>
                  <a:cxn ang="0">
                    <a:pos x="T4" y="T5"/>
                  </a:cxn>
                  <a:cxn ang="0">
                    <a:pos x="T6" y="T7"/>
                  </a:cxn>
                  <a:cxn ang="0">
                    <a:pos x="T8" y="T9"/>
                  </a:cxn>
                </a:cxnLst>
                <a:rect l="0" t="0" r="r" b="b"/>
                <a:pathLst>
                  <a:path w="99" h="15">
                    <a:moveTo>
                      <a:pt x="99" y="0"/>
                    </a:moveTo>
                    <a:lnTo>
                      <a:pt x="0" y="0"/>
                    </a:lnTo>
                    <a:lnTo>
                      <a:pt x="19" y="15"/>
                    </a:lnTo>
                    <a:lnTo>
                      <a:pt x="99" y="15"/>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6" name="Freeform 144"/>
              <p:cNvSpPr>
                <a:spLocks/>
              </p:cNvSpPr>
              <p:nvPr/>
            </p:nvSpPr>
            <p:spPr bwMode="auto">
              <a:xfrm>
                <a:off x="10818675" y="5240759"/>
                <a:ext cx="498995" cy="439988"/>
              </a:xfrm>
              <a:custGeom>
                <a:avLst/>
                <a:gdLst>
                  <a:gd name="T0" fmla="*/ 389 w 389"/>
                  <a:gd name="T1" fmla="*/ 0 h 343"/>
                  <a:gd name="T2" fmla="*/ 311 w 389"/>
                  <a:gd name="T3" fmla="*/ 0 h 343"/>
                  <a:gd name="T4" fmla="*/ 0 w 389"/>
                  <a:gd name="T5" fmla="*/ 0 h 343"/>
                  <a:gd name="T6" fmla="*/ 0 w 389"/>
                  <a:gd name="T7" fmla="*/ 19 h 343"/>
                  <a:gd name="T8" fmla="*/ 38 w 389"/>
                  <a:gd name="T9" fmla="*/ 52 h 343"/>
                  <a:gd name="T10" fmla="*/ 38 w 389"/>
                  <a:gd name="T11" fmla="*/ 35 h 343"/>
                  <a:gd name="T12" fmla="*/ 351 w 389"/>
                  <a:gd name="T13" fmla="*/ 35 h 343"/>
                  <a:gd name="T14" fmla="*/ 351 w 389"/>
                  <a:gd name="T15" fmla="*/ 85 h 343"/>
                  <a:gd name="T16" fmla="*/ 81 w 389"/>
                  <a:gd name="T17" fmla="*/ 85 h 343"/>
                  <a:gd name="T18" fmla="*/ 126 w 389"/>
                  <a:gd name="T19" fmla="*/ 125 h 343"/>
                  <a:gd name="T20" fmla="*/ 351 w 389"/>
                  <a:gd name="T21" fmla="*/ 125 h 343"/>
                  <a:gd name="T22" fmla="*/ 351 w 389"/>
                  <a:gd name="T23" fmla="*/ 175 h 343"/>
                  <a:gd name="T24" fmla="*/ 185 w 389"/>
                  <a:gd name="T25" fmla="*/ 175 h 343"/>
                  <a:gd name="T26" fmla="*/ 230 w 389"/>
                  <a:gd name="T27" fmla="*/ 210 h 343"/>
                  <a:gd name="T28" fmla="*/ 351 w 389"/>
                  <a:gd name="T29" fmla="*/ 210 h 343"/>
                  <a:gd name="T30" fmla="*/ 351 w 389"/>
                  <a:gd name="T31" fmla="*/ 263 h 343"/>
                  <a:gd name="T32" fmla="*/ 289 w 389"/>
                  <a:gd name="T33" fmla="*/ 263 h 343"/>
                  <a:gd name="T34" fmla="*/ 334 w 389"/>
                  <a:gd name="T35" fmla="*/ 298 h 343"/>
                  <a:gd name="T36" fmla="*/ 351 w 389"/>
                  <a:gd name="T37" fmla="*/ 298 h 343"/>
                  <a:gd name="T38" fmla="*/ 351 w 389"/>
                  <a:gd name="T39" fmla="*/ 315 h 343"/>
                  <a:gd name="T40" fmla="*/ 389 w 389"/>
                  <a:gd name="T41" fmla="*/ 343 h 343"/>
                  <a:gd name="T42" fmla="*/ 389 w 389"/>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43">
                    <a:moveTo>
                      <a:pt x="389" y="0"/>
                    </a:moveTo>
                    <a:lnTo>
                      <a:pt x="311" y="0"/>
                    </a:lnTo>
                    <a:lnTo>
                      <a:pt x="0" y="0"/>
                    </a:lnTo>
                    <a:lnTo>
                      <a:pt x="0" y="19"/>
                    </a:lnTo>
                    <a:lnTo>
                      <a:pt x="38" y="52"/>
                    </a:lnTo>
                    <a:lnTo>
                      <a:pt x="38" y="35"/>
                    </a:lnTo>
                    <a:lnTo>
                      <a:pt x="351" y="35"/>
                    </a:lnTo>
                    <a:lnTo>
                      <a:pt x="351" y="85"/>
                    </a:lnTo>
                    <a:lnTo>
                      <a:pt x="81" y="85"/>
                    </a:lnTo>
                    <a:lnTo>
                      <a:pt x="126" y="125"/>
                    </a:lnTo>
                    <a:lnTo>
                      <a:pt x="351" y="125"/>
                    </a:lnTo>
                    <a:lnTo>
                      <a:pt x="351" y="175"/>
                    </a:lnTo>
                    <a:lnTo>
                      <a:pt x="185" y="175"/>
                    </a:lnTo>
                    <a:lnTo>
                      <a:pt x="230" y="210"/>
                    </a:lnTo>
                    <a:lnTo>
                      <a:pt x="351" y="210"/>
                    </a:lnTo>
                    <a:lnTo>
                      <a:pt x="351" y="263"/>
                    </a:lnTo>
                    <a:lnTo>
                      <a:pt x="289" y="263"/>
                    </a:lnTo>
                    <a:lnTo>
                      <a:pt x="334" y="298"/>
                    </a:lnTo>
                    <a:lnTo>
                      <a:pt x="351" y="298"/>
                    </a:lnTo>
                    <a:lnTo>
                      <a:pt x="351" y="315"/>
                    </a:lnTo>
                    <a:lnTo>
                      <a:pt x="389" y="343"/>
                    </a:lnTo>
                    <a:lnTo>
                      <a:pt x="3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7" name="Freeform 145"/>
              <p:cNvSpPr>
                <a:spLocks/>
              </p:cNvSpPr>
              <p:nvPr/>
            </p:nvSpPr>
            <p:spPr bwMode="auto">
              <a:xfrm>
                <a:off x="10794303" y="5222800"/>
                <a:ext cx="547740" cy="17959"/>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8" name="Freeform 146"/>
              <p:cNvSpPr>
                <a:spLocks/>
              </p:cNvSpPr>
              <p:nvPr/>
            </p:nvSpPr>
            <p:spPr bwMode="auto">
              <a:xfrm>
                <a:off x="10794303" y="5222800"/>
                <a:ext cx="547740" cy="17959"/>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49" name="Freeform 147"/>
              <p:cNvSpPr>
                <a:spLocks/>
              </p:cNvSpPr>
              <p:nvPr/>
            </p:nvSpPr>
            <p:spPr bwMode="auto">
              <a:xfrm>
                <a:off x="11247118" y="5623022"/>
                <a:ext cx="21807" cy="2180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0" name="Freeform 148"/>
              <p:cNvSpPr>
                <a:spLocks/>
              </p:cNvSpPr>
              <p:nvPr/>
            </p:nvSpPr>
            <p:spPr bwMode="auto">
              <a:xfrm>
                <a:off x="11247118" y="5623022"/>
                <a:ext cx="21807" cy="2180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1" name="Freeform 150"/>
              <p:cNvSpPr>
                <a:spLocks/>
              </p:cNvSpPr>
              <p:nvPr/>
            </p:nvSpPr>
            <p:spPr bwMode="auto">
              <a:xfrm>
                <a:off x="10980303" y="5401104"/>
                <a:ext cx="288622" cy="64138"/>
              </a:xfrm>
              <a:custGeom>
                <a:avLst/>
                <a:gdLst>
                  <a:gd name="T0" fmla="*/ 225 w 225"/>
                  <a:gd name="T1" fmla="*/ 0 h 50"/>
                  <a:gd name="T2" fmla="*/ 0 w 225"/>
                  <a:gd name="T3" fmla="*/ 0 h 50"/>
                  <a:gd name="T4" fmla="*/ 59 w 225"/>
                  <a:gd name="T5" fmla="*/ 50 h 50"/>
                  <a:gd name="T6" fmla="*/ 225 w 225"/>
                  <a:gd name="T7" fmla="*/ 50 h 50"/>
                  <a:gd name="T8" fmla="*/ 225 w 225"/>
                  <a:gd name="T9" fmla="*/ 0 h 50"/>
                </a:gdLst>
                <a:ahLst/>
                <a:cxnLst>
                  <a:cxn ang="0">
                    <a:pos x="T0" y="T1"/>
                  </a:cxn>
                  <a:cxn ang="0">
                    <a:pos x="T2" y="T3"/>
                  </a:cxn>
                  <a:cxn ang="0">
                    <a:pos x="T4" y="T5"/>
                  </a:cxn>
                  <a:cxn ang="0">
                    <a:pos x="T6" y="T7"/>
                  </a:cxn>
                  <a:cxn ang="0">
                    <a:pos x="T8" y="T9"/>
                  </a:cxn>
                </a:cxnLst>
                <a:rect l="0" t="0" r="r" b="b"/>
                <a:pathLst>
                  <a:path w="225" h="50">
                    <a:moveTo>
                      <a:pt x="225" y="0"/>
                    </a:moveTo>
                    <a:lnTo>
                      <a:pt x="0" y="0"/>
                    </a:lnTo>
                    <a:lnTo>
                      <a:pt x="59" y="50"/>
                    </a:lnTo>
                    <a:lnTo>
                      <a:pt x="225" y="50"/>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2" name="Freeform 152"/>
              <p:cNvSpPr>
                <a:spLocks/>
              </p:cNvSpPr>
              <p:nvPr/>
            </p:nvSpPr>
            <p:spPr bwMode="auto">
              <a:xfrm>
                <a:off x="11113711" y="5510139"/>
                <a:ext cx="155214" cy="67986"/>
              </a:xfrm>
              <a:custGeom>
                <a:avLst/>
                <a:gdLst>
                  <a:gd name="T0" fmla="*/ 121 w 121"/>
                  <a:gd name="T1" fmla="*/ 0 h 53"/>
                  <a:gd name="T2" fmla="*/ 0 w 121"/>
                  <a:gd name="T3" fmla="*/ 0 h 53"/>
                  <a:gd name="T4" fmla="*/ 59 w 121"/>
                  <a:gd name="T5" fmla="*/ 53 h 53"/>
                  <a:gd name="T6" fmla="*/ 121 w 121"/>
                  <a:gd name="T7" fmla="*/ 53 h 53"/>
                  <a:gd name="T8" fmla="*/ 121 w 121"/>
                  <a:gd name="T9" fmla="*/ 0 h 53"/>
                </a:gdLst>
                <a:ahLst/>
                <a:cxnLst>
                  <a:cxn ang="0">
                    <a:pos x="T0" y="T1"/>
                  </a:cxn>
                  <a:cxn ang="0">
                    <a:pos x="T2" y="T3"/>
                  </a:cxn>
                  <a:cxn ang="0">
                    <a:pos x="T4" y="T5"/>
                  </a:cxn>
                  <a:cxn ang="0">
                    <a:pos x="T6" y="T7"/>
                  </a:cxn>
                  <a:cxn ang="0">
                    <a:pos x="T8" y="T9"/>
                  </a:cxn>
                </a:cxnLst>
                <a:rect l="0" t="0" r="r" b="b"/>
                <a:pathLst>
                  <a:path w="121" h="53">
                    <a:moveTo>
                      <a:pt x="121" y="0"/>
                    </a:moveTo>
                    <a:lnTo>
                      <a:pt x="0" y="0"/>
                    </a:lnTo>
                    <a:lnTo>
                      <a:pt x="59" y="53"/>
                    </a:lnTo>
                    <a:lnTo>
                      <a:pt x="121" y="53"/>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3" name="Freeform 154"/>
              <p:cNvSpPr>
                <a:spLocks/>
              </p:cNvSpPr>
              <p:nvPr/>
            </p:nvSpPr>
            <p:spPr bwMode="auto">
              <a:xfrm>
                <a:off x="10867420" y="5285655"/>
                <a:ext cx="401505" cy="64138"/>
              </a:xfrm>
              <a:custGeom>
                <a:avLst/>
                <a:gdLst>
                  <a:gd name="T0" fmla="*/ 313 w 313"/>
                  <a:gd name="T1" fmla="*/ 0 h 50"/>
                  <a:gd name="T2" fmla="*/ 0 w 313"/>
                  <a:gd name="T3" fmla="*/ 0 h 50"/>
                  <a:gd name="T4" fmla="*/ 0 w 313"/>
                  <a:gd name="T5" fmla="*/ 17 h 50"/>
                  <a:gd name="T6" fmla="*/ 43 w 313"/>
                  <a:gd name="T7" fmla="*/ 50 h 50"/>
                  <a:gd name="T8" fmla="*/ 313 w 313"/>
                  <a:gd name="T9" fmla="*/ 50 h 50"/>
                  <a:gd name="T10" fmla="*/ 313 w 313"/>
                  <a:gd name="T11" fmla="*/ 0 h 50"/>
                </a:gdLst>
                <a:ahLst/>
                <a:cxnLst>
                  <a:cxn ang="0">
                    <a:pos x="T0" y="T1"/>
                  </a:cxn>
                  <a:cxn ang="0">
                    <a:pos x="T2" y="T3"/>
                  </a:cxn>
                  <a:cxn ang="0">
                    <a:pos x="T4" y="T5"/>
                  </a:cxn>
                  <a:cxn ang="0">
                    <a:pos x="T6" y="T7"/>
                  </a:cxn>
                  <a:cxn ang="0">
                    <a:pos x="T8" y="T9"/>
                  </a:cxn>
                  <a:cxn ang="0">
                    <a:pos x="T10" y="T11"/>
                  </a:cxn>
                </a:cxnLst>
                <a:rect l="0" t="0" r="r" b="b"/>
                <a:pathLst>
                  <a:path w="313" h="50">
                    <a:moveTo>
                      <a:pt x="313" y="0"/>
                    </a:moveTo>
                    <a:lnTo>
                      <a:pt x="0" y="0"/>
                    </a:lnTo>
                    <a:lnTo>
                      <a:pt x="0" y="17"/>
                    </a:lnTo>
                    <a:lnTo>
                      <a:pt x="43" y="50"/>
                    </a:lnTo>
                    <a:lnTo>
                      <a:pt x="313" y="50"/>
                    </a:lnTo>
                    <a:lnTo>
                      <a:pt x="3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4" name="Rectangle 156"/>
              <p:cNvSpPr>
                <a:spLocks noChangeArrowheads="1"/>
              </p:cNvSpPr>
              <p:nvPr/>
            </p:nvSpPr>
            <p:spPr bwMode="auto">
              <a:xfrm>
                <a:off x="10773778" y="4914937"/>
                <a:ext cx="160345" cy="10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5" name="Rectangle 158"/>
              <p:cNvSpPr>
                <a:spLocks noChangeArrowheads="1"/>
              </p:cNvSpPr>
              <p:nvPr/>
            </p:nvSpPr>
            <p:spPr bwMode="auto">
              <a:xfrm>
                <a:off x="10973889" y="4967530"/>
                <a:ext cx="73118" cy="4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6" name="Rectangle 160"/>
              <p:cNvSpPr>
                <a:spLocks noChangeArrowheads="1"/>
              </p:cNvSpPr>
              <p:nvPr/>
            </p:nvSpPr>
            <p:spPr bwMode="auto">
              <a:xfrm>
                <a:off x="11651188" y="5578126"/>
                <a:ext cx="82097" cy="3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7" name="Freeform 156"/>
              <p:cNvSpPr>
                <a:spLocks/>
              </p:cNvSpPr>
              <p:nvPr/>
            </p:nvSpPr>
            <p:spPr bwMode="auto">
              <a:xfrm flipH="1">
                <a:off x="9014051" y="5294132"/>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sp>
            <p:nvSpPr>
              <p:cNvPr id="158" name="Freeform 157"/>
              <p:cNvSpPr>
                <a:spLocks/>
              </p:cNvSpPr>
              <p:nvPr/>
            </p:nvSpPr>
            <p:spPr bwMode="auto">
              <a:xfrm flipH="1">
                <a:off x="10154982" y="5093955"/>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prstClr val="black"/>
                  </a:solidFill>
                  <a:latin typeface="Segoe UI"/>
                </a:endParaRPr>
              </a:p>
            </p:txBody>
          </p:sp>
        </p:grpSp>
        <p:grpSp>
          <p:nvGrpSpPr>
            <p:cNvPr id="18" name="Group 17"/>
            <p:cNvGrpSpPr/>
            <p:nvPr/>
          </p:nvGrpSpPr>
          <p:grpSpPr>
            <a:xfrm>
              <a:off x="881" y="5991225"/>
              <a:ext cx="12434712" cy="1005222"/>
              <a:chOff x="881" y="5726477"/>
              <a:chExt cx="12434712" cy="1268049"/>
            </a:xfrm>
          </p:grpSpPr>
          <p:grpSp>
            <p:nvGrpSpPr>
              <p:cNvPr id="19" name="Group 18"/>
              <p:cNvGrpSpPr/>
              <p:nvPr/>
            </p:nvGrpSpPr>
            <p:grpSpPr>
              <a:xfrm>
                <a:off x="10994618" y="5726477"/>
                <a:ext cx="242066" cy="572792"/>
                <a:chOff x="6229350" y="5232400"/>
                <a:chExt cx="539750" cy="1046162"/>
              </a:xfrm>
            </p:grpSpPr>
            <p:sp>
              <p:nvSpPr>
                <p:cNvPr id="31"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2"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3"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0" name="Freeform 19"/>
              <p:cNvSpPr/>
              <p:nvPr/>
            </p:nvSpPr>
            <p:spPr bwMode="auto">
              <a:xfrm>
                <a:off x="881" y="6268853"/>
                <a:ext cx="9187015" cy="725673"/>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93247" tIns="46623" rIns="93247" bIns="46623" numCol="1" anchor="t" anchorCtr="0" compatLnSpc="1">
                <a:prstTxWarp prst="textNoShape">
                  <a:avLst/>
                </a:prstTxWarp>
                <a:noAutofit/>
              </a:bodyPr>
              <a:lstStyle/>
              <a:p>
                <a:pPr defTabSz="950687">
                  <a:defRPr/>
                </a:pPr>
                <a:endParaRPr lang="en-US" sz="1873" kern="0" dirty="0" err="1">
                  <a:solidFill>
                    <a:srgbClr val="000000"/>
                  </a:solidFill>
                  <a:latin typeface="Segoe UI"/>
                </a:endParaRPr>
              </a:p>
            </p:txBody>
          </p:sp>
          <p:grpSp>
            <p:nvGrpSpPr>
              <p:cNvPr id="21" name="Group 20"/>
              <p:cNvGrpSpPr/>
              <p:nvPr/>
            </p:nvGrpSpPr>
            <p:grpSpPr>
              <a:xfrm>
                <a:off x="1410083" y="5981280"/>
                <a:ext cx="262495" cy="621137"/>
                <a:chOff x="6229350" y="5232400"/>
                <a:chExt cx="539750" cy="1046162"/>
              </a:xfrm>
            </p:grpSpPr>
            <p:sp>
              <p:nvSpPr>
                <p:cNvPr id="28"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9"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30"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2" name="Freeform 21"/>
              <p:cNvSpPr/>
              <p:nvPr/>
            </p:nvSpPr>
            <p:spPr bwMode="auto">
              <a:xfrm>
                <a:off x="882" y="6163097"/>
                <a:ext cx="12434711" cy="831426"/>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p:nvPr/>
            </p:nvGrpSpPr>
            <p:grpSpPr>
              <a:xfrm>
                <a:off x="11576651" y="5821811"/>
                <a:ext cx="262495" cy="621137"/>
                <a:chOff x="6229350" y="5232400"/>
                <a:chExt cx="539750" cy="1046162"/>
              </a:xfrm>
            </p:grpSpPr>
            <p:sp>
              <p:nvSpPr>
                <p:cNvPr id="2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sp>
              <p:nvSpPr>
                <p:cNvPr id="2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0687">
                    <a:defRPr/>
                  </a:pPr>
                  <a:endParaRPr lang="en-US" sz="1873" kern="0">
                    <a:solidFill>
                      <a:srgbClr val="000000"/>
                    </a:solidFill>
                    <a:latin typeface="Segoe UI"/>
                  </a:endParaRPr>
                </a:p>
              </p:txBody>
            </p:sp>
          </p:grpSp>
          <p:sp>
            <p:nvSpPr>
              <p:cNvPr id="24" name="Freeform 23"/>
              <p:cNvSpPr/>
              <p:nvPr/>
            </p:nvSpPr>
            <p:spPr bwMode="auto">
              <a:xfrm>
                <a:off x="2860270" y="6386968"/>
                <a:ext cx="9575322" cy="607557"/>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0 h 685064"/>
                  <a:gd name="connsiteX1" fmla="*/ 12192000 w 12192000"/>
                  <a:gd name="connsiteY1" fmla="*/ 685064 h 685064"/>
                  <a:gd name="connsiteX2" fmla="*/ 0 w 12192000"/>
                  <a:gd name="connsiteY2" fmla="*/ 685064 h 685064"/>
                  <a:gd name="connsiteX3" fmla="*/ 139734 w 12192000"/>
                  <a:gd name="connsiteY3" fmla="*/ 595896 h 685064"/>
                  <a:gd name="connsiteX4" fmla="*/ 2603500 w 12192000"/>
                  <a:gd name="connsiteY4" fmla="*/ 278664 h 685064"/>
                  <a:gd name="connsiteX5" fmla="*/ 7112000 w 12192000"/>
                  <a:gd name="connsiteY5" fmla="*/ 634264 h 685064"/>
                  <a:gd name="connsiteX6" fmla="*/ 12102114 w 12192000"/>
                  <a:gd name="connsiteY6" fmla="*/ 652 h 685064"/>
                  <a:gd name="connsiteX7" fmla="*/ 12192000 w 12192000"/>
                  <a:gd name="connsiteY7"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2603500 w 12192000"/>
                  <a:gd name="connsiteY3" fmla="*/ 278664 h 685064"/>
                  <a:gd name="connsiteX4" fmla="*/ 7112000 w 12192000"/>
                  <a:gd name="connsiteY4" fmla="*/ 634264 h 685064"/>
                  <a:gd name="connsiteX5" fmla="*/ 12102114 w 12192000"/>
                  <a:gd name="connsiteY5" fmla="*/ 652 h 685064"/>
                  <a:gd name="connsiteX6" fmla="*/ 12192000 w 12192000"/>
                  <a:gd name="connsiteY6"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7112000 w 12192000"/>
                  <a:gd name="connsiteY3" fmla="*/ 634264 h 685064"/>
                  <a:gd name="connsiteX4" fmla="*/ 12102114 w 12192000"/>
                  <a:gd name="connsiteY4" fmla="*/ 652 h 685064"/>
                  <a:gd name="connsiteX5" fmla="*/ 12192000 w 12192000"/>
                  <a:gd name="connsiteY5" fmla="*/ 0 h 685064"/>
                  <a:gd name="connsiteX0" fmla="*/ 12102114 w 12192000"/>
                  <a:gd name="connsiteY0" fmla="*/ 0 h 684412"/>
                  <a:gd name="connsiteX1" fmla="*/ 12192000 w 12192000"/>
                  <a:gd name="connsiteY1" fmla="*/ 684412 h 684412"/>
                  <a:gd name="connsiteX2" fmla="*/ 0 w 12192000"/>
                  <a:gd name="connsiteY2" fmla="*/ 684412 h 684412"/>
                  <a:gd name="connsiteX3" fmla="*/ 7112000 w 12192000"/>
                  <a:gd name="connsiteY3" fmla="*/ 633612 h 684412"/>
                  <a:gd name="connsiteX4" fmla="*/ 12102114 w 12192000"/>
                  <a:gd name="connsiteY4" fmla="*/ 0 h 684412"/>
                  <a:gd name="connsiteX0" fmla="*/ 12184576 w 12192000"/>
                  <a:gd name="connsiteY0" fmla="*/ 0 h 354212"/>
                  <a:gd name="connsiteX1" fmla="*/ 12192000 w 12192000"/>
                  <a:gd name="connsiteY1" fmla="*/ 354212 h 354212"/>
                  <a:gd name="connsiteX2" fmla="*/ 0 w 12192000"/>
                  <a:gd name="connsiteY2" fmla="*/ 354212 h 354212"/>
                  <a:gd name="connsiteX3" fmla="*/ 7112000 w 12192000"/>
                  <a:gd name="connsiteY3" fmla="*/ 303412 h 354212"/>
                  <a:gd name="connsiteX4" fmla="*/ 12184576 w 12192000"/>
                  <a:gd name="connsiteY4" fmla="*/ 0 h 354212"/>
                  <a:gd name="connsiteX0" fmla="*/ 12184576 w 12192000"/>
                  <a:gd name="connsiteY0" fmla="*/ 241486 h 595698"/>
                  <a:gd name="connsiteX1" fmla="*/ 12192000 w 12192000"/>
                  <a:gd name="connsiteY1" fmla="*/ 595698 h 595698"/>
                  <a:gd name="connsiteX2" fmla="*/ 0 w 12192000"/>
                  <a:gd name="connsiteY2" fmla="*/ 595698 h 595698"/>
                  <a:gd name="connsiteX3" fmla="*/ 7112000 w 12192000"/>
                  <a:gd name="connsiteY3" fmla="*/ 544898 h 595698"/>
                  <a:gd name="connsiteX4" fmla="*/ 12184576 w 12192000"/>
                  <a:gd name="connsiteY4" fmla="*/ 241486 h 59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95698">
                    <a:moveTo>
                      <a:pt x="12184576" y="241486"/>
                    </a:moveTo>
                    <a:lnTo>
                      <a:pt x="12192000" y="595698"/>
                    </a:lnTo>
                    <a:lnTo>
                      <a:pt x="0" y="595698"/>
                    </a:lnTo>
                    <a:lnTo>
                      <a:pt x="7112000" y="544898"/>
                    </a:lnTo>
                    <a:cubicBezTo>
                      <a:pt x="8626078" y="501242"/>
                      <a:pt x="10703525" y="-427570"/>
                      <a:pt x="12184576" y="241486"/>
                    </a:cubicBezTo>
                    <a:close/>
                  </a:path>
                </a:pathLst>
              </a:custGeom>
              <a:solidFill>
                <a:srgbClr val="A7D971"/>
              </a:solidFill>
              <a:ln>
                <a:noFill/>
              </a:ln>
            </p:spPr>
            <p:txBody>
              <a:bodyPr vert="horz" wrap="square" lIns="93247" tIns="46623" rIns="93247" bIns="46623" numCol="1" anchor="t" anchorCtr="0" compatLnSpc="1">
                <a:prstTxWarp prst="textNoShape">
                  <a:avLst/>
                </a:prstTxWarp>
              </a:bodyPr>
              <a:lstStyle/>
              <a:p>
                <a:pPr defTabSz="950687">
                  <a:defRPr/>
                </a:pPr>
                <a:endParaRPr lang="en-US" sz="1873" kern="0" dirty="0" err="1">
                  <a:solidFill>
                    <a:srgbClr val="000000"/>
                  </a:solidFill>
                  <a:latin typeface="Segoe UI"/>
                </a:endParaRPr>
              </a:p>
            </p:txBody>
          </p:sp>
        </p:grpSp>
      </p:grpSp>
    </p:spTree>
    <p:extLst>
      <p:ext uri="{BB962C8B-B14F-4D97-AF65-F5344CB8AC3E}">
        <p14:creationId xmlns:p14="http://schemas.microsoft.com/office/powerpoint/2010/main" val="28135832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7629024" y="483994"/>
            <a:ext cx="3428690" cy="283713"/>
          </a:xfrm>
          <a:prstGeom prst="rect">
            <a:avLst/>
          </a:prstGeom>
        </p:spPr>
        <p:txBody>
          <a:bodyPr vert="horz" lIns="93260" tIns="46630" rIns="93260" bIns="46630" rtlCol="0" anchor="b" anchorCtr="0">
            <a:noAutofit/>
          </a:bodyPr>
          <a:lstStyle>
            <a:lvl1pPr algn="l" defTabSz="914400" rtl="0" eaLnBrk="1" latinLnBrk="0" hangingPunct="1">
              <a:spcBef>
                <a:spcPct val="0"/>
              </a:spcBef>
              <a:buNone/>
              <a:defRPr sz="3200" b="1" kern="1200">
                <a:solidFill>
                  <a:schemeClr val="bg1"/>
                </a:solidFill>
                <a:effectLst/>
                <a:latin typeface="맑은 고딕" pitchFamily="50" charset="-127"/>
                <a:ea typeface="맑은 고딕" pitchFamily="50" charset="-127"/>
                <a:cs typeface="+mj-cs"/>
              </a:defRPr>
            </a:lvl1pPr>
          </a:lstStyle>
          <a:p>
            <a:pPr algn="r"/>
            <a:endParaRPr lang="en-US" altLang="ko-KR" sz="1020" b="0" dirty="0">
              <a:solidFill>
                <a:schemeClr val="tx1"/>
              </a:solidFill>
            </a:endParaRPr>
          </a:p>
          <a:p>
            <a:pPr algn="r"/>
            <a:endParaRPr lang="en-US" altLang="ko-KR" sz="1020" b="0" dirty="0">
              <a:solidFill>
                <a:schemeClr val="tx1"/>
              </a:solidFill>
            </a:endParaRPr>
          </a:p>
          <a:p>
            <a:pPr algn="r"/>
            <a:r>
              <a:rPr lang="en-US" altLang="ko-KR" sz="1020" b="0" dirty="0" smtClean="0">
                <a:solidFill>
                  <a:schemeClr val="tx1"/>
                </a:solidFill>
              </a:rPr>
              <a:t> </a:t>
            </a:r>
            <a:r>
              <a:rPr lang="en-US" altLang="ko-KR" sz="1020" b="0" dirty="0">
                <a:solidFill>
                  <a:schemeClr val="tx1"/>
                </a:solidFill>
              </a:rPr>
              <a:t>Microsoft Azure </a:t>
            </a:r>
            <a:r>
              <a:rPr lang="ko-KR" altLang="en-US" sz="1020" b="0">
                <a:solidFill>
                  <a:schemeClr val="tx1"/>
                </a:solidFill>
              </a:rPr>
              <a:t>구성</a:t>
            </a:r>
            <a:endParaRPr lang="en-US" altLang="ko-KR" sz="1020" b="0" dirty="0">
              <a:solidFill>
                <a:schemeClr val="tx1"/>
              </a:solidFill>
            </a:endParaRPr>
          </a:p>
          <a:p>
            <a:pPr algn="r"/>
            <a:r>
              <a:rPr lang="en-US" altLang="ko-KR" sz="1020" b="0" dirty="0" smtClean="0">
                <a:solidFill>
                  <a:schemeClr val="tx1"/>
                </a:solidFill>
              </a:rPr>
              <a:t>6</a:t>
            </a:r>
            <a:r>
              <a:rPr lang="en-US" altLang="ko-KR" sz="1020" b="0" dirty="0">
                <a:solidFill>
                  <a:schemeClr val="tx1"/>
                </a:solidFill>
              </a:rPr>
              <a:t>. </a:t>
            </a:r>
            <a:r>
              <a:rPr lang="ko-KR" altLang="en-US" sz="1020" b="0">
                <a:solidFill>
                  <a:schemeClr val="tx1"/>
                </a:solidFill>
              </a:rPr>
              <a:t>보안</a:t>
            </a:r>
            <a:endParaRPr lang="en-US" altLang="ko-KR" sz="1020" b="0" dirty="0">
              <a:solidFill>
                <a:schemeClr val="tx1"/>
              </a:solidFill>
            </a:endParaRPr>
          </a:p>
        </p:txBody>
      </p:sp>
      <p:grpSp>
        <p:nvGrpSpPr>
          <p:cNvPr id="21" name="Group 20"/>
          <p:cNvGrpSpPr/>
          <p:nvPr/>
        </p:nvGrpSpPr>
        <p:grpSpPr>
          <a:xfrm>
            <a:off x="1205338" y="1055943"/>
            <a:ext cx="10300862" cy="6327519"/>
            <a:chOff x="976738" y="718440"/>
            <a:chExt cx="10511747" cy="6457060"/>
          </a:xfrm>
        </p:grpSpPr>
        <p:grpSp>
          <p:nvGrpSpPr>
            <p:cNvPr id="28" name="Group 27"/>
            <p:cNvGrpSpPr/>
            <p:nvPr/>
          </p:nvGrpSpPr>
          <p:grpSpPr>
            <a:xfrm>
              <a:off x="3323940" y="1203903"/>
              <a:ext cx="5849140" cy="5113560"/>
              <a:chOff x="3646694" y="1528098"/>
              <a:chExt cx="4898146" cy="4217708"/>
            </a:xfrm>
          </p:grpSpPr>
          <p:sp>
            <p:nvSpPr>
              <p:cNvPr id="37" name="Oval 36"/>
              <p:cNvSpPr/>
              <p:nvPr/>
            </p:nvSpPr>
            <p:spPr>
              <a:xfrm>
                <a:off x="3646694" y="1528098"/>
                <a:ext cx="4434903" cy="4217708"/>
              </a:xfrm>
              <a:prstGeom prst="ellipse">
                <a:avLst/>
              </a:prstGeom>
              <a:solidFill>
                <a:srgbClr val="C9CACB"/>
              </a:solidFill>
              <a:ln w="10795" cap="flat" cmpd="sng" algn="ctr">
                <a:noFill/>
                <a:prstDash val="solid"/>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srgbClr val="FFFFFF"/>
                  </a:solidFill>
                  <a:effectLst/>
                  <a:uLnTx/>
                  <a:uFillTx/>
                  <a:latin typeface="Segoe UI"/>
                  <a:ea typeface="+mn-ea"/>
                  <a:cs typeface="+mn-cs"/>
                </a:endParaRPr>
              </a:p>
            </p:txBody>
          </p:sp>
          <p:sp>
            <p:nvSpPr>
              <p:cNvPr id="38" name="TextBox 37"/>
              <p:cNvSpPr txBox="1"/>
              <p:nvPr/>
            </p:nvSpPr>
            <p:spPr>
              <a:xfrm>
                <a:off x="7056034" y="4071532"/>
                <a:ext cx="1488806" cy="215444"/>
              </a:xfrm>
              <a:prstGeom prst="rect">
                <a:avLst/>
              </a:prstGeom>
              <a:noFill/>
              <a:scene3d>
                <a:camera prst="orthographicFront">
                  <a:rot lat="0" lon="0" rev="4200000"/>
                </a:camera>
                <a:lightRig rig="threePt" dir="t"/>
              </a:scene3d>
            </p:spPr>
            <p:txBody>
              <a:bodyPr spcFirstLastPara="1" wrap="none" lIns="0" tIns="0" rIns="0" bIns="0" numCol="1" rtlCol="0">
                <a:prstTxWarp prst="textArchDown">
                  <a:avLst/>
                </a:prstTxWarp>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smtClean="0">
                    <a:ln>
                      <a:noFill/>
                    </a:ln>
                    <a:solidFill>
                      <a:srgbClr val="797A7D">
                        <a:lumMod val="25000"/>
                      </a:srgbClr>
                    </a:solidFill>
                    <a:effectLst/>
                    <a:uLnTx/>
                    <a:uFillTx/>
                  </a:rPr>
                  <a:t>EU Model Clauses</a:t>
                </a:r>
              </a:p>
            </p:txBody>
          </p:sp>
          <p:sp>
            <p:nvSpPr>
              <p:cNvPr id="40" name="TextBox 39"/>
              <p:cNvSpPr txBox="1"/>
              <p:nvPr/>
            </p:nvSpPr>
            <p:spPr>
              <a:xfrm>
                <a:off x="5267132" y="5417921"/>
                <a:ext cx="1488806" cy="215444"/>
              </a:xfrm>
              <a:prstGeom prst="rect">
                <a:avLst/>
              </a:prstGeom>
              <a:noFill/>
              <a:scene3d>
                <a:camera prst="orthographicFront">
                  <a:rot lat="0" lon="0" rev="0"/>
                </a:camera>
                <a:lightRig rig="threePt" dir="t"/>
              </a:scene3d>
            </p:spPr>
            <p:txBody>
              <a:bodyPr spcFirstLastPara="1" wrap="none" lIns="0" tIns="0" rIns="0" bIns="0" numCol="1" rtlCol="0">
                <a:prstTxWarp prst="textArchDown">
                  <a:avLst/>
                </a:prstTxWarp>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smtClean="0">
                    <a:ln>
                      <a:noFill/>
                    </a:ln>
                    <a:solidFill>
                      <a:srgbClr val="797A7D">
                        <a:lumMod val="25000"/>
                      </a:srgbClr>
                    </a:solidFill>
                    <a:effectLst/>
                    <a:uLnTx/>
                    <a:uFillTx/>
                  </a:rPr>
                  <a:t>FISMA/</a:t>
                </a:r>
                <a:r>
                  <a:rPr kumimoji="0" lang="en-US" sz="1400" b="0" i="0" u="none" strike="noStrike" kern="0" cap="none" spc="-70" normalizeH="0" baseline="0" noProof="0" dirty="0" err="1" smtClean="0">
                    <a:ln>
                      <a:noFill/>
                    </a:ln>
                    <a:solidFill>
                      <a:srgbClr val="797A7D">
                        <a:lumMod val="25000"/>
                      </a:srgbClr>
                    </a:solidFill>
                    <a:effectLst/>
                    <a:uLnTx/>
                    <a:uFillTx/>
                  </a:rPr>
                  <a:t>FedRAMP</a:t>
                </a:r>
                <a:endParaRPr kumimoji="0" lang="en-US" sz="1400" b="0" i="0" u="none" strike="noStrike" kern="0" cap="none" spc="-70" normalizeH="0" baseline="0" noProof="0" dirty="0" smtClean="0">
                  <a:ln>
                    <a:noFill/>
                  </a:ln>
                  <a:solidFill>
                    <a:srgbClr val="797A7D">
                      <a:lumMod val="25000"/>
                    </a:srgbClr>
                  </a:solidFill>
                  <a:effectLst/>
                  <a:uLnTx/>
                  <a:uFillTx/>
                </a:endParaRPr>
              </a:p>
            </p:txBody>
          </p:sp>
          <p:sp>
            <p:nvSpPr>
              <p:cNvPr id="41" name="TextBox 40"/>
              <p:cNvSpPr txBox="1"/>
              <p:nvPr/>
            </p:nvSpPr>
            <p:spPr>
              <a:xfrm>
                <a:off x="3977927" y="4742623"/>
                <a:ext cx="1417364" cy="370737"/>
              </a:xfrm>
              <a:prstGeom prst="rect">
                <a:avLst/>
              </a:prstGeom>
              <a:noFill/>
              <a:scene3d>
                <a:camera prst="orthographicFront">
                  <a:rot lat="0" lon="0" rev="19499999"/>
                </a:camera>
                <a:lightRig rig="threePt" dir="t"/>
              </a:scene3d>
            </p:spPr>
            <p:txBody>
              <a:bodyPr spcFirstLastPara="1" wrap="none" lIns="0" tIns="0" rIns="0" bIns="0" numCol="1" rtlCol="0">
                <a:prstTxWarp prst="textArchDown">
                  <a:avLst/>
                </a:prstTxWarp>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smtClean="0">
                    <a:ln>
                      <a:noFill/>
                    </a:ln>
                    <a:solidFill>
                      <a:srgbClr val="797A7D">
                        <a:lumMod val="25000"/>
                      </a:srgbClr>
                    </a:solidFill>
                    <a:effectLst/>
                    <a:uLnTx/>
                    <a:uFillTx/>
                  </a:rPr>
                  <a:t>HIPAA</a:t>
                </a:r>
              </a:p>
            </p:txBody>
          </p:sp>
          <p:sp>
            <p:nvSpPr>
              <p:cNvPr id="42" name="TextBox 41"/>
              <p:cNvSpPr txBox="1"/>
              <p:nvPr/>
            </p:nvSpPr>
            <p:spPr>
              <a:xfrm rot="21362931">
                <a:off x="3818972" y="2008601"/>
                <a:ext cx="2118410" cy="369332"/>
              </a:xfrm>
              <a:prstGeom prst="rect">
                <a:avLst/>
              </a:prstGeom>
              <a:noFill/>
              <a:scene3d>
                <a:camera prst="orthographicFront">
                  <a:rot lat="0" lon="0" rev="2100000"/>
                </a:camera>
                <a:lightRig rig="threePt" dir="t"/>
              </a:scene3d>
            </p:spPr>
            <p:txBody>
              <a:bodyPr spcFirstLastPara="1" wrap="none" lIns="0" tIns="0" rIns="0" bIns="0" numCol="1" rtlCol="0">
                <a:prstTxWarp prst="textArchUp">
                  <a:avLst/>
                </a:prstTxWarp>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smtClean="0">
                    <a:ln>
                      <a:noFill/>
                    </a:ln>
                    <a:solidFill>
                      <a:srgbClr val="797A7D">
                        <a:lumMod val="25000"/>
                      </a:srgbClr>
                    </a:solidFill>
                    <a:effectLst/>
                    <a:uLnTx/>
                    <a:uFillTx/>
                  </a:rPr>
                  <a:t>Independently Verified</a:t>
                </a:r>
              </a:p>
            </p:txBody>
          </p:sp>
          <p:sp>
            <p:nvSpPr>
              <p:cNvPr id="43" name="TextBox 42"/>
              <p:cNvSpPr txBox="1"/>
              <p:nvPr/>
            </p:nvSpPr>
            <p:spPr>
              <a:xfrm>
                <a:off x="6755938" y="2567656"/>
                <a:ext cx="1488806" cy="215444"/>
              </a:xfrm>
              <a:prstGeom prst="rect">
                <a:avLst/>
              </a:prstGeom>
              <a:noFill/>
              <a:scene3d>
                <a:camera prst="orthographicFront">
                  <a:rot lat="0" lon="0" rev="18300000"/>
                </a:camera>
                <a:lightRig rig="threePt" dir="t"/>
              </a:scene3d>
            </p:spPr>
            <p:txBody>
              <a:bodyPr spcFirstLastPara="1" wrap="none" lIns="0" tIns="0" rIns="0" bIns="0" numCol="1" rtlCol="0">
                <a:prstTxWarp prst="textArchUp">
                  <a:avLst/>
                </a:prstTxWarp>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smtClean="0">
                    <a:ln>
                      <a:noFill/>
                    </a:ln>
                    <a:solidFill>
                      <a:srgbClr val="797A7D">
                        <a:lumMod val="25000"/>
                      </a:srgbClr>
                    </a:solidFill>
                    <a:effectLst/>
                    <a:uLnTx/>
                    <a:uFillTx/>
                  </a:rPr>
                  <a:t>ISO</a:t>
                </a:r>
              </a:p>
            </p:txBody>
          </p:sp>
        </p:grpSp>
        <p:grpSp>
          <p:nvGrpSpPr>
            <p:cNvPr id="30" name="Group 29"/>
            <p:cNvGrpSpPr/>
            <p:nvPr/>
          </p:nvGrpSpPr>
          <p:grpSpPr>
            <a:xfrm>
              <a:off x="976738" y="718440"/>
              <a:ext cx="10511747" cy="6457060"/>
              <a:chOff x="864465" y="730696"/>
              <a:chExt cx="10511747" cy="6457060"/>
            </a:xfrm>
          </p:grpSpPr>
          <p:graphicFrame>
            <p:nvGraphicFramePr>
              <p:cNvPr id="32" name="Diagram 31"/>
              <p:cNvGraphicFramePr/>
              <p:nvPr>
                <p:extLst>
                  <p:ext uri="{D42A27DB-BD31-4B8C-83A1-F6EECF244321}">
                    <p14:modId xmlns:p14="http://schemas.microsoft.com/office/powerpoint/2010/main" val="3818869587"/>
                  </p:ext>
                </p:extLst>
              </p:nvPr>
            </p:nvGraphicFramePr>
            <p:xfrm>
              <a:off x="864465" y="730696"/>
              <a:ext cx="10511747" cy="645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TextBox 32"/>
              <p:cNvSpPr txBox="1"/>
              <p:nvPr/>
            </p:nvSpPr>
            <p:spPr>
              <a:xfrm>
                <a:off x="6030299" y="2347994"/>
                <a:ext cx="2254996" cy="634831"/>
              </a:xfrm>
              <a:prstGeom prst="rect">
                <a:avLst/>
              </a:prstGeom>
              <a:noFill/>
              <a:scene3d>
                <a:camera prst="orthographicFront">
                  <a:rot lat="0" lon="0" rev="18900000"/>
                </a:camera>
                <a:lightRig rig="threePt" dir="t"/>
              </a:scene3d>
            </p:spPr>
            <p:txBody>
              <a:bodyPr spcFirstLastPara="1" wrap="none" lIns="0" tIns="0" rIns="0" bIns="0" numCol="1" rtlCol="0">
                <a:prstTxWarp prst="textArchUp">
                  <a:avLst/>
                </a:prstTxWarp>
                <a:spAutoFit/>
                <a:scene3d>
                  <a:camera prst="orthographicFront">
                    <a:rot lat="0" lon="0" rev="19199999"/>
                  </a:camera>
                  <a:lightRig rig="threePt" dir="t"/>
                </a:scene3d>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800" b="0" i="0" u="none" strike="noStrike" kern="0" cap="none" spc="-70" normalizeH="0" baseline="0" noProof="0" dirty="0" smtClean="0">
                    <a:ln>
                      <a:noFill/>
                    </a:ln>
                    <a:solidFill>
                      <a:srgbClr val="FFFFFF"/>
                    </a:solidFill>
                    <a:effectLst/>
                    <a:uLnTx/>
                    <a:uFillTx/>
                  </a:rPr>
                  <a:t>Advanced Encryption</a:t>
                </a:r>
              </a:p>
            </p:txBody>
          </p:sp>
          <p:sp>
            <p:nvSpPr>
              <p:cNvPr id="34" name="TextBox 33"/>
              <p:cNvSpPr txBox="1"/>
              <p:nvPr/>
            </p:nvSpPr>
            <p:spPr>
              <a:xfrm>
                <a:off x="3833597" y="2371129"/>
                <a:ext cx="1320117" cy="356287"/>
              </a:xfrm>
              <a:prstGeom prst="rect">
                <a:avLst/>
              </a:prstGeom>
              <a:noFill/>
              <a:scene3d>
                <a:camera prst="orthographicFront">
                  <a:rot lat="0" lon="0" rev="3000000"/>
                </a:camera>
                <a:lightRig rig="threePt" dir="t"/>
              </a:scene3d>
            </p:spPr>
            <p:txBody>
              <a:bodyPr spcFirstLastPara="1" wrap="none" lIns="0" tIns="0" rIns="0" bIns="0" numCol="1" rtlCol="0">
                <a:prstTxWarp prst="textArchUp">
                  <a:avLst/>
                </a:prstTxWarp>
                <a:spAutoFit/>
                <a:scene3d>
                  <a:camera prst="orthographicFront">
                    <a:rot lat="0" lon="0" rev="19199999"/>
                  </a:camera>
                  <a:lightRig rig="threePt" dir="t"/>
                </a:scene3d>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800" b="0" i="0" u="none" strike="noStrike" kern="0" cap="none" spc="-70" normalizeH="0" baseline="0" noProof="0" dirty="0" smtClean="0">
                    <a:ln>
                      <a:noFill/>
                    </a:ln>
                    <a:solidFill>
                      <a:srgbClr val="FFFFFF"/>
                    </a:solidFill>
                    <a:effectLst/>
                    <a:uLnTx/>
                    <a:uFillTx/>
                  </a:rPr>
                  <a:t>Compliance</a:t>
                </a:r>
              </a:p>
            </p:txBody>
          </p:sp>
          <p:sp>
            <p:nvSpPr>
              <p:cNvPr id="35" name="TextBox 34"/>
              <p:cNvSpPr txBox="1"/>
              <p:nvPr/>
            </p:nvSpPr>
            <p:spPr>
              <a:xfrm rot="21236702">
                <a:off x="6208105" y="4550938"/>
                <a:ext cx="2294150" cy="459206"/>
              </a:xfrm>
              <a:prstGeom prst="rect">
                <a:avLst/>
              </a:prstGeom>
              <a:noFill/>
              <a:scene3d>
                <a:camera prst="orthographicFront">
                  <a:rot lat="0" lon="0" rev="2700000"/>
                </a:camera>
                <a:lightRig rig="threePt" dir="t"/>
              </a:scene3d>
            </p:spPr>
            <p:txBody>
              <a:bodyPr spcFirstLastPara="1" wrap="none" lIns="0" tIns="0" rIns="0" bIns="0" numCol="1" rtlCol="0">
                <a:prstTxWarp prst="textArchDown">
                  <a:avLst/>
                </a:prstTxWarp>
                <a:spAutoFit/>
                <a:scene3d>
                  <a:camera prst="orthographicFront">
                    <a:rot lat="0" lon="0" rev="19199999"/>
                  </a:camera>
                  <a:lightRig rig="threePt" dir="t"/>
                </a:scene3d>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800" b="0" i="0" u="none" strike="noStrike" kern="0" cap="none" spc="-70" normalizeH="0" baseline="0" noProof="0" dirty="0" smtClean="0">
                    <a:ln>
                      <a:noFill/>
                    </a:ln>
                    <a:solidFill>
                      <a:srgbClr val="FFFFFF"/>
                    </a:solidFill>
                    <a:effectLst/>
                    <a:uLnTx/>
                    <a:uFillTx/>
                  </a:rPr>
                  <a:t>Antivirus/</a:t>
                </a:r>
                <a:r>
                  <a:rPr kumimoji="0" lang="en-US" sz="1800" b="0" i="0" u="none" strike="noStrike" kern="0" cap="none" spc="-70" normalizeH="0" baseline="0" noProof="0" dirty="0" err="1" smtClean="0">
                    <a:ln>
                      <a:noFill/>
                    </a:ln>
                    <a:solidFill>
                      <a:srgbClr val="FFFFFF"/>
                    </a:solidFill>
                    <a:effectLst/>
                    <a:uLnTx/>
                    <a:uFillTx/>
                  </a:rPr>
                  <a:t>antispam</a:t>
                </a:r>
                <a:endParaRPr kumimoji="0" lang="en-US" sz="1800" b="0" i="0" u="none" strike="noStrike" kern="0" cap="none" spc="-70" normalizeH="0" baseline="0" noProof="0" dirty="0" smtClean="0">
                  <a:ln>
                    <a:noFill/>
                  </a:ln>
                  <a:solidFill>
                    <a:srgbClr val="FFFFFF"/>
                  </a:solidFill>
                  <a:effectLst/>
                  <a:uLnTx/>
                  <a:uFillTx/>
                </a:endParaRPr>
              </a:p>
            </p:txBody>
          </p:sp>
          <p:sp>
            <p:nvSpPr>
              <p:cNvPr id="36" name="TextBox 35"/>
              <p:cNvSpPr txBox="1"/>
              <p:nvPr/>
            </p:nvSpPr>
            <p:spPr>
              <a:xfrm>
                <a:off x="3620724" y="5034763"/>
                <a:ext cx="2294150" cy="459206"/>
              </a:xfrm>
              <a:prstGeom prst="rect">
                <a:avLst/>
              </a:prstGeom>
              <a:noFill/>
              <a:scene3d>
                <a:camera prst="orthographicFront">
                  <a:rot lat="0" lon="0" rev="18900000"/>
                </a:camera>
                <a:lightRig rig="threePt" dir="t"/>
              </a:scene3d>
            </p:spPr>
            <p:txBody>
              <a:bodyPr spcFirstLastPara="1" wrap="none" lIns="0" tIns="0" rIns="0" bIns="0" numCol="1" rtlCol="0">
                <a:prstTxWarp prst="textArchDown">
                  <a:avLst/>
                </a:prstTxWarp>
                <a:spAutoFit/>
                <a:scene3d>
                  <a:camera prst="orthographicFront">
                    <a:rot lat="0" lon="0" rev="19199999"/>
                  </a:camera>
                  <a:lightRig rig="threePt" dir="t"/>
                </a:scene3d>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800" b="0" i="0" u="none" strike="noStrike" kern="0" cap="none" spc="-70" normalizeH="0" baseline="0" noProof="0" dirty="0" smtClean="0">
                    <a:ln>
                      <a:noFill/>
                    </a:ln>
                    <a:solidFill>
                      <a:srgbClr val="FFFFFF"/>
                    </a:solidFill>
                    <a:effectLst/>
                    <a:uLnTx/>
                    <a:uFillTx/>
                  </a:rPr>
                  <a:t>User Access</a:t>
                </a:r>
              </a:p>
            </p:txBody>
          </p:sp>
        </p:grpSp>
        <p:graphicFrame>
          <p:nvGraphicFramePr>
            <p:cNvPr id="31" name="Diagram 30"/>
            <p:cNvGraphicFramePr/>
            <p:nvPr>
              <p:extLst>
                <p:ext uri="{D42A27DB-BD31-4B8C-83A1-F6EECF244321}">
                  <p14:modId xmlns:p14="http://schemas.microsoft.com/office/powerpoint/2010/main" val="3257016906"/>
                </p:ext>
              </p:extLst>
            </p:nvPr>
          </p:nvGraphicFramePr>
          <p:xfrm>
            <a:off x="2524766" y="1515325"/>
            <a:ext cx="7024025" cy="43835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grpSp>
        <p:nvGrpSpPr>
          <p:cNvPr id="44" name="Group 43"/>
          <p:cNvGrpSpPr/>
          <p:nvPr/>
        </p:nvGrpSpPr>
        <p:grpSpPr>
          <a:xfrm>
            <a:off x="9173080" y="1897062"/>
            <a:ext cx="1933270" cy="276939"/>
            <a:chOff x="490812" y="1652372"/>
            <a:chExt cx="1933270" cy="276939"/>
          </a:xfrm>
        </p:grpSpPr>
        <p:sp>
          <p:nvSpPr>
            <p:cNvPr id="45" name="Rectangle 44"/>
            <p:cNvSpPr/>
            <p:nvPr/>
          </p:nvSpPr>
          <p:spPr bwMode="auto">
            <a:xfrm>
              <a:off x="490812" y="1652372"/>
              <a:ext cx="410280" cy="27693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extBox 45"/>
            <p:cNvSpPr txBox="1"/>
            <p:nvPr/>
          </p:nvSpPr>
          <p:spPr>
            <a:xfrm>
              <a:off x="984585" y="1652372"/>
              <a:ext cx="1439497" cy="215444"/>
            </a:xfrm>
            <a:prstGeom prst="rect">
              <a:avLst/>
            </a:prstGeom>
            <a:noFill/>
          </p:spPr>
          <p:txBody>
            <a:bodyPr wrap="none" lIns="0" tIns="0" rIns="0" bIns="0" rtlCol="0">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smtClean="0">
                  <a:ln>
                    <a:noFill/>
                  </a:ln>
                  <a:solidFill>
                    <a:srgbClr val="000000"/>
                  </a:solidFill>
                  <a:effectLst/>
                  <a:uLnTx/>
                  <a:uFillTx/>
                </a:rPr>
                <a:t>Microsoft </a:t>
              </a:r>
              <a:r>
                <a:rPr kumimoji="0" lang="ko-KR" altLang="en-US" sz="1400" b="0" i="0" u="none" strike="noStrike" kern="0" cap="none" spc="-70" normalizeH="0" baseline="0" noProof="0" smtClean="0">
                  <a:ln>
                    <a:noFill/>
                  </a:ln>
                  <a:solidFill>
                    <a:srgbClr val="000000"/>
                  </a:solidFill>
                  <a:effectLst/>
                  <a:uLnTx/>
                  <a:uFillTx/>
                </a:rPr>
                <a:t>제공 보안</a:t>
              </a:r>
              <a:endParaRPr kumimoji="0" lang="en-US" sz="1400" b="0" i="0" u="none" strike="noStrike" kern="0" cap="none" spc="-70" normalizeH="0" baseline="0" noProof="0" dirty="0" smtClean="0">
                <a:ln>
                  <a:noFill/>
                </a:ln>
                <a:solidFill>
                  <a:srgbClr val="000000"/>
                </a:solidFill>
                <a:effectLst/>
                <a:uLnTx/>
                <a:uFillTx/>
              </a:endParaRPr>
            </a:p>
          </p:txBody>
        </p:sp>
      </p:grpSp>
      <p:grpSp>
        <p:nvGrpSpPr>
          <p:cNvPr id="47" name="Group 46"/>
          <p:cNvGrpSpPr/>
          <p:nvPr/>
        </p:nvGrpSpPr>
        <p:grpSpPr>
          <a:xfrm>
            <a:off x="9173080" y="2347310"/>
            <a:ext cx="1390703" cy="276939"/>
            <a:chOff x="490812" y="2102620"/>
            <a:chExt cx="1390703" cy="276939"/>
          </a:xfrm>
        </p:grpSpPr>
        <p:sp>
          <p:nvSpPr>
            <p:cNvPr id="48" name="Rectangle 47"/>
            <p:cNvSpPr/>
            <p:nvPr/>
          </p:nvSpPr>
          <p:spPr bwMode="auto">
            <a:xfrm>
              <a:off x="490812" y="2102620"/>
              <a:ext cx="410280" cy="276939"/>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smtClean="0">
                <a:ln>
                  <a:noFill/>
                </a:ln>
                <a:solidFill>
                  <a:srgbClr val="FF8C00">
                    <a:lumMod val="75000"/>
                  </a:srgbClr>
                </a:solidFill>
                <a:effectLst/>
                <a:uLnTx/>
                <a:uFillTx/>
                <a:latin typeface="Segoe UI"/>
                <a:ea typeface="Segoe UI" pitchFamily="34" charset="0"/>
                <a:cs typeface="Segoe UI" pitchFamily="34" charset="0"/>
              </a:endParaRPr>
            </a:p>
          </p:txBody>
        </p:sp>
        <p:sp>
          <p:nvSpPr>
            <p:cNvPr id="49" name="TextBox 48"/>
            <p:cNvSpPr txBox="1"/>
            <p:nvPr/>
          </p:nvSpPr>
          <p:spPr>
            <a:xfrm>
              <a:off x="988001" y="2137172"/>
              <a:ext cx="893514" cy="215444"/>
            </a:xfrm>
            <a:prstGeom prst="rect">
              <a:avLst/>
            </a:prstGeom>
            <a:noFill/>
          </p:spPr>
          <p:txBody>
            <a:bodyPr wrap="none" lIns="0" tIns="0" rIns="0" bIns="0" rtlCol="0">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lang="ko-KR" altLang="en-US" sz="1400" kern="0" spc="-70" dirty="0" smtClean="0">
                  <a:solidFill>
                    <a:srgbClr val="000000"/>
                  </a:solidFill>
                </a:rPr>
                <a:t>사용자 보안</a:t>
              </a:r>
              <a:endParaRPr kumimoji="0" lang="en-US" sz="1400" b="0" i="0" u="none" strike="noStrike" kern="0" cap="none" spc="-70" normalizeH="0" baseline="0" noProof="0" dirty="0" smtClean="0">
                <a:ln>
                  <a:noFill/>
                </a:ln>
                <a:solidFill>
                  <a:srgbClr val="000000"/>
                </a:solidFill>
                <a:effectLst/>
                <a:uLnTx/>
                <a:uFillTx/>
              </a:endParaRPr>
            </a:p>
          </p:txBody>
        </p:sp>
      </p:grpSp>
      <p:grpSp>
        <p:nvGrpSpPr>
          <p:cNvPr id="50" name="Group 49"/>
          <p:cNvGrpSpPr/>
          <p:nvPr/>
        </p:nvGrpSpPr>
        <p:grpSpPr>
          <a:xfrm>
            <a:off x="9173080" y="2831692"/>
            <a:ext cx="1813255" cy="276939"/>
            <a:chOff x="490812" y="2587002"/>
            <a:chExt cx="1813255" cy="276939"/>
          </a:xfrm>
        </p:grpSpPr>
        <p:sp>
          <p:nvSpPr>
            <p:cNvPr id="51" name="Rectangle 50"/>
            <p:cNvSpPr/>
            <p:nvPr/>
          </p:nvSpPr>
          <p:spPr bwMode="auto">
            <a:xfrm>
              <a:off x="490812" y="2587002"/>
              <a:ext cx="410280" cy="276939"/>
            </a:xfrm>
            <a:prstGeom prst="rect">
              <a:avLst/>
            </a:prstGeom>
            <a:solidFill>
              <a:srgbClr val="A6A6A6"/>
            </a:solidFill>
            <a:ln w="9525" cap="flat" cmpd="sng" algn="ctr">
              <a:no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smtClean="0">
                <a:ln>
                  <a:noFill/>
                </a:ln>
                <a:solidFill>
                  <a:srgbClr val="FF8C00">
                    <a:lumMod val="75000"/>
                  </a:srgbClr>
                </a:solidFill>
                <a:effectLst/>
                <a:uLnTx/>
                <a:uFillTx/>
                <a:latin typeface="Segoe UI"/>
                <a:ea typeface="Segoe UI" pitchFamily="34" charset="0"/>
                <a:cs typeface="Segoe UI" pitchFamily="34" charset="0"/>
              </a:endParaRPr>
            </a:p>
          </p:txBody>
        </p:sp>
        <p:sp>
          <p:nvSpPr>
            <p:cNvPr id="52" name="TextBox 51"/>
            <p:cNvSpPr txBox="1"/>
            <p:nvPr/>
          </p:nvSpPr>
          <p:spPr>
            <a:xfrm>
              <a:off x="988001" y="2621554"/>
              <a:ext cx="1316066" cy="215444"/>
            </a:xfrm>
            <a:prstGeom prst="rect">
              <a:avLst/>
            </a:prstGeom>
            <a:noFill/>
          </p:spPr>
          <p:txBody>
            <a:bodyPr wrap="none" lIns="0" tIns="0" rIns="0" bIns="0" rtlCol="0">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ko-KR" altLang="en-US" sz="1400" b="0" i="0" u="none" strike="noStrike" kern="0" cap="none" spc="-70" normalizeH="0" baseline="0" noProof="0" smtClean="0">
                  <a:ln>
                    <a:noFill/>
                  </a:ln>
                  <a:solidFill>
                    <a:srgbClr val="000000"/>
                  </a:solidFill>
                  <a:effectLst/>
                  <a:uLnTx/>
                  <a:uFillTx/>
                </a:rPr>
                <a:t>외부 인증 및 표준</a:t>
              </a:r>
              <a:endParaRPr kumimoji="0" lang="en-US" sz="1400" b="0" i="0" u="none" strike="noStrike" kern="0" cap="none" spc="-70" normalizeH="0" baseline="0" noProof="0" dirty="0" smtClean="0">
                <a:ln>
                  <a:noFill/>
                </a:ln>
                <a:solidFill>
                  <a:srgbClr val="000000"/>
                </a:solidFill>
                <a:effectLst/>
                <a:uLnTx/>
                <a:uFillTx/>
              </a:endParaRPr>
            </a:p>
          </p:txBody>
        </p:sp>
      </p:grpSp>
      <p:sp>
        <p:nvSpPr>
          <p:cNvPr id="2" name="Title 1"/>
          <p:cNvSpPr>
            <a:spLocks noGrp="1"/>
          </p:cNvSpPr>
          <p:nvPr>
            <p:ph type="title"/>
          </p:nvPr>
        </p:nvSpPr>
        <p:spPr/>
        <p:txBody>
          <a:bodyPr/>
          <a:lstStyle/>
          <a:p>
            <a:r>
              <a:rPr lang="en-US" altLang="ko-KR" dirty="0" smtClean="0"/>
              <a:t>Security Framework</a:t>
            </a:r>
            <a:endParaRPr lang="ko-KR" altLang="en-US" dirty="0"/>
          </a:p>
        </p:txBody>
      </p:sp>
      <p:sp>
        <p:nvSpPr>
          <p:cNvPr id="54"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Microsoft Azure </a:t>
            </a:r>
            <a:r>
              <a:rPr lang="ko-KR" altLang="en-US" sz="1836" spc="-104">
                <a:solidFill>
                  <a:srgbClr val="0076C6"/>
                </a:solidFill>
                <a:latin typeface="맑은 고딕" panose="020B0503020000020004" pitchFamily="50" charset="-127"/>
                <a:ea typeface="맑은 고딕" panose="020B0503020000020004" pitchFamily="50" charset="-127"/>
              </a:rPr>
              <a:t>다음과 같은 보안 프레임크 기반으로 외부 인증</a:t>
            </a:r>
            <a:r>
              <a:rPr lang="en-US" altLang="ko-KR" sz="1836" spc="-104" dirty="0">
                <a:solidFill>
                  <a:srgbClr val="0076C6"/>
                </a:solidFill>
                <a:latin typeface="맑은 고딕" panose="020B0503020000020004" pitchFamily="50" charset="-127"/>
                <a:ea typeface="맑은 고딕" panose="020B0503020000020004" pitchFamily="50" charset="-127"/>
              </a:rPr>
              <a:t>/</a:t>
            </a:r>
            <a:r>
              <a:rPr lang="ko-KR" altLang="en-US" sz="1836" spc="-104">
                <a:solidFill>
                  <a:srgbClr val="0076C6"/>
                </a:solidFill>
                <a:latin typeface="맑은 고딕" panose="020B0503020000020004" pitchFamily="50" charset="-127"/>
                <a:ea typeface="맑은 고딕" panose="020B0503020000020004" pitchFamily="50" charset="-127"/>
              </a:rPr>
              <a:t>표준을 준수하고</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사용자의 시스템 및 정보를 안전하게 보호합니다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64527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p:nvPr/>
        </p:nvSpPr>
        <p:spPr bwMode="gray">
          <a:xfrm>
            <a:off x="7851509" y="1622187"/>
            <a:ext cx="3177923" cy="4976377"/>
          </a:xfrm>
          <a:prstGeom prst="rect">
            <a:avLst/>
          </a:prstGeom>
          <a:solidFill>
            <a:schemeClr val="tx1"/>
          </a:solidFill>
          <a:ln w="9525" algn="ctr">
            <a:solidFill>
              <a:schemeClr val="bg1"/>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indent="-174862" defTabSz="317342">
              <a:lnSpc>
                <a:spcPct val="90000"/>
              </a:lnSpc>
              <a:spcBef>
                <a:spcPts val="306"/>
              </a:spcBef>
              <a:spcAft>
                <a:spcPts val="306"/>
              </a:spcAft>
              <a:buClr>
                <a:srgbClr val="FD0000"/>
              </a:buClr>
              <a:buFont typeface="Arial" pitchFamily="34" charset="0"/>
              <a:buChar char="•"/>
            </a:pPr>
            <a:endParaRPr lang="en-US" altLang="ko-KR" sz="1428" b="1" u="sng" dirty="0">
              <a:solidFill>
                <a:prstClr val="black"/>
              </a:solidFill>
            </a:endParaRPr>
          </a:p>
        </p:txBody>
      </p:sp>
      <p:sp>
        <p:nvSpPr>
          <p:cNvPr id="99" name="Rectangle 7"/>
          <p:cNvSpPr/>
          <p:nvPr/>
        </p:nvSpPr>
        <p:spPr bwMode="gray">
          <a:xfrm>
            <a:off x="7851509" y="1622189"/>
            <a:ext cx="3177923" cy="295152"/>
          </a:xfrm>
          <a:prstGeom prst="rect">
            <a:avLst/>
          </a:prstGeom>
          <a:solidFill>
            <a:srgbClr val="005990"/>
          </a:solidFill>
          <a:ln w="9525" algn="ctr">
            <a:solidFill>
              <a:schemeClr val="bg1"/>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algn="ctr">
              <a:spcBef>
                <a:spcPct val="20000"/>
              </a:spcBef>
              <a:buSzPct val="100000"/>
            </a:pPr>
            <a:r>
              <a:rPr lang="ko-KR" altLang="en-US" sz="1428" b="1" kern="0" dirty="0">
                <a:latin typeface="+mn-ea"/>
              </a:rPr>
              <a:t>접근 통제 및 데이터 보호</a:t>
            </a:r>
            <a:endParaRPr lang="en-US" sz="1428" b="1" kern="0" dirty="0">
              <a:latin typeface="+mn-ea"/>
            </a:endParaRPr>
          </a:p>
        </p:txBody>
      </p:sp>
      <p:sp>
        <p:nvSpPr>
          <p:cNvPr id="2" name="Title 1"/>
          <p:cNvSpPr>
            <a:spLocks noGrp="1"/>
          </p:cNvSpPr>
          <p:nvPr>
            <p:ph type="title"/>
          </p:nvPr>
        </p:nvSpPr>
        <p:spPr/>
        <p:txBody>
          <a:bodyPr>
            <a:normAutofit/>
          </a:bodyPr>
          <a:lstStyle/>
          <a:p>
            <a:r>
              <a:rPr lang="en-US" altLang="ko-KR" dirty="0" smtClean="0"/>
              <a:t>Azure Security</a:t>
            </a:r>
            <a:endParaRPr lang="ko-KR" altLang="en-US" dirty="0"/>
          </a:p>
        </p:txBody>
      </p:sp>
      <p:sp>
        <p:nvSpPr>
          <p:cNvPr id="39" name="직사각형 38"/>
          <p:cNvSpPr/>
          <p:nvPr/>
        </p:nvSpPr>
        <p:spPr>
          <a:xfrm>
            <a:off x="7851510" y="1959169"/>
            <a:ext cx="3177923" cy="4463017"/>
          </a:xfrm>
          <a:prstGeom prst="rect">
            <a:avLst/>
          </a:prstGeom>
        </p:spPr>
        <p:txBody>
          <a:bodyPr wrap="square">
            <a:spAutoFit/>
          </a:bodyPr>
          <a:lstStyle/>
          <a:p>
            <a:pPr marL="174862" indent="-174862" defTabSz="317342" fontAlgn="ctr">
              <a:lnSpc>
                <a:spcPct val="90000"/>
              </a:lnSpc>
              <a:spcBef>
                <a:spcPts val="306"/>
              </a:spcBef>
              <a:spcAft>
                <a:spcPts val="306"/>
              </a:spcAft>
              <a:buClr>
                <a:srgbClr val="FD0000"/>
              </a:buClr>
              <a:buFont typeface="Arial" pitchFamily="34" charset="0"/>
              <a:buChar char="•"/>
            </a:pPr>
            <a:r>
              <a:rPr lang="ko-KR" altLang="en-US" sz="1224" dirty="0">
                <a:solidFill>
                  <a:schemeClr val="bg1"/>
                </a:solidFill>
              </a:rPr>
              <a:t>기업을 위한 </a:t>
            </a:r>
            <a:r>
              <a:rPr lang="en-US" altLang="ko-KR" sz="1224" dirty="0">
                <a:solidFill>
                  <a:schemeClr val="bg1"/>
                </a:solidFill>
              </a:rPr>
              <a:t>Cloud</a:t>
            </a:r>
            <a:r>
              <a:rPr lang="ko-KR" altLang="en-US" sz="1224">
                <a:solidFill>
                  <a:schemeClr val="bg1"/>
                </a:solidFill>
              </a:rPr>
              <a:t> </a:t>
            </a:r>
            <a:r>
              <a:rPr lang="ko-KR" altLang="en-US" sz="1224" dirty="0">
                <a:solidFill>
                  <a:schemeClr val="bg1"/>
                </a:solidFill>
              </a:rPr>
              <a:t>디렉터리</a:t>
            </a:r>
            <a:endParaRPr lang="ko-KR" altLang="ko-KR" sz="1224" dirty="0">
              <a:solidFill>
                <a:schemeClr val="bg1"/>
              </a:solidFill>
            </a:endParaRPr>
          </a:p>
          <a:p>
            <a:pPr marL="272007" lvl="1" indent="-174862" defTabSz="317342">
              <a:lnSpc>
                <a:spcPct val="90000"/>
              </a:lnSpc>
              <a:buFont typeface="맑은 고딕" panose="020B0503020000020004" pitchFamily="50" charset="-127"/>
              <a:buChar char="-"/>
            </a:pPr>
            <a:r>
              <a:rPr lang="ko-KR" altLang="en-US" sz="1020" dirty="0">
                <a:solidFill>
                  <a:schemeClr val="bg1"/>
                </a:solidFill>
              </a:rPr>
              <a:t>사용자 관리</a:t>
            </a:r>
            <a:r>
              <a:rPr lang="en-US" altLang="ko-KR" sz="1020" dirty="0">
                <a:solidFill>
                  <a:schemeClr val="bg1"/>
                </a:solidFill>
              </a:rPr>
              <a:t>, </a:t>
            </a:r>
            <a:r>
              <a:rPr lang="ko-KR" altLang="en-US" sz="1020">
                <a:solidFill>
                  <a:schemeClr val="bg1"/>
                </a:solidFill>
              </a:rPr>
              <a:t>패스워드 관리</a:t>
            </a:r>
            <a:r>
              <a:rPr lang="en-US" altLang="ko-KR" sz="1020" dirty="0">
                <a:solidFill>
                  <a:schemeClr val="bg1"/>
                </a:solidFill>
              </a:rPr>
              <a:t>, </a:t>
            </a:r>
            <a:r>
              <a:rPr lang="ko-KR" altLang="en-US" sz="1020">
                <a:solidFill>
                  <a:schemeClr val="bg1"/>
                </a:solidFill>
              </a:rPr>
              <a:t>계정 접근 관리등을 통합 관리할 수 있는 </a:t>
            </a:r>
            <a:r>
              <a:rPr lang="en-US" altLang="ko-KR" sz="1020" dirty="0">
                <a:solidFill>
                  <a:schemeClr val="bg1"/>
                </a:solidFill>
              </a:rPr>
              <a:t>Cloud</a:t>
            </a:r>
            <a:r>
              <a:rPr lang="ko-KR" altLang="en-US" sz="1020">
                <a:solidFill>
                  <a:schemeClr val="bg1"/>
                </a:solidFill>
              </a:rPr>
              <a:t> 디렉토리 서비스를 제공합니다</a:t>
            </a:r>
            <a:r>
              <a:rPr lang="en-US" altLang="ko-KR" sz="1020" dirty="0">
                <a:solidFill>
                  <a:schemeClr val="bg1"/>
                </a:solidFill>
              </a:rPr>
              <a:t>.</a:t>
            </a:r>
            <a:endParaRPr lang="ko-KR" altLang="en-US" sz="1020" dirty="0">
              <a:solidFill>
                <a:schemeClr val="bg1"/>
              </a:solidFill>
            </a:endParaRPr>
          </a:p>
          <a:p>
            <a:pPr marL="174862" indent="-174862" defTabSz="317342" fontAlgn="ctr">
              <a:lnSpc>
                <a:spcPct val="90000"/>
              </a:lnSpc>
              <a:spcBef>
                <a:spcPts val="306"/>
              </a:spcBef>
              <a:spcAft>
                <a:spcPts val="306"/>
              </a:spcAft>
              <a:buClr>
                <a:srgbClr val="FD0000"/>
              </a:buClr>
              <a:buFont typeface="Arial" pitchFamily="34" charset="0"/>
              <a:buChar char="•"/>
            </a:pPr>
            <a:r>
              <a:rPr lang="ko-KR" altLang="en-US" sz="1224" dirty="0">
                <a:solidFill>
                  <a:schemeClr val="bg1"/>
                </a:solidFill>
              </a:rPr>
              <a:t>접근 모니터링 및 </a:t>
            </a:r>
            <a:r>
              <a:rPr lang="ko-KR" altLang="en-US" sz="1224" dirty="0" err="1">
                <a:solidFill>
                  <a:schemeClr val="bg1"/>
                </a:solidFill>
              </a:rPr>
              <a:t>로깅</a:t>
            </a:r>
            <a:endParaRPr lang="ko-KR" altLang="ko-KR" sz="1224" dirty="0">
              <a:solidFill>
                <a:schemeClr val="bg1"/>
              </a:solidFill>
            </a:endParaRPr>
          </a:p>
          <a:p>
            <a:pPr marL="272007" lvl="1" indent="-174862" defTabSz="317342">
              <a:lnSpc>
                <a:spcPct val="90000"/>
              </a:lnSpc>
              <a:buFont typeface="맑은 고딕" panose="020B0503020000020004" pitchFamily="50" charset="-127"/>
              <a:buChar char="-"/>
            </a:pPr>
            <a:r>
              <a:rPr lang="en-US" altLang="ko-KR" sz="1020" dirty="0">
                <a:solidFill>
                  <a:schemeClr val="bg1"/>
                </a:solidFill>
              </a:rPr>
              <a:t>Azure </a:t>
            </a:r>
            <a:r>
              <a:rPr lang="ko-KR" altLang="en-US" sz="1020">
                <a:solidFill>
                  <a:schemeClr val="bg1"/>
                </a:solidFill>
              </a:rPr>
              <a:t>관리자의 접근에 대해서 모니터링 및 로깅을 남기며 허가받지 않은 접근에 대해서는 경고가 발생할 수 있도록 합니다</a:t>
            </a:r>
            <a:r>
              <a:rPr lang="en-US" altLang="ko-KR" sz="1020" dirty="0">
                <a:solidFill>
                  <a:schemeClr val="bg1"/>
                </a:solidFill>
              </a:rPr>
              <a:t>. </a:t>
            </a:r>
            <a:r>
              <a:rPr lang="ko-KR" altLang="en-US" sz="1020">
                <a:solidFill>
                  <a:schemeClr val="bg1"/>
                </a:solidFill>
              </a:rPr>
              <a:t>고객은 마이크로소프트에 고객의 환경에 접근한 기록을 요청할 수도 있습니다</a:t>
            </a:r>
            <a:r>
              <a:rPr lang="en-US" altLang="ko-KR" sz="1020" dirty="0">
                <a:solidFill>
                  <a:schemeClr val="bg1"/>
                </a:solidFill>
              </a:rPr>
              <a:t>.</a:t>
            </a:r>
            <a:endParaRPr lang="ko-KR" altLang="en-US" sz="1020">
              <a:solidFill>
                <a:schemeClr val="bg1"/>
              </a:solidFill>
            </a:endParaRPr>
          </a:p>
          <a:p>
            <a:pPr marL="174862" indent="-174862" defTabSz="317342" fontAlgn="ctr">
              <a:lnSpc>
                <a:spcPct val="90000"/>
              </a:lnSpc>
              <a:spcBef>
                <a:spcPts val="612"/>
              </a:spcBef>
              <a:spcAft>
                <a:spcPts val="306"/>
              </a:spcAft>
              <a:buClr>
                <a:srgbClr val="FD0000"/>
              </a:buClr>
              <a:buFont typeface="Arial" pitchFamily="34" charset="0"/>
              <a:buChar char="•"/>
            </a:pPr>
            <a:r>
              <a:rPr lang="ko-KR" altLang="en-US" sz="1224" dirty="0">
                <a:solidFill>
                  <a:schemeClr val="bg1"/>
                </a:solidFill>
              </a:rPr>
              <a:t>이중 인증 서비스 제공</a:t>
            </a:r>
            <a:endParaRPr lang="ko-KR" altLang="ko-KR" sz="1224" dirty="0">
              <a:solidFill>
                <a:schemeClr val="bg1"/>
              </a:solidFill>
            </a:endParaRPr>
          </a:p>
          <a:p>
            <a:pPr marL="272007" lvl="1" indent="-174862" defTabSz="317342">
              <a:lnSpc>
                <a:spcPct val="90000"/>
              </a:lnSpc>
              <a:buFont typeface="맑은 고딕" panose="020B0503020000020004" pitchFamily="50" charset="-127"/>
              <a:buChar char="-"/>
            </a:pPr>
            <a:r>
              <a:rPr lang="en-US" altLang="ko-KR" sz="1020" dirty="0">
                <a:solidFill>
                  <a:schemeClr val="bg1"/>
                </a:solidFill>
              </a:rPr>
              <a:t>Cloud</a:t>
            </a:r>
            <a:r>
              <a:rPr lang="ko-KR" altLang="en-US" sz="1020">
                <a:solidFill>
                  <a:schemeClr val="bg1"/>
                </a:solidFill>
              </a:rPr>
              <a:t> </a:t>
            </a:r>
            <a:r>
              <a:rPr lang="ko-KR" altLang="en-US" sz="1020" dirty="0">
                <a:solidFill>
                  <a:schemeClr val="bg1"/>
                </a:solidFill>
              </a:rPr>
              <a:t>상의 데이터</a:t>
            </a:r>
            <a:r>
              <a:rPr lang="en-US" altLang="ko-KR" sz="1020" dirty="0">
                <a:solidFill>
                  <a:schemeClr val="bg1"/>
                </a:solidFill>
              </a:rPr>
              <a:t>, </a:t>
            </a:r>
            <a:r>
              <a:rPr lang="ko-KR" altLang="en-US" sz="1020">
                <a:solidFill>
                  <a:schemeClr val="bg1"/>
                </a:solidFill>
              </a:rPr>
              <a:t>서비스 접근 보안 강화를 위해 </a:t>
            </a:r>
            <a:r>
              <a:rPr lang="en-US" altLang="ko-KR" sz="1020" dirty="0">
                <a:solidFill>
                  <a:schemeClr val="bg1"/>
                </a:solidFill>
              </a:rPr>
              <a:t>Multi-factor </a:t>
            </a:r>
            <a:r>
              <a:rPr lang="ko-KR" altLang="en-US" sz="1020">
                <a:solidFill>
                  <a:schemeClr val="bg1"/>
                </a:solidFill>
              </a:rPr>
              <a:t>인증 서비스를 제공합니다</a:t>
            </a:r>
            <a:r>
              <a:rPr lang="en-US" altLang="ko-KR" sz="1020" dirty="0">
                <a:solidFill>
                  <a:schemeClr val="bg1"/>
                </a:solidFill>
              </a:rPr>
              <a:t>.</a:t>
            </a:r>
            <a:endParaRPr lang="ko-KR" altLang="en-US" sz="1020" dirty="0">
              <a:solidFill>
                <a:schemeClr val="bg1"/>
              </a:solidFill>
            </a:endParaRPr>
          </a:p>
          <a:p>
            <a:pPr marL="174862" indent="-174862" defTabSz="317342" fontAlgn="ctr">
              <a:lnSpc>
                <a:spcPct val="90000"/>
              </a:lnSpc>
              <a:spcBef>
                <a:spcPts val="612"/>
              </a:spcBef>
              <a:spcAft>
                <a:spcPts val="306"/>
              </a:spcAft>
              <a:buClr>
                <a:srgbClr val="FD0000"/>
              </a:buClr>
              <a:buFont typeface="Arial" pitchFamily="34" charset="0"/>
              <a:buChar char="•"/>
            </a:pPr>
            <a:r>
              <a:rPr lang="ko-KR" altLang="en-US" sz="1224" dirty="0">
                <a:solidFill>
                  <a:schemeClr val="bg1"/>
                </a:solidFill>
              </a:rPr>
              <a:t>통신 및 저장소의 데이터 암호화</a:t>
            </a:r>
            <a:endParaRPr lang="ko-KR" altLang="ko-KR" sz="1224" dirty="0">
              <a:solidFill>
                <a:schemeClr val="bg1"/>
              </a:solidFill>
            </a:endParaRPr>
          </a:p>
          <a:p>
            <a:pPr marL="272007" lvl="1" indent="-174862" defTabSz="317342">
              <a:lnSpc>
                <a:spcPct val="90000"/>
              </a:lnSpc>
              <a:buFont typeface="맑은 고딕" panose="020B0503020000020004" pitchFamily="50" charset="-127"/>
              <a:buChar char="-"/>
            </a:pPr>
            <a:r>
              <a:rPr lang="ko-KR" altLang="en-US" sz="1020" dirty="0">
                <a:solidFill>
                  <a:schemeClr val="bg1"/>
                </a:solidFill>
              </a:rPr>
              <a:t>통신 상의 암호화는 기본적으로 업계 표준인 </a:t>
            </a:r>
            <a:r>
              <a:rPr lang="en-US" altLang="ko-KR" sz="1020" dirty="0">
                <a:solidFill>
                  <a:schemeClr val="bg1"/>
                </a:solidFill>
              </a:rPr>
              <a:t>SSL, TSL, IPSEC</a:t>
            </a:r>
            <a:r>
              <a:rPr lang="ko-KR" altLang="en-US" sz="1020">
                <a:solidFill>
                  <a:schemeClr val="bg1"/>
                </a:solidFill>
              </a:rPr>
              <a:t> 등으로 수행됩니다</a:t>
            </a:r>
            <a:r>
              <a:rPr lang="en-US" altLang="ko-KR" sz="1020" dirty="0">
                <a:solidFill>
                  <a:schemeClr val="bg1"/>
                </a:solidFill>
              </a:rPr>
              <a:t>. Azure </a:t>
            </a:r>
            <a:r>
              <a:rPr lang="ko-KR" altLang="en-US" sz="1020">
                <a:solidFill>
                  <a:schemeClr val="bg1"/>
                </a:solidFill>
              </a:rPr>
              <a:t>상에 저장된 데이터는 기본으로 암호화되지 않습니다</a:t>
            </a:r>
            <a:r>
              <a:rPr lang="en-US" altLang="ko-KR" sz="1020" dirty="0">
                <a:solidFill>
                  <a:schemeClr val="bg1"/>
                </a:solidFill>
              </a:rPr>
              <a:t>. </a:t>
            </a:r>
            <a:r>
              <a:rPr lang="ko-KR" altLang="en-US" sz="1020">
                <a:solidFill>
                  <a:schemeClr val="bg1"/>
                </a:solidFill>
              </a:rPr>
              <a:t>하지만</a:t>
            </a:r>
            <a:r>
              <a:rPr lang="en-US" altLang="ko-KR" sz="1020" dirty="0">
                <a:solidFill>
                  <a:schemeClr val="bg1"/>
                </a:solidFill>
              </a:rPr>
              <a:t>, </a:t>
            </a:r>
            <a:r>
              <a:rPr lang="ko-KR" altLang="en-US" sz="1020">
                <a:solidFill>
                  <a:schemeClr val="bg1"/>
                </a:solidFill>
              </a:rPr>
              <a:t>고객이 스스로 암호화 할 수 있는 </a:t>
            </a:r>
            <a:r>
              <a:rPr lang="en-US" altLang="ko-KR" sz="1020" dirty="0">
                <a:solidFill>
                  <a:schemeClr val="bg1"/>
                </a:solidFill>
              </a:rPr>
              <a:t>RMS, </a:t>
            </a:r>
            <a:r>
              <a:rPr lang="en-US" altLang="ko-KR" sz="1020" dirty="0" err="1">
                <a:solidFill>
                  <a:schemeClr val="bg1"/>
                </a:solidFill>
              </a:rPr>
              <a:t>Bitlocker</a:t>
            </a:r>
            <a:r>
              <a:rPr lang="en-US" altLang="ko-KR" sz="1020" dirty="0">
                <a:solidFill>
                  <a:schemeClr val="bg1"/>
                </a:solidFill>
              </a:rPr>
              <a:t>, .NET </a:t>
            </a:r>
            <a:r>
              <a:rPr lang="ko-KR" altLang="en-US" sz="1020">
                <a:solidFill>
                  <a:schemeClr val="bg1"/>
                </a:solidFill>
              </a:rPr>
              <a:t>암호화 서비스등 다양한 옵션을 제공합니다</a:t>
            </a:r>
            <a:r>
              <a:rPr lang="en-US" altLang="ko-KR" sz="1020" dirty="0">
                <a:solidFill>
                  <a:schemeClr val="bg1"/>
                </a:solidFill>
              </a:rPr>
              <a:t>.</a:t>
            </a:r>
            <a:endParaRPr lang="ko-KR" altLang="en-US" sz="1020">
              <a:solidFill>
                <a:schemeClr val="bg1"/>
              </a:solidFill>
            </a:endParaRPr>
          </a:p>
          <a:p>
            <a:pPr marL="174862" indent="-174862" defTabSz="317342" fontAlgn="ctr">
              <a:lnSpc>
                <a:spcPct val="90000"/>
              </a:lnSpc>
              <a:spcBef>
                <a:spcPts val="612"/>
              </a:spcBef>
              <a:spcAft>
                <a:spcPts val="306"/>
              </a:spcAft>
              <a:buClr>
                <a:srgbClr val="FD0000"/>
              </a:buClr>
              <a:buFont typeface="Arial" pitchFamily="34" charset="0"/>
              <a:buChar char="•"/>
            </a:pPr>
            <a:r>
              <a:rPr lang="ko-KR" altLang="en-US" sz="1224" dirty="0">
                <a:solidFill>
                  <a:schemeClr val="bg1"/>
                </a:solidFill>
              </a:rPr>
              <a:t>데이터 격리 및 파괴</a:t>
            </a:r>
            <a:endParaRPr lang="en-US" altLang="ko-KR" sz="1428" b="1" u="sng" dirty="0">
              <a:solidFill>
                <a:schemeClr val="bg1"/>
              </a:solidFill>
            </a:endParaRPr>
          </a:p>
          <a:p>
            <a:pPr marL="272007" lvl="1" indent="-174862" defTabSz="317342">
              <a:lnSpc>
                <a:spcPct val="90000"/>
              </a:lnSpc>
              <a:buFont typeface="맑은 고딕" panose="020B0503020000020004" pitchFamily="50" charset="-127"/>
              <a:buChar char="-"/>
            </a:pPr>
            <a:r>
              <a:rPr lang="ko-KR" altLang="en-US" sz="1020" dirty="0">
                <a:solidFill>
                  <a:schemeClr val="bg1"/>
                </a:solidFill>
              </a:rPr>
              <a:t>모든 데이터는 </a:t>
            </a:r>
            <a:r>
              <a:rPr lang="en-US" altLang="ko-KR" sz="1020" dirty="0">
                <a:solidFill>
                  <a:schemeClr val="bg1"/>
                </a:solidFill>
              </a:rPr>
              <a:t>Azure</a:t>
            </a:r>
            <a:r>
              <a:rPr lang="ko-KR" altLang="en-US" sz="1020">
                <a:solidFill>
                  <a:schemeClr val="bg1"/>
                </a:solidFill>
              </a:rPr>
              <a:t>가 테넌트 별로 논리적으로 격리시켜 다른 테넌트의 데이터를 볼 수 없도록 합니다</a:t>
            </a:r>
            <a:r>
              <a:rPr lang="en-US" altLang="ko-KR" sz="1020" dirty="0">
                <a:solidFill>
                  <a:schemeClr val="bg1"/>
                </a:solidFill>
              </a:rPr>
              <a:t>. </a:t>
            </a:r>
            <a:r>
              <a:rPr lang="ko-KR" altLang="en-US" sz="1020">
                <a:solidFill>
                  <a:schemeClr val="bg1"/>
                </a:solidFill>
              </a:rPr>
              <a:t>고객이 데이터를 지울 경우에도 다른 테넌트가 볼 수 없도록 파괴합니다</a:t>
            </a:r>
            <a:r>
              <a:rPr lang="en-US" altLang="ko-KR" sz="1020" dirty="0">
                <a:solidFill>
                  <a:schemeClr val="bg1"/>
                </a:solidFill>
              </a:rPr>
              <a:t>.</a:t>
            </a:r>
            <a:endParaRPr lang="en-US" altLang="ko-KR" sz="1428" b="1" u="sng" dirty="0">
              <a:solidFill>
                <a:schemeClr val="bg1"/>
              </a:solidFill>
            </a:endParaRPr>
          </a:p>
          <a:p>
            <a:pPr marL="174862" indent="-174862" defTabSz="317342">
              <a:lnSpc>
                <a:spcPct val="90000"/>
              </a:lnSpc>
              <a:spcBef>
                <a:spcPts val="306"/>
              </a:spcBef>
              <a:spcAft>
                <a:spcPts val="306"/>
              </a:spcAft>
              <a:buClr>
                <a:srgbClr val="FD0000"/>
              </a:buClr>
              <a:buFont typeface="Arial" pitchFamily="34" charset="0"/>
              <a:buChar char="•"/>
            </a:pPr>
            <a:endParaRPr lang="en-US" altLang="ko-KR" sz="1428" b="1" u="sng" dirty="0">
              <a:solidFill>
                <a:schemeClr val="bg1"/>
              </a:solidFill>
            </a:endParaRPr>
          </a:p>
        </p:txBody>
      </p:sp>
      <p:sp>
        <p:nvSpPr>
          <p:cNvPr id="22" name="Rectangle 4"/>
          <p:cNvSpPr/>
          <p:nvPr/>
        </p:nvSpPr>
        <p:spPr bwMode="gray">
          <a:xfrm>
            <a:off x="1382081" y="1622187"/>
            <a:ext cx="3177923" cy="4976377"/>
          </a:xfrm>
          <a:prstGeom prst="rect">
            <a:avLst/>
          </a:prstGeom>
          <a:solidFill>
            <a:schemeClr val="tx1"/>
          </a:solidFill>
          <a:ln w="9525" algn="ctr">
            <a:solidFill>
              <a:schemeClr val="bg1"/>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indent="-174862" defTabSz="317342">
              <a:lnSpc>
                <a:spcPct val="90000"/>
              </a:lnSpc>
              <a:spcBef>
                <a:spcPts val="306"/>
              </a:spcBef>
              <a:spcAft>
                <a:spcPts val="306"/>
              </a:spcAft>
              <a:buClr>
                <a:srgbClr val="FD0000"/>
              </a:buClr>
              <a:buFont typeface="Arial" pitchFamily="34" charset="0"/>
              <a:buChar char="•"/>
            </a:pPr>
            <a:endParaRPr lang="en-US" altLang="ko-KR" sz="1428" b="1" u="sng" dirty="0">
              <a:solidFill>
                <a:prstClr val="black"/>
              </a:solidFill>
            </a:endParaRPr>
          </a:p>
        </p:txBody>
      </p:sp>
      <p:sp>
        <p:nvSpPr>
          <p:cNvPr id="23" name="Rectangle 7"/>
          <p:cNvSpPr/>
          <p:nvPr/>
        </p:nvSpPr>
        <p:spPr bwMode="gray">
          <a:xfrm>
            <a:off x="1382081" y="1622189"/>
            <a:ext cx="3177923" cy="295152"/>
          </a:xfrm>
          <a:prstGeom prst="rect">
            <a:avLst/>
          </a:prstGeom>
          <a:solidFill>
            <a:srgbClr val="005990"/>
          </a:solidFill>
          <a:ln w="9525" algn="ctr">
            <a:solidFill>
              <a:schemeClr val="bg1"/>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algn="ctr">
              <a:spcBef>
                <a:spcPct val="20000"/>
              </a:spcBef>
              <a:buSzPct val="100000"/>
            </a:pPr>
            <a:r>
              <a:rPr lang="ko-KR" altLang="en-US" sz="1428" b="1" kern="0" dirty="0">
                <a:latin typeface="+mn-ea"/>
              </a:rPr>
              <a:t>보안 설계 및 운영 보안</a:t>
            </a:r>
            <a:endParaRPr lang="en-US" sz="1428" b="1" kern="0" dirty="0">
              <a:latin typeface="+mn-ea"/>
            </a:endParaRPr>
          </a:p>
        </p:txBody>
      </p:sp>
      <p:sp>
        <p:nvSpPr>
          <p:cNvPr id="25" name="Rectangle 4"/>
          <p:cNvSpPr/>
          <p:nvPr/>
        </p:nvSpPr>
        <p:spPr bwMode="gray">
          <a:xfrm>
            <a:off x="4616795" y="1622187"/>
            <a:ext cx="3177923" cy="4976377"/>
          </a:xfrm>
          <a:prstGeom prst="rect">
            <a:avLst/>
          </a:prstGeom>
          <a:solidFill>
            <a:schemeClr val="tx1"/>
          </a:solidFill>
          <a:ln w="9525" algn="ctr">
            <a:solidFill>
              <a:schemeClr val="bg1"/>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indent="-174862" defTabSz="317342">
              <a:lnSpc>
                <a:spcPct val="90000"/>
              </a:lnSpc>
              <a:spcBef>
                <a:spcPts val="306"/>
              </a:spcBef>
              <a:spcAft>
                <a:spcPts val="306"/>
              </a:spcAft>
              <a:buClr>
                <a:srgbClr val="FD0000"/>
              </a:buClr>
              <a:buFont typeface="Arial" pitchFamily="34" charset="0"/>
              <a:buChar char="•"/>
            </a:pPr>
            <a:endParaRPr lang="en-US" altLang="ko-KR" sz="1428" b="1" u="sng" dirty="0">
              <a:solidFill>
                <a:prstClr val="black"/>
              </a:solidFill>
            </a:endParaRPr>
          </a:p>
        </p:txBody>
      </p:sp>
      <p:sp>
        <p:nvSpPr>
          <p:cNvPr id="26" name="Rectangle 7"/>
          <p:cNvSpPr/>
          <p:nvPr/>
        </p:nvSpPr>
        <p:spPr bwMode="gray">
          <a:xfrm>
            <a:off x="4616795" y="1622189"/>
            <a:ext cx="3177923" cy="295152"/>
          </a:xfrm>
          <a:prstGeom prst="rect">
            <a:avLst/>
          </a:prstGeom>
          <a:solidFill>
            <a:srgbClr val="005990"/>
          </a:solidFill>
          <a:ln w="9525" algn="ctr">
            <a:solidFill>
              <a:schemeClr val="bg1"/>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algn="ctr">
              <a:spcBef>
                <a:spcPct val="20000"/>
              </a:spcBef>
              <a:buSzPct val="100000"/>
            </a:pPr>
            <a:r>
              <a:rPr lang="ko-KR" altLang="en-US" sz="1428" b="1" kern="0" dirty="0">
                <a:latin typeface="+mn-ea"/>
              </a:rPr>
              <a:t>인프라 및 네트워크 보호</a:t>
            </a:r>
            <a:endParaRPr lang="en-US" sz="1428" b="1" kern="0" dirty="0">
              <a:latin typeface="+mn-ea"/>
            </a:endParaRPr>
          </a:p>
        </p:txBody>
      </p:sp>
      <p:sp>
        <p:nvSpPr>
          <p:cNvPr id="27" name="직사각형 38"/>
          <p:cNvSpPr/>
          <p:nvPr/>
        </p:nvSpPr>
        <p:spPr>
          <a:xfrm>
            <a:off x="4616796" y="1959168"/>
            <a:ext cx="3177923" cy="4506426"/>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schemeClr val="bg1"/>
                </a:solidFill>
              </a:rPr>
              <a:t>데이터센터 물리적 보안</a:t>
            </a:r>
            <a:endParaRPr lang="en-US" altLang="ko-KR" sz="1224" dirty="0">
              <a:solidFill>
                <a:schemeClr val="bg1"/>
              </a:solidFill>
            </a:endParaRPr>
          </a:p>
          <a:p>
            <a:pPr marL="272007" lvl="1" indent="-174862" defTabSz="317342">
              <a:lnSpc>
                <a:spcPct val="90000"/>
              </a:lnSpc>
              <a:buFont typeface="맑은 고딕" panose="020B0503020000020004" pitchFamily="50" charset="-127"/>
              <a:buChar char="-"/>
            </a:pPr>
            <a:r>
              <a:rPr lang="en-US" altLang="ko-KR" sz="1020" dirty="0">
                <a:solidFill>
                  <a:schemeClr val="bg1"/>
                </a:solidFill>
              </a:rPr>
              <a:t>24 x 7 </a:t>
            </a:r>
            <a:r>
              <a:rPr lang="ko-KR" altLang="en-US" sz="1020">
                <a:solidFill>
                  <a:schemeClr val="bg1"/>
                </a:solidFill>
              </a:rPr>
              <a:t>물리적 접근 통제</a:t>
            </a:r>
          </a:p>
          <a:p>
            <a:pPr marL="272007" lvl="1" indent="-174862" defTabSz="317342">
              <a:lnSpc>
                <a:spcPct val="90000"/>
              </a:lnSpc>
              <a:buFont typeface="맑은 고딕" panose="020B0503020000020004" pitchFamily="50" charset="-127"/>
              <a:buChar char="-"/>
            </a:pPr>
            <a:r>
              <a:rPr lang="ko-KR" altLang="en-US" sz="1020" dirty="0">
                <a:solidFill>
                  <a:schemeClr val="bg1"/>
                </a:solidFill>
              </a:rPr>
              <a:t>동작 감시기 </a:t>
            </a:r>
          </a:p>
          <a:p>
            <a:pPr marL="272007" lvl="1" indent="-174862" defTabSz="317342">
              <a:lnSpc>
                <a:spcPct val="90000"/>
              </a:lnSpc>
              <a:buFont typeface="맑은 고딕" panose="020B0503020000020004" pitchFamily="50" charset="-127"/>
              <a:buChar char="-"/>
            </a:pPr>
            <a:r>
              <a:rPr lang="ko-KR" altLang="en-US" sz="1020" dirty="0">
                <a:solidFill>
                  <a:schemeClr val="bg1"/>
                </a:solidFill>
              </a:rPr>
              <a:t>생체정보 기반 시설 접근 통제</a:t>
            </a:r>
          </a:p>
          <a:p>
            <a:pPr marL="272007" lvl="1" indent="-174862" defTabSz="317342">
              <a:lnSpc>
                <a:spcPct val="90000"/>
              </a:lnSpc>
              <a:buFont typeface="맑은 고딕" panose="020B0503020000020004" pitchFamily="50" charset="-127"/>
              <a:buChar char="-"/>
            </a:pPr>
            <a:r>
              <a:rPr lang="en-US" altLang="ko-KR" sz="1020" dirty="0">
                <a:solidFill>
                  <a:schemeClr val="bg1"/>
                </a:solidFill>
              </a:rPr>
              <a:t>24</a:t>
            </a:r>
            <a:r>
              <a:rPr lang="ko-KR" altLang="en-US" sz="1020">
                <a:solidFill>
                  <a:schemeClr val="bg1"/>
                </a:solidFill>
              </a:rPr>
              <a:t>시간 감시 카메라 가동</a:t>
            </a:r>
          </a:p>
          <a:p>
            <a:pPr marL="272007" lvl="1" indent="-174862" defTabSz="317342">
              <a:lnSpc>
                <a:spcPct val="90000"/>
              </a:lnSpc>
              <a:buFont typeface="맑은 고딕" panose="020B0503020000020004" pitchFamily="50" charset="-127"/>
              <a:buChar char="-"/>
            </a:pPr>
            <a:r>
              <a:rPr lang="ko-KR" altLang="en-US" sz="1020" dirty="0">
                <a:solidFill>
                  <a:schemeClr val="bg1"/>
                </a:solidFill>
              </a:rPr>
              <a:t>물리적 침입 탐지</a:t>
            </a:r>
          </a:p>
          <a:p>
            <a:pPr marL="174862" indent="-174862" defTabSz="317342">
              <a:lnSpc>
                <a:spcPct val="90000"/>
              </a:lnSpc>
              <a:spcBef>
                <a:spcPts val="612"/>
              </a:spcBef>
              <a:spcAft>
                <a:spcPts val="306"/>
              </a:spcAft>
              <a:buClr>
                <a:srgbClr val="FD0000"/>
              </a:buClr>
              <a:buFont typeface="Arial" pitchFamily="34" charset="0"/>
              <a:buChar char="•"/>
            </a:pPr>
            <a:r>
              <a:rPr lang="ko-KR" altLang="en-US" sz="1224" dirty="0">
                <a:solidFill>
                  <a:schemeClr val="bg1"/>
                </a:solidFill>
              </a:rPr>
              <a:t>모니터링 및 감사 </a:t>
            </a:r>
            <a:r>
              <a:rPr lang="ko-KR" altLang="en-US" sz="1224" dirty="0" err="1">
                <a:solidFill>
                  <a:schemeClr val="bg1"/>
                </a:solidFill>
              </a:rPr>
              <a:t>로깅</a:t>
            </a:r>
            <a:endParaRPr lang="en-US" altLang="ko-KR" sz="1224" dirty="0">
              <a:solidFill>
                <a:schemeClr val="bg1"/>
              </a:solidFill>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schemeClr val="bg1"/>
                </a:solidFill>
              </a:rPr>
              <a:t>패치 관리</a:t>
            </a:r>
            <a:endParaRPr lang="en-US" altLang="ko-KR" sz="1224" dirty="0">
              <a:solidFill>
                <a:schemeClr val="bg1"/>
              </a:solidFill>
            </a:endParaRPr>
          </a:p>
          <a:p>
            <a:pPr marL="174862" indent="-174862" defTabSz="317342">
              <a:lnSpc>
                <a:spcPct val="90000"/>
              </a:lnSpc>
              <a:spcBef>
                <a:spcPts val="306"/>
              </a:spcBef>
              <a:spcAft>
                <a:spcPts val="306"/>
              </a:spcAft>
              <a:buClr>
                <a:srgbClr val="FD0000"/>
              </a:buClr>
              <a:buFont typeface="Arial" pitchFamily="34" charset="0"/>
              <a:buChar char="•"/>
            </a:pPr>
            <a:r>
              <a:rPr lang="en-US" altLang="ko-KR" sz="1224" dirty="0">
                <a:solidFill>
                  <a:schemeClr val="bg1"/>
                </a:solidFill>
              </a:rPr>
              <a:t>Anti-Virus/Anti-Malware </a:t>
            </a:r>
            <a:r>
              <a:rPr lang="ko-KR" altLang="en-US" sz="1224">
                <a:solidFill>
                  <a:schemeClr val="bg1"/>
                </a:solidFill>
              </a:rPr>
              <a:t>보호</a:t>
            </a:r>
            <a:endParaRPr lang="en-US" altLang="ko-KR" sz="1224" dirty="0">
              <a:solidFill>
                <a:schemeClr val="bg1"/>
              </a:solidFill>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schemeClr val="bg1"/>
                </a:solidFill>
              </a:rPr>
              <a:t>침입탐지</a:t>
            </a:r>
            <a:r>
              <a:rPr lang="en-US" altLang="ko-KR" sz="1224" dirty="0">
                <a:solidFill>
                  <a:schemeClr val="bg1"/>
                </a:solidFill>
              </a:rPr>
              <a:t>/</a:t>
            </a:r>
            <a:r>
              <a:rPr lang="ko-KR" altLang="en-US" sz="1224">
                <a:solidFill>
                  <a:schemeClr val="bg1"/>
                </a:solidFill>
              </a:rPr>
              <a:t>분산 서비스 거부 공격</a:t>
            </a:r>
            <a:r>
              <a:rPr lang="en-US" altLang="ko-KR" sz="1224" dirty="0">
                <a:solidFill>
                  <a:schemeClr val="bg1"/>
                </a:solidFill>
              </a:rPr>
              <a:t>(</a:t>
            </a:r>
            <a:r>
              <a:rPr lang="en-US" altLang="ko-KR" sz="1224" dirty="0" err="1">
                <a:solidFill>
                  <a:schemeClr val="bg1"/>
                </a:solidFill>
              </a:rPr>
              <a:t>DDoS</a:t>
            </a:r>
            <a:r>
              <a:rPr lang="en-US" altLang="ko-KR" sz="1224" dirty="0">
                <a:solidFill>
                  <a:schemeClr val="bg1"/>
                </a:solidFill>
              </a:rPr>
              <a:t>) </a:t>
            </a:r>
            <a:r>
              <a:rPr lang="ko-KR" altLang="en-US" sz="1224">
                <a:solidFill>
                  <a:schemeClr val="bg1"/>
                </a:solidFill>
              </a:rPr>
              <a:t>대응</a:t>
            </a:r>
            <a:endParaRPr lang="en-US" altLang="ko-KR" sz="1224" dirty="0">
              <a:solidFill>
                <a:schemeClr val="bg1"/>
              </a:solidFill>
            </a:endParaRPr>
          </a:p>
          <a:p>
            <a:pPr marL="272007" lvl="1" indent="-174862" defTabSz="317342">
              <a:lnSpc>
                <a:spcPct val="90000"/>
              </a:lnSpc>
              <a:spcBef>
                <a:spcPts val="306"/>
              </a:spcBef>
              <a:spcAft>
                <a:spcPts val="306"/>
              </a:spcAft>
              <a:buClr>
                <a:srgbClr val="FD0000"/>
              </a:buClr>
              <a:buFont typeface="맑은 고딕" panose="020B0503020000020004" pitchFamily="50" charset="-127"/>
              <a:buChar char="-"/>
            </a:pPr>
            <a:r>
              <a:rPr lang="ko-KR" altLang="en-US" sz="1020" dirty="0">
                <a:solidFill>
                  <a:schemeClr val="bg1"/>
                </a:solidFill>
              </a:rPr>
              <a:t>표준적인 공격 대응 방법 뿐만 아니라 </a:t>
            </a:r>
            <a:r>
              <a:rPr lang="ko-KR" altLang="en-US" sz="1020" dirty="0" err="1">
                <a:solidFill>
                  <a:schemeClr val="bg1"/>
                </a:solidFill>
              </a:rPr>
              <a:t>빅데이터</a:t>
            </a:r>
            <a:r>
              <a:rPr lang="ko-KR" altLang="en-US" sz="1020" dirty="0">
                <a:solidFill>
                  <a:schemeClr val="bg1"/>
                </a:solidFill>
              </a:rPr>
              <a:t> 분석 도구를 이용한 침입 시도 및 분산 서비스 거부 공격이 대한 대응 기법을 적용하고 있습니다</a:t>
            </a:r>
            <a:r>
              <a:rPr lang="en-US" altLang="ko-KR" sz="1020" dirty="0">
                <a:solidFill>
                  <a:schemeClr val="bg1"/>
                </a:solidFill>
              </a:rPr>
              <a:t>.</a:t>
            </a:r>
          </a:p>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schemeClr val="bg1"/>
                </a:solidFill>
              </a:rPr>
              <a:t>모의 해킹 시도</a:t>
            </a:r>
            <a:endParaRPr lang="en-US" altLang="ko-KR" sz="1224" dirty="0">
              <a:solidFill>
                <a:schemeClr val="bg1"/>
              </a:solidFill>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schemeClr val="bg1"/>
                </a:solidFill>
              </a:rPr>
              <a:t>가상 네트워크 격리</a:t>
            </a:r>
            <a:endParaRPr lang="en-US" altLang="ko-KR" sz="1224" dirty="0">
              <a:solidFill>
                <a:schemeClr val="bg1"/>
              </a:solidFill>
            </a:endParaRPr>
          </a:p>
          <a:p>
            <a:pPr marL="272007" lvl="1" indent="-174862" defTabSz="317342">
              <a:lnSpc>
                <a:spcPct val="90000"/>
              </a:lnSpc>
              <a:spcBef>
                <a:spcPts val="306"/>
              </a:spcBef>
              <a:spcAft>
                <a:spcPts val="306"/>
              </a:spcAft>
              <a:buClr>
                <a:srgbClr val="FD0000"/>
              </a:buClr>
              <a:buFont typeface="맑은 고딕" panose="020B0503020000020004" pitchFamily="50" charset="-127"/>
              <a:buChar char="-"/>
            </a:pPr>
            <a:r>
              <a:rPr lang="ko-KR" altLang="en-US" sz="1020" dirty="0" err="1">
                <a:solidFill>
                  <a:schemeClr val="bg1"/>
                </a:solidFill>
              </a:rPr>
              <a:t>테넌트</a:t>
            </a:r>
            <a:r>
              <a:rPr lang="ko-KR" altLang="en-US" sz="1020" dirty="0">
                <a:solidFill>
                  <a:schemeClr val="bg1"/>
                </a:solidFill>
              </a:rPr>
              <a:t> 간의 네트워크는 가상 네트워크로 서로 간에 분리되어 독립성이 보장되며 인터넷에서 가상 네트워크로 들어오는 통신은 고객의 정책으로 통제 됩니다</a:t>
            </a:r>
            <a:r>
              <a:rPr lang="en-US" altLang="ko-KR" sz="1020" dirty="0">
                <a:solidFill>
                  <a:schemeClr val="bg1"/>
                </a:solidFill>
              </a:rPr>
              <a:t>.</a:t>
            </a:r>
          </a:p>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schemeClr val="bg1"/>
                </a:solidFill>
              </a:rPr>
              <a:t>통신 암호화</a:t>
            </a:r>
            <a:endParaRPr lang="en-US" altLang="ko-KR" sz="1224" dirty="0">
              <a:solidFill>
                <a:schemeClr val="bg1"/>
              </a:solidFill>
            </a:endParaRPr>
          </a:p>
          <a:p>
            <a:pPr marL="272007" lvl="1" indent="-174862" defTabSz="317342">
              <a:lnSpc>
                <a:spcPct val="90000"/>
              </a:lnSpc>
              <a:buFont typeface="맑은 고딕" panose="020B0503020000020004" pitchFamily="50" charset="-127"/>
              <a:buChar char="-"/>
            </a:pPr>
            <a:r>
              <a:rPr lang="ko-KR" altLang="en-US" sz="1020" dirty="0">
                <a:solidFill>
                  <a:schemeClr val="bg1"/>
                </a:solidFill>
              </a:rPr>
              <a:t>관리를 위한 모든 네트워크 통신은 내장된 암호화 기술이 적용됩니다</a:t>
            </a:r>
            <a:r>
              <a:rPr lang="en-US" altLang="ko-KR" sz="1020" dirty="0">
                <a:solidFill>
                  <a:schemeClr val="bg1"/>
                </a:solidFill>
              </a:rPr>
              <a:t>. </a:t>
            </a:r>
            <a:endParaRPr lang="en-US" altLang="ko-KR" sz="1224" dirty="0">
              <a:solidFill>
                <a:schemeClr val="bg1"/>
              </a:solidFill>
            </a:endParaRPr>
          </a:p>
        </p:txBody>
      </p:sp>
      <p:sp>
        <p:nvSpPr>
          <p:cNvPr id="29" name="직사각형 38"/>
          <p:cNvSpPr/>
          <p:nvPr/>
        </p:nvSpPr>
        <p:spPr>
          <a:xfrm>
            <a:off x="1382082" y="1963475"/>
            <a:ext cx="3177923" cy="4419158"/>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prstClr val="black"/>
                </a:solidFill>
              </a:rPr>
              <a:t>보안 특화 센터 운영</a:t>
            </a:r>
            <a:endParaRPr lang="en-US" altLang="ko-KR" sz="1224" dirty="0">
              <a:solidFill>
                <a:prstClr val="black"/>
              </a:solidFill>
            </a:endParaRPr>
          </a:p>
          <a:p>
            <a:pPr marL="272007" lvl="1" indent="-174862" defTabSz="317342">
              <a:lnSpc>
                <a:spcPct val="90000"/>
              </a:lnSpc>
              <a:spcAft>
                <a:spcPts val="612"/>
              </a:spcAft>
              <a:buFont typeface="맑은 고딕" panose="020B0503020000020004" pitchFamily="50" charset="-127"/>
              <a:buChar char="-"/>
            </a:pPr>
            <a:r>
              <a:rPr lang="ko-KR" altLang="en-US" sz="1020" dirty="0">
                <a:solidFill>
                  <a:prstClr val="black"/>
                </a:solidFill>
              </a:rPr>
              <a:t>세계 최고의 </a:t>
            </a:r>
            <a:r>
              <a:rPr lang="ko-KR" altLang="en-US" sz="1020" dirty="0" err="1">
                <a:solidFill>
                  <a:prstClr val="black"/>
                </a:solidFill>
              </a:rPr>
              <a:t>보안팀을</a:t>
            </a:r>
            <a:r>
              <a:rPr lang="ko-KR" altLang="en-US" sz="1020" dirty="0">
                <a:solidFill>
                  <a:prstClr val="black"/>
                </a:solidFill>
              </a:rPr>
              <a:t> 운영합니다</a:t>
            </a:r>
            <a:r>
              <a:rPr lang="en-US" altLang="ko-KR" sz="1020" dirty="0">
                <a:solidFill>
                  <a:prstClr val="black"/>
                </a:solidFill>
              </a:rPr>
              <a:t>. Microsoft Digital Crime Unit, Microsoft Cybercrime Center, Microsoft Malware Protection Center</a:t>
            </a:r>
            <a:r>
              <a:rPr lang="ko-KR" altLang="en-US" sz="1020">
                <a:solidFill>
                  <a:prstClr val="black"/>
                </a:solidFill>
              </a:rPr>
              <a:t>등의 팀에서 안전한 </a:t>
            </a:r>
            <a:r>
              <a:rPr lang="en-US" altLang="ko-KR" sz="1020" dirty="0">
                <a:solidFill>
                  <a:prstClr val="black"/>
                </a:solidFill>
              </a:rPr>
              <a:t>Azure </a:t>
            </a:r>
            <a:r>
              <a:rPr lang="ko-KR" altLang="en-US" sz="1020">
                <a:solidFill>
                  <a:prstClr val="black"/>
                </a:solidFill>
              </a:rPr>
              <a:t>환경을 유지할 수 있도록 합니다</a:t>
            </a:r>
            <a:r>
              <a:rPr lang="en-US" altLang="ko-KR" sz="1020" dirty="0">
                <a:solidFill>
                  <a:prstClr val="black"/>
                </a:solidFill>
              </a:rPr>
              <a:t>.</a:t>
            </a:r>
          </a:p>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prstClr val="black"/>
                </a:solidFill>
              </a:rPr>
              <a:t>최초 설계부터 보안은 핵심 요건</a:t>
            </a:r>
            <a:endParaRPr lang="en-US" altLang="ko-KR" sz="1224" dirty="0">
              <a:solidFill>
                <a:prstClr val="black"/>
              </a:solidFill>
            </a:endParaRPr>
          </a:p>
          <a:p>
            <a:pPr marL="272007" lvl="1" indent="-174862" defTabSz="317342">
              <a:lnSpc>
                <a:spcPct val="90000"/>
              </a:lnSpc>
              <a:spcAft>
                <a:spcPts val="612"/>
              </a:spcAft>
              <a:buFont typeface="맑은 고딕" panose="020B0503020000020004" pitchFamily="50" charset="-127"/>
              <a:buChar char="-"/>
            </a:pPr>
            <a:r>
              <a:rPr lang="ko-KR" altLang="en-US" sz="1020" dirty="0">
                <a:solidFill>
                  <a:prstClr val="black"/>
                </a:solidFill>
              </a:rPr>
              <a:t>개발팀은 계획</a:t>
            </a:r>
            <a:r>
              <a:rPr lang="en-US" altLang="ko-KR" sz="1020" dirty="0">
                <a:solidFill>
                  <a:prstClr val="black"/>
                </a:solidFill>
              </a:rPr>
              <a:t>, </a:t>
            </a:r>
            <a:r>
              <a:rPr lang="ko-KR" altLang="en-US" sz="1020">
                <a:solidFill>
                  <a:prstClr val="black"/>
                </a:solidFill>
              </a:rPr>
              <a:t>설계</a:t>
            </a:r>
            <a:r>
              <a:rPr lang="en-US" altLang="ko-KR" sz="1020" dirty="0">
                <a:solidFill>
                  <a:prstClr val="black"/>
                </a:solidFill>
              </a:rPr>
              <a:t>, </a:t>
            </a:r>
            <a:r>
              <a:rPr lang="ko-KR" altLang="en-US" sz="1020">
                <a:solidFill>
                  <a:prstClr val="black"/>
                </a:solidFill>
              </a:rPr>
              <a:t>개발</a:t>
            </a:r>
            <a:r>
              <a:rPr lang="en-US" altLang="ko-KR" sz="1020" dirty="0">
                <a:solidFill>
                  <a:prstClr val="black"/>
                </a:solidFill>
              </a:rPr>
              <a:t>, </a:t>
            </a:r>
            <a:r>
              <a:rPr lang="ko-KR" altLang="en-US" sz="1020">
                <a:solidFill>
                  <a:prstClr val="black"/>
                </a:solidFill>
              </a:rPr>
              <a:t>배포에 이르기까지 </a:t>
            </a:r>
            <a:r>
              <a:rPr lang="en-US" altLang="ko-KR" sz="1020" dirty="0">
                <a:solidFill>
                  <a:prstClr val="black"/>
                </a:solidFill>
              </a:rPr>
              <a:t>SDL(Security Development Lifecycle)</a:t>
            </a:r>
            <a:r>
              <a:rPr lang="ko-KR" altLang="en-US" sz="1020">
                <a:solidFill>
                  <a:prstClr val="black"/>
                </a:solidFill>
              </a:rPr>
              <a:t>을 준수합니다</a:t>
            </a:r>
            <a:r>
              <a:rPr lang="en-US" altLang="ko-KR" sz="1020" dirty="0">
                <a:solidFill>
                  <a:prstClr val="black"/>
                </a:solidFill>
              </a:rPr>
              <a:t>. Microsoft</a:t>
            </a:r>
            <a:r>
              <a:rPr lang="ko-KR" altLang="en-US" sz="1020">
                <a:solidFill>
                  <a:prstClr val="black"/>
                </a:solidFill>
              </a:rPr>
              <a:t>는 </a:t>
            </a:r>
            <a:r>
              <a:rPr lang="en-US" altLang="ko-KR" sz="1020" dirty="0">
                <a:solidFill>
                  <a:prstClr val="black"/>
                </a:solidFill>
              </a:rPr>
              <a:t>SDL</a:t>
            </a:r>
            <a:r>
              <a:rPr lang="ko-KR" altLang="en-US" sz="1020">
                <a:solidFill>
                  <a:prstClr val="black"/>
                </a:solidFill>
              </a:rPr>
              <a:t>에 투자하고 그 결과를 업계와 고객에게 무료로 공개하고 있습니다</a:t>
            </a:r>
            <a:r>
              <a:rPr lang="en-US" altLang="ko-KR" sz="1020" dirty="0">
                <a:solidFill>
                  <a:prstClr val="black"/>
                </a:solidFill>
              </a:rPr>
              <a:t>.</a:t>
            </a:r>
            <a:endParaRPr lang="en-US" altLang="ko-KR" sz="1224" dirty="0">
              <a:solidFill>
                <a:prstClr val="black"/>
              </a:solidFill>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prstClr val="black"/>
                </a:solidFill>
              </a:rPr>
              <a:t>운영상의 보안 관리</a:t>
            </a:r>
            <a:endParaRPr lang="en-US" altLang="ko-KR" sz="1224" dirty="0">
              <a:solidFill>
                <a:prstClr val="black"/>
              </a:solidFill>
            </a:endParaRPr>
          </a:p>
          <a:p>
            <a:pPr marL="272007" lvl="1" indent="-174862" defTabSz="317342">
              <a:lnSpc>
                <a:spcPct val="90000"/>
              </a:lnSpc>
              <a:spcAft>
                <a:spcPts val="612"/>
              </a:spcAft>
              <a:buFont typeface="맑은 고딕" panose="020B0503020000020004" pitchFamily="50" charset="-127"/>
              <a:buChar char="-"/>
            </a:pPr>
            <a:r>
              <a:rPr lang="ko-KR" altLang="en-US" sz="1020" dirty="0">
                <a:solidFill>
                  <a:prstClr val="black"/>
                </a:solidFill>
              </a:rPr>
              <a:t>운영과 기술 지원 과정에 보안 통제를 적용합니다</a:t>
            </a:r>
            <a:r>
              <a:rPr lang="en-US" altLang="ko-KR" sz="1020" dirty="0">
                <a:solidFill>
                  <a:prstClr val="black"/>
                </a:solidFill>
              </a:rPr>
              <a:t>. </a:t>
            </a:r>
            <a:r>
              <a:rPr lang="ko-KR" altLang="en-US" sz="1020">
                <a:solidFill>
                  <a:prstClr val="black"/>
                </a:solidFill>
              </a:rPr>
              <a:t>내부 직원은 필요에 따라서 승인 획득한 후에 일시적으로 시스템에 접근할 수 있으며 모두 감사 기록이 남게 됩니다</a:t>
            </a:r>
            <a:r>
              <a:rPr lang="en-US" altLang="ko-KR" sz="1020" dirty="0">
                <a:solidFill>
                  <a:prstClr val="black"/>
                </a:solidFill>
              </a:rPr>
              <a:t>.</a:t>
            </a:r>
            <a:endParaRPr lang="en-US" altLang="ko-KR" sz="1224" dirty="0">
              <a:solidFill>
                <a:prstClr val="black"/>
              </a:solidFill>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prstClr val="black"/>
                </a:solidFill>
              </a:rPr>
              <a:t>상시적인 실제 해킹 시도</a:t>
            </a:r>
            <a:endParaRPr lang="en-US" altLang="ko-KR" sz="1224" dirty="0">
              <a:solidFill>
                <a:prstClr val="black"/>
              </a:solidFill>
            </a:endParaRPr>
          </a:p>
          <a:p>
            <a:pPr marL="272007" lvl="1" indent="-174862" defTabSz="317342">
              <a:lnSpc>
                <a:spcPct val="90000"/>
              </a:lnSpc>
              <a:spcAft>
                <a:spcPts val="612"/>
              </a:spcAft>
              <a:buFont typeface="맑은 고딕" panose="020B0503020000020004" pitchFamily="50" charset="-127"/>
              <a:buChar char="-"/>
            </a:pPr>
            <a:r>
              <a:rPr lang="ko-KR" altLang="en-US" sz="1020" dirty="0">
                <a:solidFill>
                  <a:prstClr val="black"/>
                </a:solidFill>
              </a:rPr>
              <a:t>전문 상시 </a:t>
            </a:r>
            <a:r>
              <a:rPr lang="ko-KR" altLang="en-US" sz="1020" dirty="0" err="1">
                <a:solidFill>
                  <a:prstClr val="black"/>
                </a:solidFill>
              </a:rPr>
              <a:t>해킹팀의</a:t>
            </a:r>
            <a:r>
              <a:rPr lang="ko-KR" altLang="en-US" sz="1020" dirty="0">
                <a:solidFill>
                  <a:prstClr val="black"/>
                </a:solidFill>
              </a:rPr>
              <a:t> 인력이 </a:t>
            </a:r>
            <a:r>
              <a:rPr lang="en-US" altLang="ko-KR" sz="1020" dirty="0">
                <a:solidFill>
                  <a:prstClr val="black"/>
                </a:solidFill>
              </a:rPr>
              <a:t>Azure </a:t>
            </a:r>
            <a:r>
              <a:rPr lang="ko-KR" altLang="en-US" sz="1020">
                <a:solidFill>
                  <a:prstClr val="black"/>
                </a:solidFill>
              </a:rPr>
              <a:t>상에 실제 해킹 시도를 지속적으로 수행하여 보안 취약점을 먼저 찾아내고</a:t>
            </a:r>
            <a:r>
              <a:rPr lang="en-US" altLang="ko-KR" sz="1020" dirty="0">
                <a:solidFill>
                  <a:prstClr val="black"/>
                </a:solidFill>
              </a:rPr>
              <a:t>, </a:t>
            </a:r>
            <a:r>
              <a:rPr lang="ko-KR" altLang="en-US" sz="1020">
                <a:solidFill>
                  <a:prstClr val="black"/>
                </a:solidFill>
              </a:rPr>
              <a:t>탐지가 가능한지를 확인합니다</a:t>
            </a:r>
            <a:r>
              <a:rPr lang="en-US" altLang="ko-KR" sz="1020" dirty="0">
                <a:solidFill>
                  <a:prstClr val="black"/>
                </a:solidFill>
              </a:rPr>
              <a:t>.</a:t>
            </a:r>
            <a:endParaRPr lang="en-US" altLang="ko-KR" sz="1224" dirty="0">
              <a:solidFill>
                <a:prstClr val="black"/>
              </a:solidFill>
            </a:endParaRPr>
          </a:p>
          <a:p>
            <a:pPr marL="174862" indent="-174862" defTabSz="317342">
              <a:lnSpc>
                <a:spcPct val="90000"/>
              </a:lnSpc>
              <a:spcBef>
                <a:spcPts val="306"/>
              </a:spcBef>
              <a:spcAft>
                <a:spcPts val="306"/>
              </a:spcAft>
              <a:buClr>
                <a:srgbClr val="FD0000"/>
              </a:buClr>
              <a:buFont typeface="Arial" pitchFamily="34" charset="0"/>
              <a:buChar char="•"/>
            </a:pPr>
            <a:r>
              <a:rPr lang="ko-KR" altLang="en-US" sz="1224" dirty="0">
                <a:solidFill>
                  <a:prstClr val="black"/>
                </a:solidFill>
              </a:rPr>
              <a:t>침해 대응 절차 운영</a:t>
            </a:r>
            <a:endParaRPr lang="en-US" altLang="ko-KR" sz="1224" dirty="0">
              <a:solidFill>
                <a:prstClr val="black"/>
              </a:solidFill>
            </a:endParaRPr>
          </a:p>
          <a:p>
            <a:pPr marL="272007" lvl="1" indent="-174862" defTabSz="317342">
              <a:lnSpc>
                <a:spcPct val="90000"/>
              </a:lnSpc>
              <a:spcAft>
                <a:spcPts val="612"/>
              </a:spcAft>
              <a:buFont typeface="맑은 고딕" panose="020B0503020000020004" pitchFamily="50" charset="-127"/>
              <a:buChar char="-"/>
            </a:pPr>
            <a:r>
              <a:rPr lang="en-US" altLang="ko-KR" sz="1020" dirty="0">
                <a:solidFill>
                  <a:prstClr val="black"/>
                </a:solidFill>
              </a:rPr>
              <a:t>24</a:t>
            </a:r>
            <a:r>
              <a:rPr lang="ko-KR" altLang="en-US" sz="1020">
                <a:solidFill>
                  <a:prstClr val="black"/>
                </a:solidFill>
              </a:rPr>
              <a:t>시간 </a:t>
            </a:r>
            <a:r>
              <a:rPr lang="en-US" altLang="ko-KR" sz="1020" dirty="0">
                <a:solidFill>
                  <a:prstClr val="black"/>
                </a:solidFill>
              </a:rPr>
              <a:t>365</a:t>
            </a:r>
            <a:r>
              <a:rPr lang="ko-KR" altLang="en-US" sz="1020">
                <a:solidFill>
                  <a:prstClr val="black"/>
                </a:solidFill>
              </a:rPr>
              <a:t>일 침해대응팀이 만약의 보안 사고에 대비하고 있습니다</a:t>
            </a:r>
            <a:r>
              <a:rPr lang="en-US" altLang="ko-KR" sz="1020" dirty="0" smtClean="0">
                <a:solidFill>
                  <a:prstClr val="black"/>
                </a:solidFill>
              </a:rPr>
              <a:t>.</a:t>
            </a:r>
            <a:endParaRPr lang="en-US" altLang="ko-KR" sz="1224" dirty="0">
              <a:solidFill>
                <a:prstClr val="black"/>
              </a:solidFill>
            </a:endParaRPr>
          </a:p>
        </p:txBody>
      </p:sp>
      <p:sp>
        <p:nvSpPr>
          <p:cNvPr id="19" name="Title 1"/>
          <p:cNvSpPr txBox="1">
            <a:spLocks/>
          </p:cNvSpPr>
          <p:nvPr/>
        </p:nvSpPr>
        <p:spPr>
          <a:xfrm>
            <a:off x="7629024" y="483994"/>
            <a:ext cx="3428690" cy="283713"/>
          </a:xfrm>
          <a:prstGeom prst="rect">
            <a:avLst/>
          </a:prstGeom>
        </p:spPr>
        <p:txBody>
          <a:bodyPr vert="horz" lIns="93260" tIns="46630" rIns="93260" bIns="46630" rtlCol="0" anchor="b" anchorCtr="0">
            <a:noAutofit/>
          </a:bodyPr>
          <a:lstStyle>
            <a:lvl1pPr algn="l" defTabSz="914400" rtl="0" eaLnBrk="1" latinLnBrk="0" hangingPunct="1">
              <a:spcBef>
                <a:spcPct val="0"/>
              </a:spcBef>
              <a:buNone/>
              <a:defRPr sz="3200" b="1" kern="1200">
                <a:solidFill>
                  <a:schemeClr val="bg1"/>
                </a:solidFill>
                <a:effectLst/>
                <a:latin typeface="맑은 고딕" pitchFamily="50" charset="-127"/>
                <a:ea typeface="맑은 고딕" pitchFamily="50" charset="-127"/>
                <a:cs typeface="+mj-cs"/>
              </a:defRPr>
            </a:lvl1pPr>
          </a:lstStyle>
          <a:p>
            <a:pPr algn="r"/>
            <a:endParaRPr lang="en-US" altLang="ko-KR" sz="1020" b="0" dirty="0">
              <a:solidFill>
                <a:schemeClr val="tx1"/>
              </a:solidFill>
            </a:endParaRPr>
          </a:p>
          <a:p>
            <a:pPr algn="r"/>
            <a:endParaRPr lang="en-US" altLang="ko-KR" sz="1020" b="0" dirty="0">
              <a:solidFill>
                <a:schemeClr val="tx1"/>
              </a:solidFill>
            </a:endParaRPr>
          </a:p>
          <a:p>
            <a:pPr algn="r"/>
            <a:r>
              <a:rPr lang="en-US" altLang="ko-KR" sz="1020" b="0" dirty="0" smtClean="0">
                <a:solidFill>
                  <a:schemeClr val="tx1"/>
                </a:solidFill>
              </a:rPr>
              <a:t> </a:t>
            </a:r>
            <a:r>
              <a:rPr lang="en-US" altLang="ko-KR" sz="1020" b="0" dirty="0">
                <a:solidFill>
                  <a:schemeClr val="tx1"/>
                </a:solidFill>
              </a:rPr>
              <a:t>Microsoft Azure </a:t>
            </a:r>
            <a:r>
              <a:rPr lang="ko-KR" altLang="en-US" sz="1020" b="0">
                <a:solidFill>
                  <a:schemeClr val="tx1"/>
                </a:solidFill>
              </a:rPr>
              <a:t>구성</a:t>
            </a:r>
            <a:endParaRPr lang="en-US" altLang="ko-KR" sz="1020" b="0" dirty="0">
              <a:solidFill>
                <a:schemeClr val="tx1"/>
              </a:solidFill>
            </a:endParaRPr>
          </a:p>
          <a:p>
            <a:pPr algn="r"/>
            <a:r>
              <a:rPr lang="en-US" altLang="ko-KR" sz="1020" b="0" dirty="0" smtClean="0">
                <a:solidFill>
                  <a:schemeClr val="tx1"/>
                </a:solidFill>
              </a:rPr>
              <a:t>6</a:t>
            </a:r>
            <a:r>
              <a:rPr lang="en-US" altLang="ko-KR" sz="1020" b="0" dirty="0">
                <a:solidFill>
                  <a:schemeClr val="tx1"/>
                </a:solidFill>
              </a:rPr>
              <a:t>. </a:t>
            </a:r>
            <a:r>
              <a:rPr lang="ko-KR" altLang="en-US" sz="1020" b="0">
                <a:solidFill>
                  <a:schemeClr val="tx1"/>
                </a:solidFill>
              </a:rPr>
              <a:t>보안</a:t>
            </a:r>
            <a:endParaRPr lang="en-US" altLang="ko-KR" sz="1020" b="0" dirty="0">
              <a:solidFill>
                <a:schemeClr val="tx1"/>
              </a:solidFill>
            </a:endParaRPr>
          </a:p>
        </p:txBody>
      </p:sp>
      <p:sp>
        <p:nvSpPr>
          <p:cNvPr id="21"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IT </a:t>
            </a:r>
            <a:r>
              <a:rPr lang="ko-KR" altLang="en-US" sz="1836" spc="-104">
                <a:solidFill>
                  <a:srgbClr val="0076C6"/>
                </a:solidFill>
                <a:latin typeface="맑은 고딕" panose="020B0503020000020004" pitchFamily="50" charset="-127"/>
                <a:ea typeface="맑은 고딕" panose="020B0503020000020004" pitchFamily="50" charset="-127"/>
              </a:rPr>
              <a:t>보안은 </a:t>
            </a:r>
            <a:r>
              <a:rPr lang="en-US" altLang="ko-KR" sz="1836" spc="-104" dirty="0">
                <a:solidFill>
                  <a:srgbClr val="0076C6"/>
                </a:solidFill>
                <a:latin typeface="맑은 고딕" panose="020B0503020000020004" pitchFamily="50" charset="-127"/>
                <a:ea typeface="맑은 고딕" panose="020B0503020000020004" pitchFamily="50" charset="-127"/>
              </a:rPr>
              <a:t>end-to-end</a:t>
            </a:r>
            <a:r>
              <a:rPr lang="ko-KR" altLang="en-US" sz="1836" spc="-104">
                <a:solidFill>
                  <a:srgbClr val="0076C6"/>
                </a:solidFill>
                <a:latin typeface="맑은 고딕" panose="020B0503020000020004" pitchFamily="50" charset="-127"/>
                <a:ea typeface="맑은 고딕" panose="020B0503020000020004" pitchFamily="50" charset="-127"/>
              </a:rPr>
              <a:t>로 관리되지 않으면 지켜질 수 없습니다</a:t>
            </a:r>
            <a:r>
              <a:rPr lang="en-US" altLang="ko-KR" sz="1836" spc="-104" dirty="0">
                <a:solidFill>
                  <a:srgbClr val="0076C6"/>
                </a:solidFill>
                <a:latin typeface="맑은 고딕" panose="020B0503020000020004" pitchFamily="50" charset="-127"/>
                <a:ea typeface="맑은 고딕" panose="020B0503020000020004" pitchFamily="50" charset="-127"/>
              </a:rPr>
              <a:t>. Microsoft</a:t>
            </a:r>
            <a:r>
              <a:rPr lang="ko-KR" altLang="en-US" sz="1836" spc="-104">
                <a:solidFill>
                  <a:srgbClr val="0076C6"/>
                </a:solidFill>
                <a:latin typeface="맑은 고딕" panose="020B0503020000020004" pitchFamily="50" charset="-127"/>
                <a:ea typeface="맑은 고딕" panose="020B0503020000020004" pitchFamily="50" charset="-127"/>
              </a:rPr>
              <a:t>는 설계</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운영</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인프라</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계정 접근 관리 및 데이터 보호까지 전 범위에 걸쳐 보안 통제를 구축하고 모니터링을 수행하고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14724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그룹 95"/>
          <p:cNvGrpSpPr/>
          <p:nvPr/>
        </p:nvGrpSpPr>
        <p:grpSpPr>
          <a:xfrm>
            <a:off x="8628788" y="1622187"/>
            <a:ext cx="3340222" cy="4976377"/>
            <a:chOff x="3573634" y="943221"/>
            <a:chExt cx="3362633" cy="5412310"/>
          </a:xfrm>
        </p:grpSpPr>
        <p:sp>
          <p:nvSpPr>
            <p:cNvPr id="97" name="Rectangle 4"/>
            <p:cNvSpPr/>
            <p:nvPr/>
          </p:nvSpPr>
          <p:spPr bwMode="gray">
            <a:xfrm>
              <a:off x="3573634" y="943221"/>
              <a:ext cx="3362633" cy="5412310"/>
            </a:xfrm>
            <a:prstGeom prst="rect">
              <a:avLst/>
            </a:prstGeom>
            <a:solidFill>
              <a:schemeClr val="tx1"/>
            </a:solidFill>
            <a:ln w="9525" algn="ctr">
              <a:solidFill>
                <a:schemeClr val="tx1"/>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indent="-174862" defTabSz="317342">
                <a:lnSpc>
                  <a:spcPct val="90000"/>
                </a:lnSpc>
                <a:spcBef>
                  <a:spcPts val="306"/>
                </a:spcBef>
                <a:spcAft>
                  <a:spcPts val="306"/>
                </a:spcAft>
                <a:buClr>
                  <a:srgbClr val="FD0000"/>
                </a:buClr>
                <a:buFont typeface="Arial" pitchFamily="34" charset="0"/>
                <a:buChar char="•"/>
              </a:pPr>
              <a:endParaRPr lang="en-US" altLang="ko-KR" sz="1428" b="1" u="sng" dirty="0">
                <a:solidFill>
                  <a:prstClr val="black"/>
                </a:solidFill>
              </a:endParaRPr>
            </a:p>
          </p:txBody>
        </p:sp>
        <p:sp>
          <p:nvSpPr>
            <p:cNvPr id="99" name="Rectangle 7"/>
            <p:cNvSpPr/>
            <p:nvPr/>
          </p:nvSpPr>
          <p:spPr bwMode="gray">
            <a:xfrm>
              <a:off x="3573634" y="943223"/>
              <a:ext cx="3362633" cy="321007"/>
            </a:xfrm>
            <a:prstGeom prst="rect">
              <a:avLst/>
            </a:prstGeom>
            <a:solidFill>
              <a:srgbClr val="005990"/>
            </a:solidFill>
            <a:ln w="9525" algn="ctr">
              <a:solidFill>
                <a:schemeClr val="tx1"/>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algn="ctr">
                <a:spcBef>
                  <a:spcPct val="20000"/>
                </a:spcBef>
                <a:buSzPct val="100000"/>
              </a:pPr>
              <a:r>
                <a:rPr lang="ko-KR" altLang="en-US" sz="1428" b="1" kern="0" dirty="0">
                  <a:latin typeface="+mn-ea"/>
                </a:rPr>
                <a:t>마이크로소프트 보안 준수 프레임워크</a:t>
              </a:r>
              <a:endParaRPr lang="en-US" sz="1428" b="1" kern="0" dirty="0">
                <a:latin typeface="+mn-ea"/>
              </a:endParaRPr>
            </a:p>
          </p:txBody>
        </p:sp>
      </p:grpSp>
      <p:sp>
        <p:nvSpPr>
          <p:cNvPr id="2" name="Title 1"/>
          <p:cNvSpPr>
            <a:spLocks noGrp="1"/>
          </p:cNvSpPr>
          <p:nvPr>
            <p:ph type="title"/>
          </p:nvPr>
        </p:nvSpPr>
        <p:spPr/>
        <p:txBody>
          <a:bodyPr/>
          <a:lstStyle/>
          <a:p>
            <a:r>
              <a:rPr lang="en-US" altLang="ko-KR" dirty="0" smtClean="0"/>
              <a:t>Azure Compliance</a:t>
            </a:r>
            <a:endParaRPr lang="ko-KR" altLang="en-US" dirty="0"/>
          </a:p>
        </p:txBody>
      </p:sp>
      <p:sp>
        <p:nvSpPr>
          <p:cNvPr id="39" name="직사각형 38"/>
          <p:cNvSpPr/>
          <p:nvPr/>
        </p:nvSpPr>
        <p:spPr>
          <a:xfrm>
            <a:off x="8646186" y="1980832"/>
            <a:ext cx="3293990" cy="2580450"/>
          </a:xfrm>
          <a:prstGeom prst="rect">
            <a:avLst/>
          </a:prstGeom>
        </p:spPr>
        <p:txBody>
          <a:bodyPr wrap="square">
            <a:spAutoFit/>
          </a:bodyPr>
          <a:lstStyle/>
          <a:p>
            <a:pPr marL="238007" indent="-238007" defTabSz="932559" fontAlgn="base">
              <a:lnSpc>
                <a:spcPct val="90000"/>
              </a:lnSpc>
              <a:spcBef>
                <a:spcPts val="612"/>
              </a:spcBef>
              <a:buSzPct val="90000"/>
              <a:buFont typeface="Arial" pitchFamily="34" charset="0"/>
              <a:buChar char="•"/>
              <a:defRPr/>
            </a:pPr>
            <a:r>
              <a:rPr lang="ko-KR" altLang="en-US" sz="1224" dirty="0">
                <a:solidFill>
                  <a:srgbClr val="44546A"/>
                </a:solidFill>
              </a:rPr>
              <a:t>보안의 목적은 비즈니스 및 업계의 요구 사항에 맞추어 설정됩니다</a:t>
            </a:r>
            <a:r>
              <a:rPr lang="en-US" altLang="ko-KR" sz="1224" dirty="0">
                <a:solidFill>
                  <a:srgbClr val="44546A"/>
                </a:solidFill>
              </a:rPr>
              <a:t>.</a:t>
            </a:r>
          </a:p>
          <a:p>
            <a:pPr marL="238007" indent="-238007" defTabSz="932559" fontAlgn="base">
              <a:lnSpc>
                <a:spcPct val="90000"/>
              </a:lnSpc>
              <a:spcBef>
                <a:spcPts val="612"/>
              </a:spcBef>
              <a:buSzPct val="90000"/>
              <a:buFont typeface="Arial" pitchFamily="34" charset="0"/>
              <a:buChar char="•"/>
              <a:defRPr/>
            </a:pPr>
            <a:r>
              <a:rPr lang="ko-KR" altLang="en-US" sz="1224" dirty="0">
                <a:solidFill>
                  <a:srgbClr val="44546A"/>
                </a:solidFill>
              </a:rPr>
              <a:t>보안 분석 및 베스트 </a:t>
            </a:r>
            <a:r>
              <a:rPr lang="ko-KR" altLang="en-US" sz="1224" dirty="0" err="1">
                <a:solidFill>
                  <a:srgbClr val="44546A"/>
                </a:solidFill>
              </a:rPr>
              <a:t>프랙티스는</a:t>
            </a:r>
            <a:r>
              <a:rPr lang="ko-KR" altLang="en-US" sz="1224" dirty="0">
                <a:solidFill>
                  <a:srgbClr val="44546A"/>
                </a:solidFill>
              </a:rPr>
              <a:t> 위협을 탐지하고 대응하기 위해 수립됩니다</a:t>
            </a:r>
            <a:r>
              <a:rPr lang="en-US" altLang="ko-KR" sz="1224" dirty="0">
                <a:solidFill>
                  <a:srgbClr val="44546A"/>
                </a:solidFill>
              </a:rPr>
              <a:t>.</a:t>
            </a:r>
          </a:p>
          <a:p>
            <a:pPr marL="238007" indent="-238007" defTabSz="932559" fontAlgn="base">
              <a:lnSpc>
                <a:spcPct val="90000"/>
              </a:lnSpc>
              <a:spcBef>
                <a:spcPts val="612"/>
              </a:spcBef>
              <a:buSzPct val="90000"/>
              <a:buFont typeface="Arial" pitchFamily="34" charset="0"/>
              <a:buChar char="•"/>
              <a:defRPr/>
            </a:pPr>
            <a:r>
              <a:rPr lang="ko-KR" altLang="en-US" sz="1224" dirty="0" err="1">
                <a:solidFill>
                  <a:srgbClr val="44546A"/>
                </a:solidFill>
              </a:rPr>
              <a:t>컴플라이언스를</a:t>
            </a:r>
            <a:r>
              <a:rPr lang="ko-KR" altLang="en-US" sz="1224" dirty="0">
                <a:solidFill>
                  <a:srgbClr val="44546A"/>
                </a:solidFill>
              </a:rPr>
              <a:t> 만족하기 위한 높은 수준의 보안 벤치마크 분석을 수행합니다</a:t>
            </a:r>
            <a:r>
              <a:rPr lang="en-US" altLang="ko-KR" sz="1224" dirty="0">
                <a:solidFill>
                  <a:srgbClr val="44546A"/>
                </a:solidFill>
              </a:rPr>
              <a:t>.</a:t>
            </a:r>
          </a:p>
          <a:p>
            <a:pPr marL="238007" indent="-238007" defTabSz="932559" fontAlgn="base">
              <a:lnSpc>
                <a:spcPct val="90000"/>
              </a:lnSpc>
              <a:spcBef>
                <a:spcPts val="612"/>
              </a:spcBef>
              <a:buSzPct val="90000"/>
              <a:buFont typeface="Arial" pitchFamily="34" charset="0"/>
              <a:buChar char="•"/>
              <a:defRPr/>
            </a:pPr>
            <a:r>
              <a:rPr lang="ko-KR" altLang="en-US" sz="1224" dirty="0">
                <a:solidFill>
                  <a:srgbClr val="44546A"/>
                </a:solidFill>
              </a:rPr>
              <a:t>지속적으로 모니터링하고 테스트를 수행하여 지속적인 인증을 획득합니다</a:t>
            </a:r>
            <a:r>
              <a:rPr lang="en-US" altLang="ko-KR" sz="1224" dirty="0">
                <a:solidFill>
                  <a:srgbClr val="44546A"/>
                </a:solidFill>
              </a:rPr>
              <a:t>.</a:t>
            </a:r>
            <a:endParaRPr lang="en-US" altLang="ko-KR" sz="1428" b="1" u="sng" dirty="0">
              <a:solidFill>
                <a:prstClr val="black"/>
              </a:solidFill>
            </a:endParaRPr>
          </a:p>
          <a:p>
            <a:pPr marL="174862" indent="-174862" defTabSz="317342">
              <a:lnSpc>
                <a:spcPct val="90000"/>
              </a:lnSpc>
              <a:spcBef>
                <a:spcPts val="612"/>
              </a:spcBef>
              <a:spcAft>
                <a:spcPts val="306"/>
              </a:spcAft>
              <a:buClr>
                <a:srgbClr val="FD0000"/>
              </a:buClr>
              <a:buFont typeface="Arial" pitchFamily="34" charset="0"/>
              <a:buChar char="•"/>
            </a:pPr>
            <a:endParaRPr lang="en-US" altLang="ko-KR" sz="1428" b="1" u="sng" dirty="0">
              <a:solidFill>
                <a:prstClr val="black"/>
              </a:solidFill>
            </a:endParaRPr>
          </a:p>
          <a:p>
            <a:pPr marL="174862" indent="-174862" defTabSz="317342">
              <a:lnSpc>
                <a:spcPct val="90000"/>
              </a:lnSpc>
              <a:spcBef>
                <a:spcPts val="612"/>
              </a:spcBef>
              <a:spcAft>
                <a:spcPts val="306"/>
              </a:spcAft>
              <a:buClr>
                <a:srgbClr val="FD0000"/>
              </a:buClr>
              <a:buFont typeface="Arial" pitchFamily="34" charset="0"/>
              <a:buChar char="•"/>
            </a:pPr>
            <a:endParaRPr lang="en-US" altLang="ko-KR" sz="1428" b="1" u="sng" dirty="0">
              <a:solidFill>
                <a:prstClr val="black"/>
              </a:solidFill>
            </a:endParaRPr>
          </a:p>
          <a:p>
            <a:pPr marL="174862" indent="-174862" defTabSz="317342">
              <a:lnSpc>
                <a:spcPct val="90000"/>
              </a:lnSpc>
              <a:spcBef>
                <a:spcPts val="612"/>
              </a:spcBef>
              <a:spcAft>
                <a:spcPts val="306"/>
              </a:spcAft>
              <a:buClr>
                <a:srgbClr val="FD0000"/>
              </a:buClr>
              <a:buFont typeface="Arial" pitchFamily="34" charset="0"/>
              <a:buChar char="•"/>
            </a:pPr>
            <a:endParaRPr lang="en-US" altLang="ko-KR" sz="1428" b="1" u="sng" dirty="0">
              <a:solidFill>
                <a:prstClr val="black"/>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3898533792"/>
              </p:ext>
            </p:extLst>
          </p:nvPr>
        </p:nvGraphicFramePr>
        <p:xfrm>
          <a:off x="427037" y="1668463"/>
          <a:ext cx="8077202" cy="4724399"/>
        </p:xfrm>
        <a:graphic>
          <a:graphicData uri="http://schemas.openxmlformats.org/drawingml/2006/table">
            <a:tbl>
              <a:tblPr firstRow="1" bandRow="1">
                <a:tableStyleId>{F5AB1C69-6EDB-4FF4-983F-18BD219EF322}</a:tableStyleId>
              </a:tblPr>
              <a:tblGrid>
                <a:gridCol w="1073353">
                  <a:extLst>
                    <a:ext uri="{9D8B030D-6E8A-4147-A177-3AD203B41FA5}">
                      <a16:colId xmlns:a16="http://schemas.microsoft.com/office/drawing/2014/main" val="276268896"/>
                    </a:ext>
                  </a:extLst>
                </a:gridCol>
                <a:gridCol w="1571326">
                  <a:extLst>
                    <a:ext uri="{9D8B030D-6E8A-4147-A177-3AD203B41FA5}">
                      <a16:colId xmlns:a16="http://schemas.microsoft.com/office/drawing/2014/main" val="1151452915"/>
                    </a:ext>
                  </a:extLst>
                </a:gridCol>
                <a:gridCol w="1559290">
                  <a:extLst>
                    <a:ext uri="{9D8B030D-6E8A-4147-A177-3AD203B41FA5}">
                      <a16:colId xmlns:a16="http://schemas.microsoft.com/office/drawing/2014/main" val="938283827"/>
                    </a:ext>
                  </a:extLst>
                </a:gridCol>
                <a:gridCol w="3873233">
                  <a:extLst>
                    <a:ext uri="{9D8B030D-6E8A-4147-A177-3AD203B41FA5}">
                      <a16:colId xmlns:a16="http://schemas.microsoft.com/office/drawing/2014/main" val="2640001650"/>
                    </a:ext>
                  </a:extLst>
                </a:gridCol>
              </a:tblGrid>
              <a:tr h="308476">
                <a:tc>
                  <a:txBody>
                    <a:bodyPr/>
                    <a:lstStyle/>
                    <a:p>
                      <a:r>
                        <a:rPr lang="ko-KR" altLang="en-US" sz="1100" b="1" baseline="0" dirty="0" smtClean="0">
                          <a:latin typeface="+mn-lt"/>
                        </a:rPr>
                        <a:t>적용 국가</a:t>
                      </a:r>
                      <a:endParaRPr lang="en-US" sz="1100" b="1" baseline="0" dirty="0">
                        <a:latin typeface="+mn-lt"/>
                      </a:endParaRPr>
                    </a:p>
                  </a:txBody>
                  <a:tcPr marL="93260" marR="93260" marT="46630" marB="46630">
                    <a:solidFill>
                      <a:srgbClr val="E34F24"/>
                    </a:solidFill>
                  </a:tcPr>
                </a:tc>
                <a:tc>
                  <a:txBody>
                    <a:bodyPr/>
                    <a:lstStyle/>
                    <a:p>
                      <a:r>
                        <a:rPr lang="ko-KR" altLang="en-US" sz="1100" b="1" baseline="0" dirty="0" smtClean="0">
                          <a:latin typeface="+mn-lt"/>
                        </a:rPr>
                        <a:t>유형</a:t>
                      </a:r>
                      <a:endParaRPr lang="en-US" sz="1100" b="1" baseline="0" dirty="0">
                        <a:latin typeface="+mn-lt"/>
                      </a:endParaRPr>
                    </a:p>
                  </a:txBody>
                  <a:tcPr marL="93260" marR="93260" marT="46630" marB="46630">
                    <a:solidFill>
                      <a:srgbClr val="E34F24"/>
                    </a:solidFill>
                  </a:tcPr>
                </a:tc>
                <a:tc>
                  <a:txBody>
                    <a:bodyPr/>
                    <a:lstStyle/>
                    <a:p>
                      <a:r>
                        <a:rPr lang="en-US" sz="1100" baseline="0" dirty="0" smtClean="0"/>
                        <a:t>Program</a:t>
                      </a:r>
                      <a:endParaRPr lang="en-US" sz="1100" b="1" baseline="0" dirty="0">
                        <a:latin typeface="+mn-lt"/>
                      </a:endParaRPr>
                    </a:p>
                  </a:txBody>
                  <a:tcPr marL="93260" marR="93260" marT="46630" marB="46630">
                    <a:solidFill>
                      <a:srgbClr val="E34F24"/>
                    </a:solidFill>
                  </a:tcPr>
                </a:tc>
                <a:tc>
                  <a:txBody>
                    <a:bodyPr/>
                    <a:lstStyle/>
                    <a:p>
                      <a:pPr algn="ctr"/>
                      <a:r>
                        <a:rPr lang="en-US" sz="1100" baseline="0" dirty="0" smtClean="0"/>
                        <a:t>Description</a:t>
                      </a:r>
                      <a:endParaRPr lang="en-US" sz="1100" b="1" baseline="0" dirty="0">
                        <a:latin typeface="+mn-lt"/>
                      </a:endParaRPr>
                    </a:p>
                  </a:txBody>
                  <a:tcPr marL="93260" marR="93260" marT="46630" marB="46630">
                    <a:solidFill>
                      <a:srgbClr val="E34F24"/>
                    </a:solidFill>
                  </a:tcPr>
                </a:tc>
                <a:extLst>
                  <a:ext uri="{0D108BD9-81ED-4DB2-BD59-A6C34878D82A}">
                    <a16:rowId xmlns:a16="http://schemas.microsoft.com/office/drawing/2014/main" val="3479406862"/>
                  </a:ext>
                </a:extLst>
              </a:tr>
              <a:tr h="324343">
                <a:tc>
                  <a:txBody>
                    <a:bodyPr/>
                    <a:lstStyle/>
                    <a:p>
                      <a:pPr algn="l">
                        <a:spcAft>
                          <a:spcPts val="300"/>
                        </a:spcAft>
                      </a:pPr>
                      <a:r>
                        <a:rPr lang="ko-KR" altLang="en-US" sz="1100" b="0" dirty="0" smtClean="0">
                          <a:latin typeface="+mn-lt"/>
                        </a:rPr>
                        <a:t>국제</a:t>
                      </a:r>
                      <a:endParaRPr lang="en-US" sz="1100" b="0" dirty="0">
                        <a:latin typeface="+mn-lt"/>
                      </a:endParaRPr>
                    </a:p>
                  </a:txBody>
                  <a:tcPr marL="93260" marR="93260" marT="0" marB="0" anchor="ctr"/>
                </a:tc>
                <a:tc>
                  <a:txBody>
                    <a:bodyPr/>
                    <a:lstStyle/>
                    <a:p>
                      <a:pPr algn="l">
                        <a:spcAft>
                          <a:spcPts val="300"/>
                        </a:spcAft>
                      </a:pPr>
                      <a:r>
                        <a:rPr lang="ko-KR" altLang="en-US" sz="1100" b="0" dirty="0" smtClean="0">
                          <a:latin typeface="+mn-lt"/>
                        </a:rPr>
                        <a:t>정보보호 표준</a:t>
                      </a:r>
                      <a:endParaRPr lang="en-US" sz="1100" b="0" dirty="0">
                        <a:latin typeface="+mn-lt"/>
                      </a:endParaRPr>
                    </a:p>
                  </a:txBody>
                  <a:tcPr marL="93260" marR="93260" marT="0" marB="0" anchor="ctr"/>
                </a:tc>
                <a:tc>
                  <a:txBody>
                    <a:bodyPr/>
                    <a:lstStyle/>
                    <a:p>
                      <a:pPr algn="l">
                        <a:spcAft>
                          <a:spcPts val="300"/>
                        </a:spcAft>
                      </a:pPr>
                      <a:r>
                        <a:rPr lang="en-US" sz="1100" dirty="0" smtClean="0"/>
                        <a:t>ISO/IEC 27001</a:t>
                      </a:r>
                      <a:endParaRPr lang="en-US" sz="1100" b="0" dirty="0">
                        <a:latin typeface="+mn-lt"/>
                      </a:endParaRPr>
                    </a:p>
                  </a:txBody>
                  <a:tcPr marL="93260" marR="93260" marT="0" marB="0" anchor="ctr"/>
                </a:tc>
                <a:tc>
                  <a:txBody>
                    <a:bodyPr/>
                    <a:lstStyle/>
                    <a:p>
                      <a:pPr marL="0" indent="0">
                        <a:buFont typeface="Arial" pitchFamily="34" charset="0"/>
                        <a:buNone/>
                      </a:pPr>
                      <a:r>
                        <a:rPr lang="en-US" sz="900" dirty="0" smtClean="0"/>
                        <a:t>Azure</a:t>
                      </a:r>
                      <a:r>
                        <a:rPr lang="ko-KR" altLang="en-US" sz="900" smtClean="0"/>
                        <a:t>는 </a:t>
                      </a:r>
                      <a:r>
                        <a:rPr lang="en-US" sz="900" dirty="0" smtClean="0"/>
                        <a:t>ISO/IEC 27001:2005</a:t>
                      </a:r>
                      <a:r>
                        <a:rPr lang="ko-KR" altLang="en-US" sz="900" baseline="0" smtClean="0"/>
                        <a:t> 표준의 보안 통제 항목을 준수하여 </a:t>
                      </a:r>
                      <a:r>
                        <a:rPr lang="ko-KR" altLang="en-US" sz="900" smtClean="0"/>
                        <a:t>지속적으로 인증 받고 있습니다</a:t>
                      </a:r>
                      <a:r>
                        <a:rPr lang="en-US" altLang="ko-KR" sz="900" dirty="0" smtClean="0"/>
                        <a:t>. </a:t>
                      </a:r>
                      <a:endParaRPr lang="en-US" sz="900" dirty="0"/>
                    </a:p>
                  </a:txBody>
                  <a:tcPr marL="93260" marR="93260" marT="0" marB="0" anchor="ctr"/>
                </a:tc>
                <a:extLst>
                  <a:ext uri="{0D108BD9-81ED-4DB2-BD59-A6C34878D82A}">
                    <a16:rowId xmlns:a16="http://schemas.microsoft.com/office/drawing/2014/main" val="869166770"/>
                  </a:ext>
                </a:extLst>
              </a:tr>
              <a:tr h="333415">
                <a:tc>
                  <a:txBody>
                    <a:bodyPr/>
                    <a:lstStyle/>
                    <a:p>
                      <a:pPr algn="l"/>
                      <a:r>
                        <a:rPr lang="ko-KR" altLang="en-US" sz="1100" b="0" kern="1200" dirty="0" smtClean="0">
                          <a:solidFill>
                            <a:schemeClr val="dk1"/>
                          </a:solidFill>
                          <a:latin typeface="+mn-lt"/>
                          <a:ea typeface="+mn-ea"/>
                          <a:cs typeface="+mn-cs"/>
                        </a:rPr>
                        <a:t>국제</a:t>
                      </a:r>
                      <a:endParaRPr lang="en-US" sz="1100" b="0" kern="1200" dirty="0">
                        <a:solidFill>
                          <a:schemeClr val="dk1"/>
                        </a:solidFill>
                        <a:latin typeface="+mn-lt"/>
                        <a:ea typeface="+mn-ea"/>
                        <a:cs typeface="+mn-cs"/>
                      </a:endParaRPr>
                    </a:p>
                  </a:txBody>
                  <a:tcPr marL="93260" marR="93260" marT="0" marB="0" anchor="ctr"/>
                </a:tc>
                <a:tc>
                  <a:txBody>
                    <a:bodyPr/>
                    <a:lstStyle/>
                    <a:p>
                      <a:pPr algn="l"/>
                      <a:r>
                        <a:rPr lang="ko-KR" altLang="en-US" sz="1100" b="0" kern="1200" dirty="0" smtClean="0">
                          <a:solidFill>
                            <a:schemeClr val="dk1"/>
                          </a:solidFill>
                          <a:latin typeface="+mn-lt"/>
                          <a:ea typeface="+mn-ea"/>
                          <a:cs typeface="+mn-cs"/>
                        </a:rPr>
                        <a:t>금융 보안 인증</a:t>
                      </a:r>
                      <a:endParaRPr lang="en-US" sz="1100" b="0" kern="1200" dirty="0">
                        <a:solidFill>
                          <a:schemeClr val="dk1"/>
                        </a:solidFill>
                        <a:latin typeface="+mn-lt"/>
                        <a:ea typeface="+mn-ea"/>
                        <a:cs typeface="+mn-cs"/>
                      </a:endParaRPr>
                    </a:p>
                  </a:txBody>
                  <a:tcPr marL="93260" marR="93260" marT="0" marB="0" anchor="ctr"/>
                </a:tc>
                <a:tc>
                  <a:txBody>
                    <a:bodyPr/>
                    <a:lstStyle/>
                    <a:p>
                      <a:pPr algn="l"/>
                      <a:r>
                        <a:rPr lang="en-US" sz="1100" kern="1200" dirty="0" smtClean="0"/>
                        <a:t>PCI DSS Level 1</a:t>
                      </a:r>
                      <a:endParaRPr lang="en-US" sz="1100" b="0" kern="1200" dirty="0">
                        <a:solidFill>
                          <a:schemeClr val="dk1"/>
                        </a:solidFill>
                        <a:latin typeface="+mn-lt"/>
                        <a:ea typeface="+mn-ea"/>
                        <a:cs typeface="+mn-cs"/>
                      </a:endParaRPr>
                    </a:p>
                  </a:txBody>
                  <a:tcPr marL="93260" marR="93260" marT="0" marB="0" anchor="ctr"/>
                </a:tc>
                <a:tc>
                  <a:txBody>
                    <a:bodyPr/>
                    <a:lstStyle/>
                    <a:p>
                      <a:pPr marL="0" indent="0" algn="l" defTabSz="914400" rtl="0" eaLnBrk="1" latinLnBrk="0" hangingPunct="1">
                        <a:spcAft>
                          <a:spcPts val="1200"/>
                        </a:spcAft>
                        <a:buFont typeface="Arial" pitchFamily="34" charset="0"/>
                        <a:buNone/>
                      </a:pPr>
                      <a:r>
                        <a:rPr lang="en-US" sz="900" kern="1200" dirty="0" smtClean="0"/>
                        <a:t>Azure</a:t>
                      </a:r>
                      <a:r>
                        <a:rPr lang="ko-KR" altLang="en-US" sz="900" kern="1200" smtClean="0"/>
                        <a:t>는 독립 </a:t>
                      </a:r>
                      <a:r>
                        <a:rPr lang="en-US" altLang="ko-KR" sz="900" kern="1200" dirty="0" smtClean="0"/>
                        <a:t>QSA(Qualified Security Assessor)</a:t>
                      </a:r>
                      <a:r>
                        <a:rPr lang="ko-KR" altLang="en-US" sz="900" kern="1200" smtClean="0"/>
                        <a:t>로부터 </a:t>
                      </a:r>
                      <a:r>
                        <a:rPr lang="en-US" sz="900" kern="1200" dirty="0" smtClean="0"/>
                        <a:t>PCI-DSS Level 1</a:t>
                      </a:r>
                      <a:r>
                        <a:rPr lang="ko-KR" altLang="en-US" sz="900" kern="1200" smtClean="0"/>
                        <a:t>에 대한 컴플라이언스를 획득했습니다</a:t>
                      </a:r>
                      <a:r>
                        <a:rPr lang="en-US" altLang="ko-KR" sz="900" kern="1200" dirty="0" smtClean="0"/>
                        <a:t>. </a:t>
                      </a:r>
                      <a:endParaRPr lang="en-US" sz="900" kern="1200" dirty="0" smtClean="0">
                        <a:solidFill>
                          <a:schemeClr val="dk1"/>
                        </a:solidFill>
                        <a:latin typeface="+mn-lt"/>
                        <a:ea typeface="+mn-ea"/>
                        <a:cs typeface="+mn-cs"/>
                      </a:endParaRPr>
                    </a:p>
                  </a:txBody>
                  <a:tcPr marL="93260" marR="93260" marT="0" marB="0" anchor="ctr"/>
                </a:tc>
                <a:extLst>
                  <a:ext uri="{0D108BD9-81ED-4DB2-BD59-A6C34878D82A}">
                    <a16:rowId xmlns:a16="http://schemas.microsoft.com/office/drawing/2014/main" val="4000773086"/>
                  </a:ext>
                </a:extLst>
              </a:tr>
              <a:tr h="486516">
                <a:tc>
                  <a:txBody>
                    <a:bodyPr/>
                    <a:lstStyle/>
                    <a:p>
                      <a:pPr algn="l">
                        <a:spcAft>
                          <a:spcPts val="300"/>
                        </a:spcAft>
                      </a:pPr>
                      <a:r>
                        <a:rPr lang="ko-KR" altLang="en-US" sz="1100" b="0" dirty="0" smtClean="0">
                          <a:latin typeface="+mn-lt"/>
                        </a:rPr>
                        <a:t>미국</a:t>
                      </a:r>
                      <a:endParaRPr lang="en-US" sz="1100" b="0" dirty="0" smtClean="0">
                        <a:latin typeface="+mn-lt"/>
                      </a:endParaRPr>
                    </a:p>
                  </a:txBody>
                  <a:tcPr marL="93260" marR="93260" marT="0" marB="0" anchor="ctr"/>
                </a:tc>
                <a:tc>
                  <a:txBody>
                    <a:bodyPr/>
                    <a:lstStyle/>
                    <a:p>
                      <a:pPr algn="l">
                        <a:spcAft>
                          <a:spcPts val="300"/>
                        </a:spcAft>
                      </a:pPr>
                      <a:r>
                        <a:rPr lang="ko-KR" altLang="en-US" sz="1100" b="0" dirty="0" smtClean="0">
                          <a:latin typeface="+mn-lt"/>
                        </a:rPr>
                        <a:t>효과적인 보안 통제</a:t>
                      </a:r>
                      <a:endParaRPr lang="en-US" sz="1100" b="0" dirty="0" smtClean="0">
                        <a:latin typeface="+mn-lt"/>
                      </a:endParaRPr>
                    </a:p>
                  </a:txBody>
                  <a:tcPr marL="93260" marR="93260" marT="0" marB="0" anchor="ctr"/>
                </a:tc>
                <a:tc>
                  <a:txBody>
                    <a:bodyPr/>
                    <a:lstStyle/>
                    <a:p>
                      <a:pPr algn="l">
                        <a:spcAft>
                          <a:spcPts val="300"/>
                        </a:spcAft>
                      </a:pPr>
                      <a:r>
                        <a:rPr lang="en-US" sz="1100" dirty="0" smtClean="0"/>
                        <a:t>SOC 1 SSAE 16/</a:t>
                      </a:r>
                    </a:p>
                    <a:p>
                      <a:pPr algn="l">
                        <a:spcAft>
                          <a:spcPts val="300"/>
                        </a:spcAft>
                      </a:pPr>
                      <a:r>
                        <a:rPr lang="en-US" sz="1100" dirty="0" smtClean="0"/>
                        <a:t>ISAE 3402</a:t>
                      </a:r>
                      <a:endParaRPr lang="en-US" sz="1100" b="0" dirty="0" smtClean="0">
                        <a:latin typeface="+mn-lt"/>
                      </a:endParaRPr>
                    </a:p>
                  </a:txBody>
                  <a:tcPr marL="93260" marR="93260" marT="0" marB="0" anchor="ctr"/>
                </a:tc>
                <a:tc>
                  <a:txBody>
                    <a:bodyPr/>
                    <a:lstStyle/>
                    <a:p>
                      <a:pPr marL="0" indent="0" algn="l" defTabSz="914400" rtl="0" eaLnBrk="1" latinLnBrk="0" hangingPunct="1">
                        <a:spcAft>
                          <a:spcPts val="1200"/>
                        </a:spcAft>
                        <a:buFont typeface="Arial" pitchFamily="34" charset="0"/>
                        <a:buNone/>
                      </a:pPr>
                      <a:r>
                        <a:rPr lang="en-US" sz="900" kern="1200" dirty="0" smtClean="0"/>
                        <a:t>Azure</a:t>
                      </a:r>
                      <a:r>
                        <a:rPr lang="ko-KR" altLang="en-US" sz="900" kern="1200" smtClean="0"/>
                        <a:t>는 기존 </a:t>
                      </a:r>
                      <a:r>
                        <a:rPr lang="en-US" altLang="ko-KR" sz="900" kern="1200" dirty="0" smtClean="0"/>
                        <a:t>SAS70</a:t>
                      </a:r>
                      <a:r>
                        <a:rPr lang="ko-KR" altLang="en-US" sz="900" kern="1200" smtClean="0"/>
                        <a:t>이었던 </a:t>
                      </a:r>
                      <a:r>
                        <a:rPr lang="en-US" sz="900" kern="1200" dirty="0" smtClean="0"/>
                        <a:t>Service Organization Control(SOC)</a:t>
                      </a:r>
                      <a:r>
                        <a:rPr lang="ko-KR" altLang="en-US" sz="900" kern="1200" smtClean="0"/>
                        <a:t>의</a:t>
                      </a:r>
                      <a:r>
                        <a:rPr lang="en-US" sz="900" kern="1200" dirty="0" smtClean="0"/>
                        <a:t> SOC</a:t>
                      </a:r>
                      <a:r>
                        <a:rPr lang="en-US" sz="900" kern="1200" baseline="0" dirty="0" smtClean="0"/>
                        <a:t> 1 </a:t>
                      </a:r>
                      <a:r>
                        <a:rPr lang="en-US" altLang="ko-KR" sz="900" kern="1200" dirty="0" smtClean="0"/>
                        <a:t>Type 2 </a:t>
                      </a:r>
                      <a:r>
                        <a:rPr lang="ko-KR" altLang="en-US" sz="900" kern="1200" smtClean="0"/>
                        <a:t>기반으로</a:t>
                      </a:r>
                      <a:r>
                        <a:rPr lang="en-US" altLang="ko-KR" sz="900" kern="1200" baseline="0" dirty="0" smtClean="0"/>
                        <a:t> </a:t>
                      </a:r>
                      <a:r>
                        <a:rPr lang="ko-KR" altLang="en-US" sz="900" kern="1200" baseline="0" smtClean="0"/>
                        <a:t>감사를 받아 설계 및 운영의 효과적인 보안 통제를 인증 받았습니다</a:t>
                      </a:r>
                      <a:r>
                        <a:rPr lang="en-US" altLang="ko-KR" sz="900" kern="1200" baseline="0" dirty="0" smtClean="0"/>
                        <a:t>.</a:t>
                      </a:r>
                      <a:endParaRPr lang="en-US" sz="900" kern="1200" dirty="0" smtClean="0">
                        <a:solidFill>
                          <a:schemeClr val="dk1"/>
                        </a:solidFill>
                        <a:latin typeface="+mn-lt"/>
                        <a:ea typeface="+mn-ea"/>
                        <a:cs typeface="+mn-cs"/>
                      </a:endParaRPr>
                    </a:p>
                  </a:txBody>
                  <a:tcPr marL="93260" marR="93260" marT="0" marB="0" anchor="ctr"/>
                </a:tc>
                <a:extLst>
                  <a:ext uri="{0D108BD9-81ED-4DB2-BD59-A6C34878D82A}">
                    <a16:rowId xmlns:a16="http://schemas.microsoft.com/office/drawing/2014/main" val="3241103805"/>
                  </a:ext>
                </a:extLst>
              </a:tr>
              <a:tr h="324343">
                <a:tc>
                  <a:txBody>
                    <a:bodyPr/>
                    <a:lstStyle/>
                    <a:p>
                      <a:pPr algn="l">
                        <a:spcAft>
                          <a:spcPts val="300"/>
                        </a:spcAft>
                      </a:pPr>
                      <a:r>
                        <a:rPr lang="ko-KR" altLang="en-US" sz="1100" b="0" dirty="0" smtClean="0">
                          <a:latin typeface="+mn-lt"/>
                        </a:rPr>
                        <a:t>미국</a:t>
                      </a:r>
                      <a:endParaRPr lang="en-US" sz="1100" b="0" dirty="0" smtClean="0">
                        <a:latin typeface="+mn-lt"/>
                      </a:endParaRPr>
                    </a:p>
                  </a:txBody>
                  <a:tcPr marL="93260" marR="93260" marT="0" marB="0" anchor="ctr"/>
                </a:tc>
                <a:tc>
                  <a:txBody>
                    <a:bodyPr/>
                    <a:lstStyle/>
                    <a:p>
                      <a:pPr algn="l">
                        <a:spcAft>
                          <a:spcPts val="300"/>
                        </a:spcAft>
                      </a:pPr>
                      <a:r>
                        <a:rPr lang="ko-KR" altLang="en-US" sz="1100" b="0" dirty="0" smtClean="0">
                          <a:latin typeface="+mn-lt"/>
                        </a:rPr>
                        <a:t>효과적인 보안 통제</a:t>
                      </a:r>
                      <a:endParaRPr lang="en-US" sz="1100" b="0" dirty="0" smtClean="0">
                        <a:latin typeface="+mn-lt"/>
                      </a:endParaRPr>
                    </a:p>
                  </a:txBody>
                  <a:tcPr marL="93260" marR="93260" marT="0" marB="0" anchor="ctr"/>
                </a:tc>
                <a:tc>
                  <a:txBody>
                    <a:bodyPr/>
                    <a:lstStyle/>
                    <a:p>
                      <a:pPr algn="l">
                        <a:spcAft>
                          <a:spcPts val="300"/>
                        </a:spcAft>
                      </a:pPr>
                      <a:r>
                        <a:rPr lang="en-US" sz="1100" dirty="0" smtClean="0"/>
                        <a:t>SOC 2</a:t>
                      </a:r>
                      <a:endParaRPr lang="en-US" sz="1100" b="0" dirty="0" smtClean="0">
                        <a:latin typeface="+mn-lt"/>
                      </a:endParaRPr>
                    </a:p>
                  </a:txBody>
                  <a:tcPr marL="93260" marR="93260" marT="0" marB="0" anchor="ctr"/>
                </a:tc>
                <a:tc>
                  <a:txBody>
                    <a:bodyPr/>
                    <a:lstStyle/>
                    <a:p>
                      <a:pPr marL="0" marR="0" indent="0" algn="l" defTabSz="914400" rtl="0" eaLnBrk="1" fontAlgn="auto" latinLnBrk="0" hangingPunct="1">
                        <a:lnSpc>
                          <a:spcPct val="100000"/>
                        </a:lnSpc>
                        <a:spcBef>
                          <a:spcPts val="0"/>
                        </a:spcBef>
                        <a:spcAft>
                          <a:spcPts val="1200"/>
                        </a:spcAft>
                        <a:buClrTx/>
                        <a:buSzTx/>
                        <a:buFont typeface="Arial" pitchFamily="34" charset="0"/>
                        <a:buNone/>
                        <a:tabLst/>
                        <a:defRPr/>
                      </a:pPr>
                      <a:r>
                        <a:rPr lang="en-US" sz="900" kern="1200" dirty="0" smtClean="0"/>
                        <a:t>Azure</a:t>
                      </a:r>
                      <a:r>
                        <a:rPr lang="ko-KR" altLang="en-US" sz="900" kern="1200" smtClean="0"/>
                        <a:t>는 </a:t>
                      </a:r>
                      <a:r>
                        <a:rPr lang="en-US" sz="900" kern="1200" dirty="0" smtClean="0"/>
                        <a:t>SOC 2 Type 2</a:t>
                      </a:r>
                      <a:r>
                        <a:rPr lang="ko-KR" altLang="en-US" sz="900" kern="1200" smtClean="0"/>
                        <a:t>에 대해서 감사를 받아 보안</a:t>
                      </a:r>
                      <a:r>
                        <a:rPr lang="en-US" altLang="ko-KR" sz="900" kern="1200" dirty="0" smtClean="0"/>
                        <a:t>, </a:t>
                      </a:r>
                      <a:r>
                        <a:rPr lang="ko-KR" altLang="en-US" sz="900" kern="1200" smtClean="0"/>
                        <a:t>가용성</a:t>
                      </a:r>
                      <a:r>
                        <a:rPr lang="en-US" altLang="ko-KR" sz="900" kern="1200" dirty="0" smtClean="0"/>
                        <a:t>, </a:t>
                      </a:r>
                      <a:r>
                        <a:rPr lang="ko-KR" altLang="en-US" sz="900" kern="1200" smtClean="0"/>
                        <a:t>기밀성에 대한 폭 넓은 통제에 대한 진단을 통과했습니다</a:t>
                      </a:r>
                      <a:r>
                        <a:rPr lang="en-US" altLang="ko-KR" sz="900" kern="1200" dirty="0" smtClean="0"/>
                        <a:t>.</a:t>
                      </a:r>
                      <a:endParaRPr lang="en-US" sz="900" kern="1200" dirty="0" smtClean="0">
                        <a:solidFill>
                          <a:schemeClr val="dk1"/>
                        </a:solidFill>
                        <a:latin typeface="+mn-lt"/>
                        <a:ea typeface="+mn-ea"/>
                        <a:cs typeface="+mn-cs"/>
                      </a:endParaRPr>
                    </a:p>
                  </a:txBody>
                  <a:tcPr marL="93260" marR="93260" marT="0" marB="0" anchor="ctr"/>
                </a:tc>
                <a:extLst>
                  <a:ext uri="{0D108BD9-81ED-4DB2-BD59-A6C34878D82A}">
                    <a16:rowId xmlns:a16="http://schemas.microsoft.com/office/drawing/2014/main" val="1083257674"/>
                  </a:ext>
                </a:extLst>
              </a:tr>
              <a:tr h="486516">
                <a:tc>
                  <a:txBody>
                    <a:bodyPr/>
                    <a:lstStyle/>
                    <a:p>
                      <a:pPr algn="l">
                        <a:spcAft>
                          <a:spcPts val="300"/>
                        </a:spcAft>
                      </a:pPr>
                      <a:r>
                        <a:rPr lang="ko-KR" altLang="en-US" sz="1100" b="0" dirty="0" smtClean="0">
                          <a:latin typeface="+mn-lt"/>
                        </a:rPr>
                        <a:t>미국</a:t>
                      </a:r>
                      <a:endParaRPr lang="en-US" sz="1100" b="0" dirty="0">
                        <a:latin typeface="+mn-lt"/>
                      </a:endParaRPr>
                    </a:p>
                  </a:txBody>
                  <a:tcPr marL="93260" marR="93260" marT="0" marB="0" anchor="ctr"/>
                </a:tc>
                <a:tc>
                  <a:txBody>
                    <a:bodyPr/>
                    <a:lstStyle/>
                    <a:p>
                      <a:pPr algn="l">
                        <a:spcAft>
                          <a:spcPts val="300"/>
                        </a:spcAft>
                      </a:pPr>
                      <a:r>
                        <a:rPr lang="ko-KR" altLang="en-US" sz="1100" b="0" dirty="0" smtClean="0">
                          <a:latin typeface="+mn-lt"/>
                        </a:rPr>
                        <a:t>정부</a:t>
                      </a:r>
                      <a:r>
                        <a:rPr lang="ko-KR" altLang="en-US" sz="1100" b="0" baseline="0" dirty="0" smtClean="0">
                          <a:latin typeface="+mn-lt"/>
                        </a:rPr>
                        <a:t> </a:t>
                      </a:r>
                      <a:r>
                        <a:rPr lang="ko-KR" altLang="en-US" sz="1100" b="0" dirty="0" smtClean="0">
                          <a:latin typeface="+mn-lt"/>
                        </a:rPr>
                        <a:t>보안 인증</a:t>
                      </a:r>
                      <a:endParaRPr lang="en-US" sz="1100" b="0" dirty="0">
                        <a:latin typeface="+mn-lt"/>
                      </a:endParaRPr>
                    </a:p>
                  </a:txBody>
                  <a:tcPr marL="93260" marR="93260" marT="0" marB="0" anchor="ctr"/>
                </a:tc>
                <a:tc>
                  <a:txBody>
                    <a:bodyPr/>
                    <a:lstStyle/>
                    <a:p>
                      <a:pPr algn="l">
                        <a:spcAft>
                          <a:spcPts val="300"/>
                        </a:spcAft>
                      </a:pPr>
                      <a:r>
                        <a:rPr lang="en-US" sz="1100" dirty="0" smtClean="0"/>
                        <a:t>FedRAMP/FISMA</a:t>
                      </a:r>
                      <a:endParaRPr lang="en-US" sz="1100" b="0" dirty="0">
                        <a:latin typeface="+mn-lt"/>
                      </a:endParaRPr>
                    </a:p>
                  </a:txBody>
                  <a:tcPr marL="93260" marR="93260" marT="0" marB="0" anchor="ctr"/>
                </a:tc>
                <a:tc>
                  <a:txBody>
                    <a:bodyPr/>
                    <a:lstStyle/>
                    <a:p>
                      <a:pPr marL="0" indent="0" algn="l" defTabSz="914400" rtl="0" eaLnBrk="1" latinLnBrk="0" hangingPunct="1">
                        <a:spcAft>
                          <a:spcPts val="1200"/>
                        </a:spcAft>
                        <a:buFont typeface="Arial" pitchFamily="34" charset="0"/>
                        <a:buNone/>
                      </a:pPr>
                      <a:r>
                        <a:rPr lang="en-US" sz="900" kern="1200" dirty="0" smtClean="0"/>
                        <a:t>Azure </a:t>
                      </a:r>
                      <a:r>
                        <a:rPr lang="en-US" sz="900" kern="1200" dirty="0" err="1" smtClean="0"/>
                        <a:t>FedRAMP</a:t>
                      </a:r>
                      <a:r>
                        <a:rPr lang="en-US" sz="900" kern="1200" dirty="0" smtClean="0"/>
                        <a:t>(</a:t>
                      </a:r>
                      <a:r>
                        <a:rPr lang="en-US" altLang="ko-KR" sz="900" kern="1200" dirty="0" smtClean="0"/>
                        <a:t>Federal Risk and Authorization Management Program</a:t>
                      </a:r>
                      <a:r>
                        <a:rPr lang="en-US" sz="900" kern="1200" dirty="0" smtClean="0"/>
                        <a:t>) </a:t>
                      </a:r>
                      <a:r>
                        <a:rPr lang="ko-KR" altLang="en-US" sz="900" kern="1200" smtClean="0"/>
                        <a:t>보안 표준을 만족하는지에 대한 진단을 받아 </a:t>
                      </a:r>
                      <a:r>
                        <a:rPr lang="en-US" altLang="ko-KR" sz="900" kern="1200" dirty="0" smtClean="0"/>
                        <a:t>“</a:t>
                      </a:r>
                      <a:r>
                        <a:rPr lang="en-US" altLang="ko-KR" sz="900" kern="1200" dirty="0" err="1" smtClean="0"/>
                        <a:t>Provisinal</a:t>
                      </a:r>
                      <a:r>
                        <a:rPr lang="en-US" altLang="ko-KR" sz="900" kern="1200" baseline="0" dirty="0" smtClean="0"/>
                        <a:t> Authorization”</a:t>
                      </a:r>
                      <a:r>
                        <a:rPr lang="ko-KR" altLang="en-US" sz="900" kern="1200" baseline="0" smtClean="0"/>
                        <a:t>을 획득했습니다</a:t>
                      </a:r>
                      <a:r>
                        <a:rPr lang="en-US" altLang="ko-KR" sz="900" kern="1200" baseline="0" dirty="0" smtClean="0"/>
                        <a:t>. </a:t>
                      </a:r>
                      <a:endParaRPr lang="en-US" sz="900" kern="1200" dirty="0" smtClean="0">
                        <a:solidFill>
                          <a:schemeClr val="dk1"/>
                        </a:solidFill>
                        <a:latin typeface="+mn-lt"/>
                        <a:ea typeface="+mn-ea"/>
                        <a:cs typeface="+mn-cs"/>
                      </a:endParaRPr>
                    </a:p>
                  </a:txBody>
                  <a:tcPr marL="93260" marR="93260" marT="0" marB="0" anchor="ctr"/>
                </a:tc>
                <a:extLst>
                  <a:ext uri="{0D108BD9-81ED-4DB2-BD59-A6C34878D82A}">
                    <a16:rowId xmlns:a16="http://schemas.microsoft.com/office/drawing/2014/main" val="1439717640"/>
                  </a:ext>
                </a:extLst>
              </a:tr>
              <a:tr h="486516">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dirty="0" smtClean="0">
                          <a:latin typeface="+mn-lt"/>
                        </a:rPr>
                        <a:t>미국</a:t>
                      </a:r>
                      <a:endParaRPr lang="en-US" altLang="ko-KR" sz="1100" b="0" dirty="0" smtClean="0">
                        <a:latin typeface="+mn-lt"/>
                      </a:endParaRPr>
                    </a:p>
                  </a:txBody>
                  <a:tcPr marL="93260" marR="93260" marT="0" marB="0" anchor="ct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kern="1200" dirty="0" smtClean="0">
                          <a:solidFill>
                            <a:schemeClr val="dk1"/>
                          </a:solidFill>
                          <a:latin typeface="+mn-lt"/>
                          <a:ea typeface="+mn-ea"/>
                          <a:cs typeface="+mn-cs"/>
                        </a:rPr>
                        <a:t>의료기관 </a:t>
                      </a:r>
                      <a:r>
                        <a:rPr lang="ko-KR" altLang="en-US" sz="1100" b="0" dirty="0" smtClean="0">
                          <a:latin typeface="+mn-lt"/>
                        </a:rPr>
                        <a:t>보안 인증</a:t>
                      </a:r>
                      <a:endParaRPr lang="en-US" altLang="ko-KR" sz="1100" b="0" dirty="0" smtClean="0">
                        <a:latin typeface="+mn-lt"/>
                      </a:endParaRPr>
                    </a:p>
                  </a:txBody>
                  <a:tcPr marL="93260" marR="93260" marT="0" marB="0" anchor="ctr"/>
                </a:tc>
                <a:tc>
                  <a:txBody>
                    <a:bodyPr/>
                    <a:lstStyle/>
                    <a:p>
                      <a:pPr algn="l">
                        <a:spcAft>
                          <a:spcPts val="300"/>
                        </a:spcAft>
                      </a:pPr>
                      <a:r>
                        <a:rPr lang="en-US" sz="1100" dirty="0" smtClean="0"/>
                        <a:t>HIPAA BAA</a:t>
                      </a:r>
                      <a:endParaRPr lang="en-US" sz="1100" b="0" dirty="0">
                        <a:latin typeface="+mn-lt"/>
                      </a:endParaRPr>
                    </a:p>
                  </a:txBody>
                  <a:tcPr marL="93260" marR="93260" marT="0" marB="0"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900" kern="1200" baseline="0" dirty="0" smtClean="0"/>
                        <a:t>Azure </a:t>
                      </a:r>
                      <a:r>
                        <a:rPr lang="ko-KR" altLang="en-US" sz="900" kern="1200" baseline="0" smtClean="0"/>
                        <a:t>고객의 </a:t>
                      </a:r>
                      <a:r>
                        <a:rPr lang="en-US" altLang="ko-KR" sz="900" kern="1200" baseline="0" dirty="0" smtClean="0"/>
                        <a:t>HIPAA </a:t>
                      </a:r>
                      <a:r>
                        <a:rPr lang="ko-KR" altLang="en-US" sz="900" kern="1200" baseline="0" smtClean="0"/>
                        <a:t>및 </a:t>
                      </a:r>
                      <a:r>
                        <a:rPr lang="en-US" altLang="ko-KR" sz="900" kern="1200" baseline="0" dirty="0" smtClean="0"/>
                        <a:t>HITECH Act </a:t>
                      </a:r>
                      <a:r>
                        <a:rPr lang="ko-KR" altLang="en-US" sz="900" kern="1200" baseline="0" smtClean="0"/>
                        <a:t>보안 및 프라이버시 준수를 위해 마이크로소프트는 </a:t>
                      </a:r>
                      <a:r>
                        <a:rPr lang="en-US" altLang="ko-KR" sz="900" kern="1200" baseline="0" dirty="0" smtClean="0"/>
                        <a:t>PHI(Protected Health Information)</a:t>
                      </a:r>
                      <a:r>
                        <a:rPr lang="ko-KR" altLang="en-US" sz="900" kern="1200" baseline="0" smtClean="0"/>
                        <a:t>에 접근할 수 있도록 </a:t>
                      </a:r>
                      <a:r>
                        <a:rPr lang="en-US" altLang="ko-KR" sz="900" kern="1200" baseline="0" dirty="0" smtClean="0"/>
                        <a:t>HIPAA BAA(Business Associate Agreement)</a:t>
                      </a:r>
                      <a:r>
                        <a:rPr lang="ko-KR" altLang="en-US" sz="900" kern="1200" baseline="0" smtClean="0"/>
                        <a:t>를</a:t>
                      </a:r>
                      <a:r>
                        <a:rPr lang="en-US" altLang="ko-KR" sz="900" kern="1200" baseline="0" dirty="0" smtClean="0"/>
                        <a:t> </a:t>
                      </a:r>
                      <a:r>
                        <a:rPr lang="ko-KR" altLang="en-US" sz="900" kern="1200" baseline="0" smtClean="0"/>
                        <a:t>제공합니다</a:t>
                      </a:r>
                      <a:r>
                        <a:rPr lang="en-US" altLang="ko-KR" sz="900" kern="1200" baseline="0" dirty="0" smtClean="0"/>
                        <a:t>.</a:t>
                      </a:r>
                      <a:r>
                        <a:rPr lang="en-US" sz="900" kern="1200" baseline="0" dirty="0" smtClean="0"/>
                        <a:t> </a:t>
                      </a:r>
                      <a:endParaRPr lang="en-US" sz="900" kern="1200" baseline="0" dirty="0" smtClean="0">
                        <a:solidFill>
                          <a:schemeClr val="dk1"/>
                        </a:solidFill>
                        <a:latin typeface="+mn-lt"/>
                        <a:ea typeface="+mn-ea"/>
                        <a:cs typeface="+mn-cs"/>
                      </a:endParaRPr>
                    </a:p>
                  </a:txBody>
                  <a:tcPr marL="93260" marR="93260" marT="0" marB="0" anchor="ctr"/>
                </a:tc>
                <a:extLst>
                  <a:ext uri="{0D108BD9-81ED-4DB2-BD59-A6C34878D82A}">
                    <a16:rowId xmlns:a16="http://schemas.microsoft.com/office/drawing/2014/main" val="876682257"/>
                  </a:ext>
                </a:extLst>
              </a:tr>
              <a:tr h="486516">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dirty="0" smtClean="0">
                          <a:latin typeface="+mn-lt"/>
                        </a:rPr>
                        <a:t>미국</a:t>
                      </a:r>
                      <a:endParaRPr lang="en-US" altLang="ko-KR" sz="1100" b="0" dirty="0" smtClean="0">
                        <a:latin typeface="+mn-lt"/>
                      </a:endParaRPr>
                    </a:p>
                  </a:txBody>
                  <a:tcPr marL="93260" marR="93260" marT="0" marB="0" anchor="ct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dirty="0" smtClean="0">
                          <a:latin typeface="+mn-lt"/>
                        </a:rPr>
                        <a:t>정부</a:t>
                      </a:r>
                      <a:r>
                        <a:rPr lang="ko-KR" altLang="en-US" sz="1100" b="0" baseline="0" dirty="0" smtClean="0">
                          <a:latin typeface="+mn-lt"/>
                        </a:rPr>
                        <a:t> </a:t>
                      </a:r>
                      <a:r>
                        <a:rPr lang="ko-KR" altLang="en-US" sz="1100" b="0" baseline="0" dirty="0" err="1" smtClean="0">
                          <a:latin typeface="+mn-lt"/>
                        </a:rPr>
                        <a:t>장앤인</a:t>
                      </a:r>
                      <a:r>
                        <a:rPr lang="ko-KR" altLang="en-US" sz="1100" b="0" baseline="0" dirty="0" smtClean="0">
                          <a:latin typeface="+mn-lt"/>
                        </a:rPr>
                        <a:t> 차별금지</a:t>
                      </a:r>
                      <a:r>
                        <a:rPr lang="ko-KR" altLang="en-US" sz="1100" b="0" dirty="0" smtClean="0">
                          <a:latin typeface="+mn-lt"/>
                        </a:rPr>
                        <a:t> 인증</a:t>
                      </a:r>
                      <a:endParaRPr lang="en-US" altLang="ko-KR" sz="1100" b="0" dirty="0" smtClean="0">
                        <a:latin typeface="+mn-lt"/>
                      </a:endParaRPr>
                    </a:p>
                  </a:txBody>
                  <a:tcPr marL="93260" marR="93260" marT="0" marB="0" anchor="ctr"/>
                </a:tc>
                <a:tc>
                  <a:txBody>
                    <a:bodyPr/>
                    <a:lstStyle/>
                    <a:p>
                      <a:pPr algn="l">
                        <a:spcAft>
                          <a:spcPts val="300"/>
                        </a:spcAft>
                      </a:pPr>
                      <a:r>
                        <a:rPr lang="en-US" sz="1100" b="0" dirty="0" smtClean="0">
                          <a:latin typeface="+mn-lt"/>
                        </a:rPr>
                        <a:t>Section 508 Rehabilitation Act</a:t>
                      </a:r>
                      <a:endParaRPr lang="en-US" sz="1100" b="0" dirty="0">
                        <a:latin typeface="+mn-lt"/>
                      </a:endParaRPr>
                    </a:p>
                  </a:txBody>
                  <a:tcPr marL="93260" marR="93260" marT="0" marB="0"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ko-KR" altLang="en-US" sz="900" kern="1200" baseline="0" dirty="0" smtClean="0">
                          <a:solidFill>
                            <a:schemeClr val="dk1"/>
                          </a:solidFill>
                          <a:latin typeface="+mn-lt"/>
                          <a:ea typeface="+mn-ea"/>
                          <a:cs typeface="+mn-cs"/>
                        </a:rPr>
                        <a:t>모든</a:t>
                      </a:r>
                      <a:r>
                        <a:rPr lang="en-US" sz="900" kern="1200" baseline="0" dirty="0" smtClean="0">
                          <a:solidFill>
                            <a:schemeClr val="dk1"/>
                          </a:solidFill>
                          <a:latin typeface="+mn-lt"/>
                          <a:ea typeface="+mn-ea"/>
                          <a:cs typeface="+mn-cs"/>
                        </a:rPr>
                        <a:t> </a:t>
                      </a:r>
                      <a:r>
                        <a:rPr lang="ko-KR" altLang="en-US" sz="900" kern="1200" baseline="0" smtClean="0">
                          <a:solidFill>
                            <a:schemeClr val="dk1"/>
                          </a:solidFill>
                          <a:latin typeface="+mn-lt"/>
                          <a:ea typeface="+mn-ea"/>
                          <a:cs typeface="+mn-cs"/>
                        </a:rPr>
                        <a:t>정부기관은 장애인 직원 또는 민원인의 접근에 대한 차별 금지 지침</a:t>
                      </a:r>
                      <a:endParaRPr lang="en-US" sz="900" kern="1200" baseline="0" dirty="0" smtClean="0">
                        <a:solidFill>
                          <a:schemeClr val="dk1"/>
                        </a:solidFill>
                        <a:latin typeface="+mn-lt"/>
                        <a:ea typeface="+mn-ea"/>
                        <a:cs typeface="+mn-cs"/>
                      </a:endParaRPr>
                    </a:p>
                  </a:txBody>
                  <a:tcPr marL="93260" marR="93260" marT="0" marB="0" anchor="ctr"/>
                </a:tc>
                <a:extLst>
                  <a:ext uri="{0D108BD9-81ED-4DB2-BD59-A6C34878D82A}">
                    <a16:rowId xmlns:a16="http://schemas.microsoft.com/office/drawing/2014/main" val="152423062"/>
                  </a:ext>
                </a:extLst>
              </a:tr>
              <a:tr h="486516">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dirty="0" smtClean="0">
                          <a:latin typeface="+mn-lt"/>
                        </a:rPr>
                        <a:t>미국</a:t>
                      </a:r>
                      <a:endParaRPr lang="en-US" altLang="ko-KR" sz="1100" b="0" dirty="0" smtClean="0">
                        <a:latin typeface="+mn-lt"/>
                      </a:endParaRPr>
                    </a:p>
                  </a:txBody>
                  <a:tcPr marL="93260" marR="93260" marT="0" marB="0" anchor="ct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dirty="0" smtClean="0">
                          <a:latin typeface="+mn-lt"/>
                        </a:rPr>
                        <a:t>교육기관 정보보안 인증</a:t>
                      </a:r>
                      <a:endParaRPr lang="en-US" altLang="ko-KR" sz="1100" b="0" dirty="0" smtClean="0">
                        <a:latin typeface="+mn-lt"/>
                      </a:endParaRPr>
                    </a:p>
                  </a:txBody>
                  <a:tcPr marL="93260" marR="93260" marT="0" marB="0" anchor="ctr"/>
                </a:tc>
                <a:tc>
                  <a:txBody>
                    <a:bodyPr/>
                    <a:lstStyle/>
                    <a:p>
                      <a:pPr algn="l">
                        <a:spcAft>
                          <a:spcPts val="300"/>
                        </a:spcAft>
                      </a:pPr>
                      <a:r>
                        <a:rPr lang="en-US" sz="1100" b="0" dirty="0" smtClean="0">
                          <a:latin typeface="+mn-lt"/>
                        </a:rPr>
                        <a:t>FERPA</a:t>
                      </a:r>
                      <a:endParaRPr lang="en-US" sz="1100" b="0" dirty="0">
                        <a:latin typeface="+mn-lt"/>
                      </a:endParaRPr>
                    </a:p>
                  </a:txBody>
                  <a:tcPr marL="93260" marR="93260" marT="0" marB="0"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ko-KR" altLang="en-US" sz="900" kern="1200" baseline="0" dirty="0" smtClean="0">
                          <a:solidFill>
                            <a:schemeClr val="dk1"/>
                          </a:solidFill>
                          <a:latin typeface="+mn-lt"/>
                          <a:ea typeface="+mn-ea"/>
                          <a:cs typeface="+mn-cs"/>
                        </a:rPr>
                        <a:t>미국 내 모든 교육기관은 학생들의 학사 정보를 보호할 의무가 있음 </a:t>
                      </a:r>
                      <a:endParaRPr lang="en-US" sz="900" kern="1200" baseline="0" dirty="0" smtClean="0">
                        <a:solidFill>
                          <a:schemeClr val="dk1"/>
                        </a:solidFill>
                        <a:latin typeface="+mn-lt"/>
                        <a:ea typeface="+mn-ea"/>
                        <a:cs typeface="+mn-cs"/>
                      </a:endParaRPr>
                    </a:p>
                  </a:txBody>
                  <a:tcPr marL="93260" marR="93260" marT="0" marB="0" anchor="ctr"/>
                </a:tc>
                <a:extLst>
                  <a:ext uri="{0D108BD9-81ED-4DB2-BD59-A6C34878D82A}">
                    <a16:rowId xmlns:a16="http://schemas.microsoft.com/office/drawing/2014/main" val="4087461037"/>
                  </a:ext>
                </a:extLst>
              </a:tr>
              <a:tr h="406592">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dirty="0" smtClean="0">
                          <a:latin typeface="+mn-lt"/>
                        </a:rPr>
                        <a:t>영국</a:t>
                      </a:r>
                      <a:endParaRPr lang="en-US" altLang="ko-KR" sz="1100" b="0" dirty="0" smtClean="0">
                        <a:latin typeface="+mn-lt"/>
                      </a:endParaRPr>
                    </a:p>
                  </a:txBody>
                  <a:tcPr marL="93260" marR="93260" marT="0" marB="0" anchor="ct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dirty="0" smtClean="0">
                          <a:latin typeface="+mn-lt"/>
                        </a:rPr>
                        <a:t>정부</a:t>
                      </a:r>
                      <a:r>
                        <a:rPr lang="ko-KR" altLang="en-US" sz="1100" b="0" baseline="0" dirty="0" smtClean="0">
                          <a:latin typeface="+mn-lt"/>
                        </a:rPr>
                        <a:t> </a:t>
                      </a:r>
                      <a:r>
                        <a:rPr lang="ko-KR" altLang="en-US" sz="1100" b="0" dirty="0" smtClean="0">
                          <a:latin typeface="+mn-lt"/>
                        </a:rPr>
                        <a:t>보안 인증</a:t>
                      </a:r>
                      <a:endParaRPr lang="en-US" altLang="ko-KR" sz="1100" b="0" dirty="0" smtClean="0">
                        <a:latin typeface="+mn-lt"/>
                      </a:endParaRPr>
                    </a:p>
                  </a:txBody>
                  <a:tcPr marL="93260" marR="93260" marT="0" marB="0" anchor="ctr"/>
                </a:tc>
                <a:tc>
                  <a:txBody>
                    <a:bodyPr/>
                    <a:lstStyle/>
                    <a:p>
                      <a:pPr algn="l">
                        <a:spcAft>
                          <a:spcPts val="300"/>
                        </a:spcAft>
                      </a:pPr>
                      <a:r>
                        <a:rPr lang="en-US" sz="1100" dirty="0" smtClean="0"/>
                        <a:t>UK G-Cloud IL2</a:t>
                      </a:r>
                      <a:endParaRPr lang="en-US" sz="1100" b="0" dirty="0">
                        <a:latin typeface="+mn-lt"/>
                      </a:endParaRPr>
                    </a:p>
                  </a:txBody>
                  <a:tcPr marL="93260" marR="93260" marT="0" marB="0" anchor="ctr"/>
                </a:tc>
                <a:tc>
                  <a:txBody>
                    <a:bodyPr/>
                    <a:lstStyle/>
                    <a:p>
                      <a:pPr marL="0" indent="0" algn="l" defTabSz="914400" rtl="0" eaLnBrk="1" latinLnBrk="0" hangingPunct="1">
                        <a:spcAft>
                          <a:spcPts val="1200"/>
                        </a:spcAft>
                        <a:buFont typeface="Arial" pitchFamily="34" charset="0"/>
                        <a:buNone/>
                      </a:pPr>
                      <a:r>
                        <a:rPr lang="ko-KR" altLang="en-US" sz="900" kern="1200" dirty="0" smtClean="0"/>
                        <a:t>영국에서 </a:t>
                      </a:r>
                      <a:r>
                        <a:rPr lang="en-US" altLang="ko-KR" sz="900" kern="1200" dirty="0" smtClean="0"/>
                        <a:t>G-Cloud </a:t>
                      </a:r>
                      <a:r>
                        <a:rPr lang="ko-KR" altLang="en-US" sz="900" kern="1200" smtClean="0"/>
                        <a:t>공급 프레임워크와 </a:t>
                      </a:r>
                      <a:r>
                        <a:rPr lang="en-US" altLang="ko-KR" sz="900" kern="1200" dirty="0" err="1" smtClean="0"/>
                        <a:t>CloudStore</a:t>
                      </a:r>
                      <a:r>
                        <a:rPr lang="ko-KR" altLang="en-US" sz="900" kern="1200" baseline="0" smtClean="0"/>
                        <a:t>를 위해 </a:t>
                      </a:r>
                      <a:r>
                        <a:rPr lang="en-US" altLang="ko-KR" sz="900" kern="1200" dirty="0" smtClean="0"/>
                        <a:t>Azure</a:t>
                      </a:r>
                      <a:r>
                        <a:rPr lang="ko-KR" altLang="en-US" sz="900" kern="1200" smtClean="0"/>
                        <a:t>는 </a:t>
                      </a:r>
                      <a:r>
                        <a:rPr lang="en-US" sz="900" kern="1200" dirty="0" smtClean="0"/>
                        <a:t>Impact Level 2 (IL2) </a:t>
                      </a:r>
                      <a:r>
                        <a:rPr lang="ko-KR" altLang="en-US" sz="900" kern="1200" smtClean="0"/>
                        <a:t>인증을 획득했습니다</a:t>
                      </a:r>
                      <a:r>
                        <a:rPr lang="en-US" altLang="ko-KR" sz="900" kern="1200" dirty="0" smtClean="0"/>
                        <a:t>.</a:t>
                      </a:r>
                      <a:r>
                        <a:rPr lang="en-US" sz="900" kern="1200" dirty="0" smtClean="0"/>
                        <a:t> </a:t>
                      </a:r>
                      <a:endParaRPr lang="en-US" sz="900" kern="1200" dirty="0" smtClean="0">
                        <a:solidFill>
                          <a:schemeClr val="dk1"/>
                        </a:solidFill>
                        <a:latin typeface="+mn-lt"/>
                        <a:ea typeface="+mn-ea"/>
                        <a:cs typeface="+mn-cs"/>
                      </a:endParaRPr>
                    </a:p>
                  </a:txBody>
                  <a:tcPr marL="93260" marR="93260" marT="0" marB="0" anchor="ctr"/>
                </a:tc>
                <a:extLst>
                  <a:ext uri="{0D108BD9-81ED-4DB2-BD59-A6C34878D82A}">
                    <a16:rowId xmlns:a16="http://schemas.microsoft.com/office/drawing/2014/main" val="2536125277"/>
                  </a:ext>
                </a:extLst>
              </a:tr>
              <a:tr h="594650">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dirty="0" smtClean="0">
                          <a:latin typeface="+mn-lt"/>
                        </a:rPr>
                        <a:t>유럽</a:t>
                      </a:r>
                      <a:endParaRPr lang="en-US" altLang="ko-KR" sz="1100" b="0" dirty="0" smtClean="0">
                        <a:latin typeface="+mn-lt"/>
                      </a:endParaRPr>
                    </a:p>
                  </a:txBody>
                  <a:tcPr marL="93260" marR="93260" marT="0" marB="0" anchor="ct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ko-KR" altLang="en-US" sz="1100" b="0" dirty="0" smtClean="0">
                          <a:latin typeface="+mn-lt"/>
                        </a:rPr>
                        <a:t>개인정보</a:t>
                      </a:r>
                      <a:r>
                        <a:rPr lang="ko-KR" altLang="en-US" sz="1100" b="0" baseline="0" dirty="0" smtClean="0">
                          <a:latin typeface="+mn-lt"/>
                        </a:rPr>
                        <a:t> 보호</a:t>
                      </a:r>
                      <a:endParaRPr lang="en-US" altLang="ko-KR" sz="1100" b="0" dirty="0" smtClean="0">
                        <a:latin typeface="+mn-lt"/>
                      </a:endParaRPr>
                    </a:p>
                  </a:txBody>
                  <a:tcPr marL="93260" marR="93260" marT="0" marB="0" anchor="ctr"/>
                </a:tc>
                <a:tc>
                  <a:txBody>
                    <a:bodyPr/>
                    <a:lstStyle>
                      <a:lvl1pPr eaLnBrk="0" hangingPunct="0">
                        <a:lnSpc>
                          <a:spcPct val="110000"/>
                        </a:lnSpc>
                        <a:spcAft>
                          <a:spcPct val="20000"/>
                        </a:spcAft>
                        <a:buClr>
                          <a:schemeClr val="tx1"/>
                        </a:buClr>
                        <a:buFont typeface="Wingdings" panose="05000000000000000000" pitchFamily="2" charset="2"/>
                        <a:defRPr kumimoji="1" sz="1400">
                          <a:solidFill>
                            <a:srgbClr val="000000"/>
                          </a:solidFill>
                          <a:latin typeface="맑은 고딕" panose="020B0503020000020004" pitchFamily="50" charset="-127"/>
                          <a:ea typeface="맑은 고딕" panose="020B0503020000020004" pitchFamily="50" charset="-127"/>
                        </a:defRPr>
                      </a:lvl1pPr>
                      <a:lvl2pPr marL="742950" indent="-285750" eaLnBrk="0" hangingPunct="0">
                        <a:lnSpc>
                          <a:spcPct val="110000"/>
                        </a:lnSpc>
                        <a:spcAft>
                          <a:spcPct val="20000"/>
                        </a:spcAft>
                        <a:defRPr kumimoji="1" sz="1200">
                          <a:solidFill>
                            <a:srgbClr val="000000"/>
                          </a:solidFill>
                          <a:latin typeface="맑은 고딕" panose="020B0503020000020004" pitchFamily="50" charset="-127"/>
                          <a:ea typeface="맑은 고딕" panose="020B0503020000020004" pitchFamily="50" charset="-127"/>
                        </a:defRPr>
                      </a:lvl2pPr>
                      <a:lvl3pPr marL="1143000" indent="-228600" eaLnBrk="0" hangingPunct="0">
                        <a:lnSpc>
                          <a:spcPct val="110000"/>
                        </a:lnSpc>
                        <a:spcAft>
                          <a:spcPct val="20000"/>
                        </a:spcAft>
                        <a:buFont typeface="Wingdings" panose="05000000000000000000" pitchFamily="2" charset="2"/>
                        <a:defRPr kumimoji="1" sz="1200">
                          <a:solidFill>
                            <a:srgbClr val="000000"/>
                          </a:solidFill>
                          <a:latin typeface="맑은 고딕" panose="020B0503020000020004" pitchFamily="50" charset="-127"/>
                          <a:ea typeface="맑은 고딕" panose="020B0503020000020004" pitchFamily="50" charset="-127"/>
                        </a:defRPr>
                      </a:lvl3pPr>
                      <a:lvl4pPr marL="1600200" indent="-228600" eaLnBrk="0" hangingPunct="0">
                        <a:lnSpc>
                          <a:spcPct val="110000"/>
                        </a:lnSpc>
                        <a:spcAft>
                          <a:spcPct val="20000"/>
                        </a:spcAft>
                        <a:buFont typeface="Wingdings" panose="05000000000000000000" pitchFamily="2" charset="2"/>
                        <a:defRPr kumimoji="1" sz="1200">
                          <a:solidFill>
                            <a:srgbClr val="000000"/>
                          </a:solidFill>
                          <a:latin typeface="맑은 고딕" panose="020B0503020000020004" pitchFamily="50" charset="-127"/>
                          <a:ea typeface="맑은 고딕" panose="020B0503020000020004" pitchFamily="50" charset="-127"/>
                        </a:defRPr>
                      </a:lvl4pPr>
                      <a:lvl5pPr marL="2057400" indent="-228600" eaLnBrk="0" hangingPunct="0">
                        <a:spcBef>
                          <a:spcPct val="20000"/>
                        </a:spcBef>
                        <a:defRPr kumimoji="1" sz="1000">
                          <a:solidFill>
                            <a:srgbClr val="000000"/>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defRPr kumimoji="1" sz="1000">
                          <a:solidFill>
                            <a:srgbClr val="000000"/>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defRPr kumimoji="1" sz="1000">
                          <a:solidFill>
                            <a:srgbClr val="000000"/>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defRPr kumimoji="1" sz="1000">
                          <a:solidFill>
                            <a:srgbClr val="000000"/>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defRPr kumimoji="1" sz="1000">
                          <a:solidFill>
                            <a:srgbClr val="000000"/>
                          </a:solidFill>
                          <a:latin typeface="맑은 고딕" panose="020B0503020000020004" pitchFamily="50" charset="-127"/>
                          <a:ea typeface="맑은 고딕" panose="020B0503020000020004" pitchFamily="50" charset="-127"/>
                        </a:defRPr>
                      </a:lvl9pPr>
                    </a:lstStyle>
                    <a:p>
                      <a:pPr marL="0" marR="0" lvl="0" indent="0" algn="l" defTabSz="932597" rtl="0" eaLnBrk="1" fontAlgn="b" latinLnBrk="1" hangingPunct="1">
                        <a:lnSpc>
                          <a:spcPct val="100000"/>
                        </a:lnSpc>
                        <a:spcBef>
                          <a:spcPct val="0"/>
                        </a:spcBef>
                        <a:spcAft>
                          <a:spcPts val="300"/>
                        </a:spcAft>
                        <a:buClrTx/>
                        <a:buSzTx/>
                        <a:buFontTx/>
                        <a:buNone/>
                        <a:tabLst/>
                      </a:pPr>
                      <a:r>
                        <a:rPr lang="en-US" altLang="ko-KR" sz="1100" kern="1200" dirty="0" smtClean="0">
                          <a:solidFill>
                            <a:schemeClr val="dk1"/>
                          </a:solidFill>
                          <a:latin typeface="+mn-lt"/>
                          <a:ea typeface="+mn-ea"/>
                          <a:cs typeface="+mn-cs"/>
                          <a:sym typeface="Wingdings" panose="05000000000000000000" pitchFamily="2" charset="2"/>
                        </a:rPr>
                        <a:t>EU Safe Harbor</a:t>
                      </a:r>
                    </a:p>
                    <a:p>
                      <a:pPr marL="0" marR="0" lvl="0" indent="0" algn="l" defTabSz="932597" rtl="0" eaLnBrk="1" fontAlgn="b" latinLnBrk="1" hangingPunct="1">
                        <a:lnSpc>
                          <a:spcPct val="100000"/>
                        </a:lnSpc>
                        <a:spcBef>
                          <a:spcPct val="0"/>
                        </a:spcBef>
                        <a:spcAft>
                          <a:spcPts val="300"/>
                        </a:spcAft>
                        <a:buClrTx/>
                        <a:buSzTx/>
                        <a:buFontTx/>
                        <a:buNone/>
                        <a:tabLst/>
                      </a:pPr>
                      <a:r>
                        <a:rPr lang="en-US" altLang="ko-KR" sz="1100" kern="1200" dirty="0" smtClean="0">
                          <a:solidFill>
                            <a:schemeClr val="dk1"/>
                          </a:solidFill>
                          <a:latin typeface="+mn-lt"/>
                          <a:ea typeface="+mn-ea"/>
                          <a:cs typeface="+mn-cs"/>
                          <a:sym typeface="Wingdings" panose="05000000000000000000" pitchFamily="2" charset="2"/>
                        </a:rPr>
                        <a:t>EU Model Clauses</a:t>
                      </a:r>
                    </a:p>
                  </a:txBody>
                  <a:tcPr marL="45720" marR="45720" marT="45729" marB="45729" anchor="ctr" horzOverflow="overflow"/>
                </a:tc>
                <a:tc>
                  <a:txBody>
                    <a:bodyPr/>
                    <a:lstStyle>
                      <a:lvl1pPr eaLnBrk="0" hangingPunct="0">
                        <a:lnSpc>
                          <a:spcPct val="110000"/>
                        </a:lnSpc>
                        <a:spcAft>
                          <a:spcPct val="20000"/>
                        </a:spcAft>
                        <a:buClr>
                          <a:schemeClr val="tx1"/>
                        </a:buClr>
                        <a:buFont typeface="Wingdings" panose="05000000000000000000" pitchFamily="2" charset="2"/>
                        <a:defRPr kumimoji="1" sz="1400">
                          <a:solidFill>
                            <a:srgbClr val="000000"/>
                          </a:solidFill>
                          <a:latin typeface="맑은 고딕" panose="020B0503020000020004" pitchFamily="50" charset="-127"/>
                          <a:ea typeface="맑은 고딕" panose="020B0503020000020004" pitchFamily="50" charset="-127"/>
                        </a:defRPr>
                      </a:lvl1pPr>
                      <a:lvl2pPr marL="742950" indent="-285750" eaLnBrk="0" hangingPunct="0">
                        <a:lnSpc>
                          <a:spcPct val="110000"/>
                        </a:lnSpc>
                        <a:spcAft>
                          <a:spcPct val="20000"/>
                        </a:spcAft>
                        <a:defRPr kumimoji="1" sz="1200">
                          <a:solidFill>
                            <a:srgbClr val="000000"/>
                          </a:solidFill>
                          <a:latin typeface="맑은 고딕" panose="020B0503020000020004" pitchFamily="50" charset="-127"/>
                          <a:ea typeface="맑은 고딕" panose="020B0503020000020004" pitchFamily="50" charset="-127"/>
                        </a:defRPr>
                      </a:lvl2pPr>
                      <a:lvl3pPr marL="1143000" indent="-228600" eaLnBrk="0" hangingPunct="0">
                        <a:lnSpc>
                          <a:spcPct val="110000"/>
                        </a:lnSpc>
                        <a:spcAft>
                          <a:spcPct val="20000"/>
                        </a:spcAft>
                        <a:buFont typeface="Wingdings" panose="05000000000000000000" pitchFamily="2" charset="2"/>
                        <a:defRPr kumimoji="1" sz="1200">
                          <a:solidFill>
                            <a:srgbClr val="000000"/>
                          </a:solidFill>
                          <a:latin typeface="맑은 고딕" panose="020B0503020000020004" pitchFamily="50" charset="-127"/>
                          <a:ea typeface="맑은 고딕" panose="020B0503020000020004" pitchFamily="50" charset="-127"/>
                        </a:defRPr>
                      </a:lvl3pPr>
                      <a:lvl4pPr marL="1600200" indent="-228600" eaLnBrk="0" hangingPunct="0">
                        <a:lnSpc>
                          <a:spcPct val="110000"/>
                        </a:lnSpc>
                        <a:spcAft>
                          <a:spcPct val="20000"/>
                        </a:spcAft>
                        <a:buFont typeface="Wingdings" panose="05000000000000000000" pitchFamily="2" charset="2"/>
                        <a:defRPr kumimoji="1" sz="1200">
                          <a:solidFill>
                            <a:srgbClr val="000000"/>
                          </a:solidFill>
                          <a:latin typeface="맑은 고딕" panose="020B0503020000020004" pitchFamily="50" charset="-127"/>
                          <a:ea typeface="맑은 고딕" panose="020B0503020000020004" pitchFamily="50" charset="-127"/>
                        </a:defRPr>
                      </a:lvl4pPr>
                      <a:lvl5pPr marL="2057400" indent="-228600" eaLnBrk="0" hangingPunct="0">
                        <a:spcBef>
                          <a:spcPct val="20000"/>
                        </a:spcBef>
                        <a:defRPr kumimoji="1" sz="1000">
                          <a:solidFill>
                            <a:srgbClr val="000000"/>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defRPr kumimoji="1" sz="1000">
                          <a:solidFill>
                            <a:srgbClr val="000000"/>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defRPr kumimoji="1" sz="1000">
                          <a:solidFill>
                            <a:srgbClr val="000000"/>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defRPr kumimoji="1" sz="1000">
                          <a:solidFill>
                            <a:srgbClr val="000000"/>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defRPr kumimoji="1" sz="1000">
                          <a:solidFill>
                            <a:srgbClr val="000000"/>
                          </a:solidFill>
                          <a:latin typeface="맑은 고딕" panose="020B0503020000020004" pitchFamily="50" charset="-127"/>
                          <a:ea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EU</a:t>
                      </a:r>
                      <a:r>
                        <a:rPr kumimoji="0" lang="ko-KR" altLang="en-US" sz="900" b="0" i="0" u="none" strike="noStrike" cap="none" normalizeH="0" baseline="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간에 맺은 개인 신상 정보의 전송에 관한 협정으로</a:t>
                      </a: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en-US" sz="900" b="0" i="0" u="none" strike="noStrike" cap="none" normalizeH="0" baseline="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정보의 고지</a:t>
                      </a: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en-US" sz="900" b="0" i="0" u="none" strike="noStrike" cap="none" normalizeH="0" baseline="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선택</a:t>
                      </a: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en-US" sz="900" b="0" i="0" u="none" strike="noStrike" cap="none" normalizeH="0" baseline="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접근</a:t>
                      </a: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en-US" sz="900" b="0" i="0" u="none" strike="noStrike" cap="none" normalizeH="0" baseline="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제</a:t>
                      </a: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3</a:t>
                      </a:r>
                      <a:r>
                        <a:rPr kumimoji="0" lang="ko-KR" altLang="en-US" sz="900" b="0" i="0" u="none" strike="noStrike" cap="none" normalizeH="0" baseline="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자 전송</a:t>
                      </a: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en-US" sz="900" b="0" i="0" u="none" strike="noStrike" cap="none" normalizeH="0" baseline="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보안</a:t>
                      </a: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en-US" sz="900" b="0" i="0" u="none" strike="noStrike" cap="none" normalizeH="0" baseline="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데이터 무결성 및 법률 시행 등 </a:t>
                      </a: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7</a:t>
                      </a:r>
                      <a:r>
                        <a:rPr kumimoji="0" lang="ko-KR" altLang="en-US" sz="900" b="0" i="0" u="none" strike="noStrike" cap="none" normalizeH="0" baseline="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개항의 원칙 준수</a:t>
                      </a:r>
                      <a:r>
                        <a:rPr kumimoji="0" lang="en-US" altLang="ko-KR" sz="900" b="0" i="0" u="none" strike="noStrike" cap="none" normalizeH="0" baseline="0" dirty="0" smtClean="0">
                          <a:ln>
                            <a:noFill/>
                          </a:ln>
                          <a:solidFill>
                            <a:schemeClr val="bg1"/>
                          </a:solidFill>
                          <a:effectLst/>
                          <a:latin typeface="맑은 고딕" panose="020B0503020000020004" pitchFamily="50" charset="-127"/>
                          <a:ea typeface="맑은 고딕" panose="020B0503020000020004" pitchFamily="50" charset="-127"/>
                          <a:sym typeface="Wingdings" panose="05000000000000000000" pitchFamily="2" charset="2"/>
                        </a:rPr>
                        <a:t>.</a:t>
                      </a:r>
                    </a:p>
                  </a:txBody>
                  <a:tcPr marT="45729" marB="45729" anchor="ctr" horzOverflow="overflow"/>
                </a:tc>
                <a:extLst>
                  <a:ext uri="{0D108BD9-81ED-4DB2-BD59-A6C34878D82A}">
                    <a16:rowId xmlns:a16="http://schemas.microsoft.com/office/drawing/2014/main" val="243625401"/>
                  </a:ext>
                </a:extLst>
              </a:tr>
            </a:tbl>
          </a:graphicData>
        </a:graphic>
      </p:graphicFrame>
      <p:pic>
        <p:nvPicPr>
          <p:cNvPr id="3" name="Picture 2"/>
          <p:cNvPicPr>
            <a:picLocks noChangeAspect="1"/>
          </p:cNvPicPr>
          <p:nvPr/>
        </p:nvPicPr>
        <p:blipFill rotWithShape="1">
          <a:blip r:embed="rId3"/>
          <a:srcRect b="7298"/>
          <a:stretch/>
        </p:blipFill>
        <p:spPr>
          <a:xfrm>
            <a:off x="8882398" y="3775121"/>
            <a:ext cx="3279439" cy="2823443"/>
          </a:xfrm>
          <a:prstGeom prst="rect">
            <a:avLst/>
          </a:prstGeom>
        </p:spPr>
      </p:pic>
      <p:sp>
        <p:nvSpPr>
          <p:cNvPr id="18" name="Title 1"/>
          <p:cNvSpPr txBox="1">
            <a:spLocks/>
          </p:cNvSpPr>
          <p:nvPr/>
        </p:nvSpPr>
        <p:spPr>
          <a:xfrm>
            <a:off x="7629024" y="483994"/>
            <a:ext cx="3428690" cy="283713"/>
          </a:xfrm>
          <a:prstGeom prst="rect">
            <a:avLst/>
          </a:prstGeom>
        </p:spPr>
        <p:txBody>
          <a:bodyPr vert="horz" lIns="93260" tIns="46630" rIns="93260" bIns="46630" rtlCol="0" anchor="b" anchorCtr="0">
            <a:noAutofit/>
          </a:bodyPr>
          <a:lstStyle>
            <a:lvl1pPr algn="l" defTabSz="914400" rtl="0" eaLnBrk="1" latinLnBrk="0" hangingPunct="1">
              <a:spcBef>
                <a:spcPct val="0"/>
              </a:spcBef>
              <a:buNone/>
              <a:defRPr sz="3200" b="1" kern="1200">
                <a:solidFill>
                  <a:schemeClr val="bg1"/>
                </a:solidFill>
                <a:effectLst/>
                <a:latin typeface="맑은 고딕" pitchFamily="50" charset="-127"/>
                <a:ea typeface="맑은 고딕" pitchFamily="50" charset="-127"/>
                <a:cs typeface="+mj-cs"/>
              </a:defRPr>
            </a:lvl1pPr>
          </a:lstStyle>
          <a:p>
            <a:pPr algn="r"/>
            <a:endParaRPr lang="en-US" altLang="ko-KR" sz="1020" b="0" dirty="0">
              <a:solidFill>
                <a:schemeClr val="tx1"/>
              </a:solidFill>
            </a:endParaRPr>
          </a:p>
          <a:p>
            <a:pPr algn="r"/>
            <a:endParaRPr lang="en-US" altLang="ko-KR" sz="1020" b="0" dirty="0">
              <a:solidFill>
                <a:schemeClr val="tx1"/>
              </a:solidFill>
            </a:endParaRPr>
          </a:p>
          <a:p>
            <a:pPr algn="r"/>
            <a:r>
              <a:rPr lang="en-US" altLang="ko-KR" sz="1020" b="0" dirty="0" smtClean="0">
                <a:solidFill>
                  <a:schemeClr val="tx1"/>
                </a:solidFill>
              </a:rPr>
              <a:t> </a:t>
            </a:r>
            <a:r>
              <a:rPr lang="en-US" altLang="ko-KR" sz="1020" b="0" dirty="0">
                <a:solidFill>
                  <a:schemeClr val="tx1"/>
                </a:solidFill>
              </a:rPr>
              <a:t>Microsoft Azure </a:t>
            </a:r>
            <a:r>
              <a:rPr lang="ko-KR" altLang="en-US" sz="1020" b="0">
                <a:solidFill>
                  <a:schemeClr val="tx1"/>
                </a:solidFill>
              </a:rPr>
              <a:t>구성</a:t>
            </a:r>
            <a:endParaRPr lang="en-US" altLang="ko-KR" sz="1020" b="0" dirty="0">
              <a:solidFill>
                <a:schemeClr val="tx1"/>
              </a:solidFill>
            </a:endParaRPr>
          </a:p>
          <a:p>
            <a:pPr algn="r"/>
            <a:r>
              <a:rPr lang="en-US" altLang="ko-KR" sz="1020" b="0" dirty="0" smtClean="0">
                <a:solidFill>
                  <a:schemeClr val="tx1"/>
                </a:solidFill>
              </a:rPr>
              <a:t>6</a:t>
            </a:r>
            <a:r>
              <a:rPr lang="en-US" altLang="ko-KR" sz="1020" b="0" dirty="0">
                <a:solidFill>
                  <a:schemeClr val="tx1"/>
                </a:solidFill>
              </a:rPr>
              <a:t>. </a:t>
            </a:r>
            <a:r>
              <a:rPr lang="ko-KR" altLang="en-US" sz="1020" b="0">
                <a:solidFill>
                  <a:schemeClr val="tx1"/>
                </a:solidFill>
              </a:rPr>
              <a:t>보안</a:t>
            </a:r>
            <a:endParaRPr lang="en-US" altLang="ko-KR" sz="1020" b="0" dirty="0">
              <a:solidFill>
                <a:schemeClr val="tx1"/>
              </a:solidFill>
            </a:endParaRPr>
          </a:p>
        </p:txBody>
      </p:sp>
      <p:sp>
        <p:nvSpPr>
          <p:cNvPr id="16"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Microsoft Azure</a:t>
            </a:r>
            <a:r>
              <a:rPr lang="ko-KR" altLang="en-US" sz="1836" spc="-104">
                <a:solidFill>
                  <a:srgbClr val="0076C6"/>
                </a:solidFill>
                <a:latin typeface="맑은 고딕" panose="020B0503020000020004" pitchFamily="50" charset="-127"/>
                <a:ea typeface="맑은 고딕" panose="020B0503020000020004" pitchFamily="50" charset="-127"/>
              </a:rPr>
              <a:t>는 </a:t>
            </a:r>
            <a:r>
              <a:rPr lang="en-US" altLang="ko-KR" sz="1836" spc="-104" dirty="0">
                <a:solidFill>
                  <a:srgbClr val="0076C6"/>
                </a:solidFill>
                <a:latin typeface="맑은 고딕" panose="020B0503020000020004" pitchFamily="50" charset="-127"/>
                <a:ea typeface="맑은 고딕" panose="020B0503020000020004" pitchFamily="50" charset="-127"/>
              </a:rPr>
              <a:t>Azure</a:t>
            </a:r>
            <a:r>
              <a:rPr lang="ko-KR" altLang="en-US" sz="1836" spc="-104">
                <a:solidFill>
                  <a:srgbClr val="0076C6"/>
                </a:solidFill>
                <a:latin typeface="맑은 고딕" panose="020B0503020000020004" pitchFamily="50" charset="-127"/>
                <a:ea typeface="맑은 고딕" panose="020B0503020000020004" pitchFamily="50" charset="-127"/>
              </a:rPr>
              <a:t>의 보안에 대한 고객들의 우려를 없애고 투명성을 보장하기 위해 다양한 정보보호 표준</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보안 통제의 준수 및 정부 및 민간 업계의 인증을 획득하고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3354275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0"/>
            <a:ext cx="12436475" cy="7073174"/>
          </a:xfrm>
          <a:prstGeom prst="rect">
            <a:avLst/>
          </a:prstGeom>
          <a:solidFill>
            <a:srgbClr val="032E4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 name="Rectangle 3"/>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ko-KR" altLang="en-US" sz="1400" b="1" kern="0" dirty="0" smtClean="0">
                <a:solidFill>
                  <a:srgbClr val="FFFF00"/>
                </a:solidFill>
                <a:latin typeface="Segoe UI"/>
                <a:ea typeface="Segoe UI" pitchFamily="34" charset="0"/>
                <a:cs typeface="Segoe UI" pitchFamily="34" charset="0"/>
              </a:rPr>
              <a:t>플랫폼 서비스</a:t>
            </a:r>
            <a:endParaRPr lang="en-US" sz="1400" b="1" kern="0" dirty="0">
              <a:solidFill>
                <a:srgbClr val="FFFF00"/>
              </a:solidFill>
              <a:latin typeface="Segoe UI"/>
              <a:ea typeface="Segoe UI" pitchFamily="34" charset="0"/>
              <a:cs typeface="Segoe UI" pitchFamily="34" charset="0"/>
            </a:endParaRPr>
          </a:p>
        </p:txBody>
      </p:sp>
      <p:sp>
        <p:nvSpPr>
          <p:cNvPr id="5" name="Rectangle 4"/>
          <p:cNvSpPr/>
          <p:nvPr/>
        </p:nvSpPr>
        <p:spPr bwMode="auto">
          <a:xfrm>
            <a:off x="-1" y="4557779"/>
            <a:ext cx="12436475" cy="2453056"/>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400" b="1" i="0" u="none" strike="noStrike" kern="0" cap="none" spc="0" normalizeH="0" baseline="0" noProof="0" dirty="0" smtClean="0">
                <a:ln>
                  <a:noFill/>
                </a:ln>
                <a:solidFill>
                  <a:srgbClr val="FFFF00"/>
                </a:solidFill>
                <a:effectLst/>
                <a:uLnTx/>
                <a:uFillTx/>
                <a:latin typeface="Segoe UI"/>
                <a:ea typeface="Segoe UI" pitchFamily="34" charset="0"/>
                <a:cs typeface="Segoe UI" pitchFamily="34" charset="0"/>
              </a:rPr>
              <a:t>인프라 서비스</a:t>
            </a:r>
            <a:endParaRPr kumimoji="0" lang="en-US" sz="1400"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sp>
        <p:nvSpPr>
          <p:cNvPr id="6" name="Rectangle 5"/>
          <p:cNvSpPr/>
          <p:nvPr/>
        </p:nvSpPr>
        <p:spPr bwMode="auto">
          <a:xfrm>
            <a:off x="127272" y="4931023"/>
            <a:ext cx="2629171" cy="78939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서버 계산</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2937660" y="4931023"/>
            <a:ext cx="2892122" cy="7898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저장소</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ko-KR" altLang="en-US" sz="1400" b="1" kern="0" dirty="0">
                <a:gradFill>
                  <a:gsLst>
                    <a:gs pos="0">
                      <a:srgbClr val="FFFFFF"/>
                    </a:gs>
                    <a:gs pos="100000">
                      <a:srgbClr val="FFFFFF"/>
                    </a:gs>
                  </a:gsLst>
                  <a:lin ang="5400000" scaled="0"/>
                </a:gradFill>
                <a:latin typeface="Segoe UI"/>
                <a:ea typeface="Segoe UI" pitchFamily="34" charset="0"/>
                <a:cs typeface="Segoe UI" pitchFamily="34" charset="0"/>
              </a:rPr>
              <a:t>데이터센터 인프라</a:t>
            </a:r>
            <a:r>
              <a:rPr lang="en-US" altLang="ko-KR" sz="1400" b="1" kern="0" dirty="0">
                <a:gradFill>
                  <a:gsLst>
                    <a:gs pos="0">
                      <a:srgbClr val="FFFFFF"/>
                    </a:gs>
                    <a:gs pos="100000">
                      <a:srgbClr val="FFFFFF"/>
                    </a:gs>
                  </a:gsLst>
                  <a:lin ang="5400000" scaled="0"/>
                </a:gradFill>
                <a:latin typeface="Segoe UI"/>
                <a:ea typeface="Segoe UI" pitchFamily="34" charset="0"/>
                <a:cs typeface="Segoe UI" pitchFamily="34" charset="0"/>
              </a:rPr>
              <a:t> </a:t>
            </a:r>
            <a:r>
              <a:rPr lang="en-US" altLang="ko-KR" sz="1400" b="1" kern="0">
                <a:gradFill>
                  <a:gsLst>
                    <a:gs pos="0">
                      <a:srgbClr val="FFFFFF"/>
                    </a:gs>
                    <a:gs pos="100000">
                      <a:srgbClr val="FFFFFF"/>
                    </a:gs>
                  </a:gsLst>
                  <a:lin ang="5400000" scaled="0"/>
                </a:gradFill>
                <a:latin typeface="Segoe UI"/>
                <a:ea typeface="Segoe UI" pitchFamily="34" charset="0"/>
                <a:cs typeface="Segoe UI" pitchFamily="34" charset="0"/>
              </a:rPr>
              <a:t>(</a:t>
            </a:r>
            <a:r>
              <a:rPr lang="en-US" altLang="ko-KR" sz="1400" b="1" kern="0" smtClean="0">
                <a:gradFill>
                  <a:gsLst>
                    <a:gs pos="0">
                      <a:srgbClr val="FFFFFF"/>
                    </a:gs>
                    <a:gs pos="100000">
                      <a:srgbClr val="FFFFFF"/>
                    </a:gs>
                  </a:gsLst>
                  <a:lin ang="5400000" scaled="0"/>
                </a:gradFill>
                <a:latin typeface="Segoe UI"/>
                <a:ea typeface="Segoe UI" pitchFamily="34" charset="0"/>
                <a:cs typeface="Segoe UI" pitchFamily="34" charset="0"/>
              </a:rPr>
              <a:t>27</a:t>
            </a:r>
            <a:r>
              <a:rPr lang="ko-KR" altLang="en-US" sz="1400" b="1" kern="0" smtClean="0">
                <a:gradFill>
                  <a:gsLst>
                    <a:gs pos="0">
                      <a:srgbClr val="FFFFFF"/>
                    </a:gs>
                    <a:gs pos="100000">
                      <a:srgbClr val="FFFFFF"/>
                    </a:gs>
                  </a:gsLst>
                  <a:lin ang="5400000" scaled="0"/>
                </a:gradFill>
                <a:latin typeface="Segoe UI"/>
                <a:ea typeface="Segoe UI" pitchFamily="34" charset="0"/>
                <a:cs typeface="Segoe UI" pitchFamily="34" charset="0"/>
              </a:rPr>
              <a:t>개</a:t>
            </a:r>
            <a:r>
              <a:rPr lang="en-US" altLang="ko-KR" sz="1400" b="1" kern="0" dirty="0" smtClean="0">
                <a:gradFill>
                  <a:gsLst>
                    <a:gs pos="0">
                      <a:srgbClr val="FFFFFF"/>
                    </a:gs>
                    <a:gs pos="100000">
                      <a:srgbClr val="FFFFFF"/>
                    </a:gs>
                  </a:gsLst>
                  <a:lin ang="5400000" scaled="0"/>
                </a:gradFill>
                <a:latin typeface="Segoe UI"/>
                <a:ea typeface="Segoe UI" pitchFamily="34" charset="0"/>
                <a:cs typeface="Segoe UI" pitchFamily="34" charset="0"/>
              </a:rPr>
              <a:t> </a:t>
            </a:r>
            <a:r>
              <a:rPr lang="ko-KR" altLang="en-US" sz="1400" b="1" kern="0" dirty="0">
                <a:gradFill>
                  <a:gsLst>
                    <a:gs pos="0">
                      <a:srgbClr val="FFFFFF"/>
                    </a:gs>
                    <a:gs pos="100000">
                      <a:srgbClr val="FFFFFF"/>
                    </a:gs>
                  </a:gsLst>
                  <a:lin ang="5400000" scaled="0"/>
                </a:gradFill>
                <a:latin typeface="Segoe UI"/>
                <a:ea typeface="Segoe UI" pitchFamily="34" charset="0"/>
                <a:cs typeface="Segoe UI" pitchFamily="34" charset="0"/>
              </a:rPr>
              <a:t>지역</a:t>
            </a:r>
            <a:r>
              <a:rPr lang="en-US" altLang="ko-KR" sz="1400" b="1" kern="0" dirty="0">
                <a:gradFill>
                  <a:gsLst>
                    <a:gs pos="0">
                      <a:srgbClr val="FFFFFF"/>
                    </a:gs>
                    <a:gs pos="100000">
                      <a:srgbClr val="FFFFFF"/>
                    </a:gs>
                  </a:gsLst>
                  <a:lin ang="5400000" scaled="0"/>
                </a:gradFill>
                <a:latin typeface="Segoe UI"/>
                <a:ea typeface="Segoe UI" pitchFamily="34" charset="0"/>
                <a:cs typeface="Segoe UI" pitchFamily="34" charset="0"/>
              </a:rPr>
              <a:t>, 22</a:t>
            </a:r>
            <a:r>
              <a:rPr lang="ko-KR" altLang="en-US" sz="1400" b="1" kern="0" dirty="0">
                <a:gradFill>
                  <a:gsLst>
                    <a:gs pos="0">
                      <a:srgbClr val="FFFFFF"/>
                    </a:gs>
                    <a:gs pos="100000">
                      <a:srgbClr val="FFFFFF"/>
                    </a:gs>
                  </a:gsLst>
                  <a:lin ang="5400000" scaled="0"/>
                </a:gradFill>
                <a:latin typeface="Segoe UI"/>
                <a:ea typeface="Segoe UI" pitchFamily="34" charset="0"/>
                <a:cs typeface="Segoe UI" pitchFamily="34" charset="0"/>
              </a:rPr>
              <a:t>개</a:t>
            </a:r>
            <a:r>
              <a:rPr lang="en-US" altLang="ko-KR" sz="1400" b="1" kern="0" dirty="0">
                <a:gradFill>
                  <a:gsLst>
                    <a:gs pos="0">
                      <a:srgbClr val="FFFFFF"/>
                    </a:gs>
                    <a:gs pos="100000">
                      <a:srgbClr val="FFFFFF"/>
                    </a:gs>
                  </a:gsLst>
                  <a:lin ang="5400000" scaled="0"/>
                </a:gradFill>
                <a:latin typeface="Segoe UI"/>
                <a:ea typeface="Segoe UI" pitchFamily="34" charset="0"/>
                <a:cs typeface="Segoe UI" pitchFamily="34" charset="0"/>
              </a:rPr>
              <a:t> </a:t>
            </a:r>
            <a:r>
              <a:rPr lang="ko-KR" altLang="en-US" sz="1400" b="1" kern="0" dirty="0">
                <a:gradFill>
                  <a:gsLst>
                    <a:gs pos="0">
                      <a:srgbClr val="FFFFFF"/>
                    </a:gs>
                    <a:gs pos="100000">
                      <a:srgbClr val="FFFFFF"/>
                    </a:gs>
                  </a:gsLst>
                  <a:lin ang="5400000" scaled="0"/>
                </a:gradFill>
                <a:latin typeface="Segoe UI"/>
                <a:ea typeface="Segoe UI" pitchFamily="34" charset="0"/>
                <a:cs typeface="Segoe UI" pitchFamily="34" charset="0"/>
              </a:rPr>
              <a:t>온라인</a:t>
            </a:r>
            <a:r>
              <a:rPr lang="en-US" altLang="ko-KR" sz="1400" b="1" kern="0" dirty="0">
                <a:gradFill>
                  <a:gsLst>
                    <a:gs pos="0">
                      <a:srgbClr val="FFFFFF"/>
                    </a:gs>
                    <a:gs pos="100000">
                      <a:srgbClr val="FFFFFF"/>
                    </a:gs>
                  </a:gsLst>
                  <a:lin ang="5400000" scaled="0"/>
                </a:gradFill>
                <a:latin typeface="Segoe UI"/>
                <a:ea typeface="Segoe UI" pitchFamily="34" charset="0"/>
                <a:cs typeface="Segoe UI" pitchFamily="34" charset="0"/>
              </a:rPr>
              <a:t>)</a:t>
            </a:r>
          </a:p>
        </p:txBody>
      </p:sp>
      <p:grpSp>
        <p:nvGrpSpPr>
          <p:cNvPr id="9" name="Group 8"/>
          <p:cNvGrpSpPr/>
          <p:nvPr/>
        </p:nvGrpSpPr>
        <p:grpSpPr>
          <a:xfrm>
            <a:off x="-251368" y="6292884"/>
            <a:ext cx="12855263" cy="780290"/>
            <a:chOff x="-224921" y="6392494"/>
            <a:chExt cx="12855263" cy="780290"/>
          </a:xfrm>
        </p:grpSpPr>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11" name="Picture 10"/>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12" name="Picture 1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13" name="Picture 1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14" name="Picture 1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15" name="Picture 1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16" name="Picture 15"/>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17" name="Picture 16"/>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18" name="Picture 1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19" name="Picture 1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20" name="Picture 19"/>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21" name="Picture 20"/>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22" name="Picture 2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23" name="Picture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24" name="Picture 2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25" name="Picture 2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26" name="Group 25"/>
          <p:cNvGrpSpPr/>
          <p:nvPr/>
        </p:nvGrpSpPr>
        <p:grpSpPr>
          <a:xfrm>
            <a:off x="4236559" y="541203"/>
            <a:ext cx="2378439" cy="2370050"/>
            <a:chOff x="5259761" y="1539578"/>
            <a:chExt cx="2378439" cy="2370050"/>
          </a:xfrm>
        </p:grpSpPr>
        <p:sp>
          <p:nvSpPr>
            <p:cNvPr id="27" name="Rectangle 26"/>
            <p:cNvSpPr/>
            <p:nvPr/>
          </p:nvSpPr>
          <p:spPr bwMode="auto">
            <a:xfrm>
              <a:off x="5259761" y="1539578"/>
              <a:ext cx="2378439" cy="237005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웹 및 모바일</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p:cNvGrpSpPr/>
            <p:nvPr/>
          </p:nvGrpSpPr>
          <p:grpSpPr>
            <a:xfrm>
              <a:off x="5446969" y="2007908"/>
              <a:ext cx="1008542" cy="316971"/>
              <a:chOff x="5446969" y="2007908"/>
              <a:chExt cx="1008542" cy="316971"/>
            </a:xfrm>
          </p:grpSpPr>
          <p:sp>
            <p:nvSpPr>
              <p:cNvPr id="44" name="TextBox 43"/>
              <p:cNvSpPr txBox="1"/>
              <p:nvPr/>
            </p:nvSpPr>
            <p:spPr>
              <a:xfrm>
                <a:off x="5796355" y="2023773"/>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웹 앱</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45" name="Picture 4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29" name="Group 28"/>
            <p:cNvGrpSpPr/>
            <p:nvPr/>
          </p:nvGrpSpPr>
          <p:grpSpPr>
            <a:xfrm>
              <a:off x="5414050" y="2639356"/>
              <a:ext cx="1016034" cy="291093"/>
              <a:chOff x="5414050" y="2639356"/>
              <a:chExt cx="1016034" cy="291093"/>
            </a:xfrm>
          </p:grpSpPr>
          <p:sp>
            <p:nvSpPr>
              <p:cNvPr id="42" name="TextBox 41"/>
              <p:cNvSpPr txBox="1"/>
              <p:nvPr/>
            </p:nvSpPr>
            <p:spPr>
              <a:xfrm>
                <a:off x="5770928" y="2665660"/>
                <a:ext cx="659156" cy="26163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모바일</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앱</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43" name="Picture 4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30" name="Group 29"/>
            <p:cNvGrpSpPr/>
            <p:nvPr/>
          </p:nvGrpSpPr>
          <p:grpSpPr>
            <a:xfrm>
              <a:off x="5399198" y="3283698"/>
              <a:ext cx="1007917" cy="339779"/>
              <a:chOff x="5399198" y="3283698"/>
              <a:chExt cx="1007917" cy="339779"/>
            </a:xfrm>
          </p:grpSpPr>
          <p:sp>
            <p:nvSpPr>
              <p:cNvPr id="40" name="TextBox 39"/>
              <p:cNvSpPr txBox="1"/>
              <p:nvPr/>
            </p:nvSpPr>
            <p:spPr>
              <a:xfrm>
                <a:off x="5747959" y="3322371"/>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관리</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41" name="Picture 4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31" name="Group 30"/>
            <p:cNvGrpSpPr/>
            <p:nvPr/>
          </p:nvGrpSpPr>
          <p:grpSpPr>
            <a:xfrm>
              <a:off x="6529080" y="2014604"/>
              <a:ext cx="1018326" cy="294805"/>
              <a:chOff x="6529080" y="2014604"/>
              <a:chExt cx="1018326" cy="294805"/>
            </a:xfrm>
          </p:grpSpPr>
          <p:sp>
            <p:nvSpPr>
              <p:cNvPr id="38" name="TextBox 37"/>
              <p:cNvSpPr txBox="1"/>
              <p:nvPr/>
            </p:nvSpPr>
            <p:spPr>
              <a:xfrm>
                <a:off x="6888250" y="2034330"/>
                <a:ext cx="659156" cy="256602"/>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앱</a:t>
                </a:r>
                <a:endPar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9" name="Picture 3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32" name="Group 31"/>
            <p:cNvGrpSpPr/>
            <p:nvPr/>
          </p:nvGrpSpPr>
          <p:grpSpPr>
            <a:xfrm>
              <a:off x="6521410" y="2663908"/>
              <a:ext cx="1008542" cy="308500"/>
              <a:chOff x="6521410" y="2663908"/>
              <a:chExt cx="1008542" cy="308500"/>
            </a:xfrm>
          </p:grpSpPr>
          <p:sp>
            <p:nvSpPr>
              <p:cNvPr id="36" name="TextBox 35"/>
              <p:cNvSpPr txBox="1"/>
              <p:nvPr/>
            </p:nvSpPr>
            <p:spPr>
              <a:xfrm>
                <a:off x="6870796" y="2671302"/>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논리 앱</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7" name="Picture 36"/>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33" name="Group 32"/>
            <p:cNvGrpSpPr/>
            <p:nvPr/>
          </p:nvGrpSpPr>
          <p:grpSpPr>
            <a:xfrm>
              <a:off x="6549176" y="3327450"/>
              <a:ext cx="1003560" cy="328116"/>
              <a:chOff x="6549176" y="3327450"/>
              <a:chExt cx="1003560" cy="328116"/>
            </a:xfrm>
          </p:grpSpPr>
          <p:sp>
            <p:nvSpPr>
              <p:cNvPr id="34" name="TextBox 33"/>
              <p:cNvSpPr txBox="1"/>
              <p:nvPr/>
            </p:nvSpPr>
            <p:spPr>
              <a:xfrm>
                <a:off x="6893580" y="3354460"/>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알림</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허브</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5" name="Picture 3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46" name="Group 45"/>
          <p:cNvGrpSpPr/>
          <p:nvPr/>
        </p:nvGrpSpPr>
        <p:grpSpPr>
          <a:xfrm>
            <a:off x="2015082" y="3603662"/>
            <a:ext cx="2091038" cy="840484"/>
            <a:chOff x="2392678" y="3336393"/>
            <a:chExt cx="2091038" cy="840484"/>
          </a:xfrm>
        </p:grpSpPr>
        <p:sp>
          <p:nvSpPr>
            <p:cNvPr id="47" name="Rectangle 46"/>
            <p:cNvSpPr/>
            <p:nvPr/>
          </p:nvSpPr>
          <p:spPr bwMode="auto">
            <a:xfrm>
              <a:off x="2392678" y="3336393"/>
              <a:ext cx="2091038" cy="84048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미디어</a:t>
              </a: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&amp; CDN</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Group 47"/>
            <p:cNvGrpSpPr/>
            <p:nvPr/>
          </p:nvGrpSpPr>
          <p:grpSpPr>
            <a:xfrm>
              <a:off x="3310370" y="3744970"/>
              <a:ext cx="1046674" cy="309905"/>
              <a:chOff x="3485028" y="3744970"/>
              <a:chExt cx="1046674" cy="309905"/>
            </a:xfrm>
          </p:grpSpPr>
          <p:sp>
            <p:nvSpPr>
              <p:cNvPr id="52" name="TextBox 51"/>
              <p:cNvSpPr txBox="1"/>
              <p:nvPr/>
            </p:nvSpPr>
            <p:spPr>
              <a:xfrm>
                <a:off x="3872546" y="3744970"/>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CDN (Content </a:t>
                </a:r>
                <a:br>
                  <a:rPr kumimoji="0" lang="en-US" sz="800" b="0" i="0" u="none" strike="noStrike" kern="0" cap="none" spc="0" normalizeH="0" baseline="0" noProof="0" dirty="0" smtClean="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800" b="0" i="0" u="none" strike="noStrike" kern="0" cap="none" spc="0" normalizeH="0" baseline="0" noProof="0" dirty="0" smtClean="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endParaRPr kumimoji="0" lang="en-US" sz="80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32317" eaLnBrk="0" fontAlgn="base" latinLnBrk="0" hangingPunct="0">
                  <a:lnSpc>
                    <a:spcPts val="816"/>
                  </a:lnSpc>
                  <a:spcBef>
                    <a:spcPct val="0"/>
                  </a:spcBef>
                  <a:spcAft>
                    <a:spcPct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endParaRPr kumimoji="0" lang="en-US" sz="80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53" name="Picture 52" descr="Content Delivery Network (CDN).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49" name="Group 48"/>
            <p:cNvGrpSpPr/>
            <p:nvPr/>
          </p:nvGrpSpPr>
          <p:grpSpPr>
            <a:xfrm>
              <a:off x="2501312" y="3748786"/>
              <a:ext cx="997180" cy="301105"/>
              <a:chOff x="2850632" y="3748786"/>
              <a:chExt cx="997180" cy="301105"/>
            </a:xfrm>
          </p:grpSpPr>
          <p:sp>
            <p:nvSpPr>
              <p:cNvPr id="50" name="TextBox 49"/>
              <p:cNvSpPr txBox="1"/>
              <p:nvPr/>
            </p:nvSpPr>
            <p:spPr>
              <a:xfrm>
                <a:off x="3188656" y="3748786"/>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미디어 </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서비스</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51" name="Picture 50" descr="Media Services.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54" name="Group 53"/>
          <p:cNvGrpSpPr/>
          <p:nvPr/>
        </p:nvGrpSpPr>
        <p:grpSpPr>
          <a:xfrm>
            <a:off x="1997902" y="2112859"/>
            <a:ext cx="2188719" cy="1351020"/>
            <a:chOff x="3326868" y="2362886"/>
            <a:chExt cx="2188719" cy="1351020"/>
          </a:xfrm>
        </p:grpSpPr>
        <p:sp>
          <p:nvSpPr>
            <p:cNvPr id="55" name="Rectangle 54"/>
            <p:cNvSpPr/>
            <p:nvPr/>
          </p:nvSpPr>
          <p:spPr bwMode="auto">
            <a:xfrm>
              <a:off x="3326868" y="2362886"/>
              <a:ext cx="2108217" cy="135102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통합</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4508812" y="2773724"/>
              <a:ext cx="1005586" cy="311924"/>
              <a:chOff x="4508812" y="2773724"/>
              <a:chExt cx="1005586" cy="311924"/>
            </a:xfrm>
          </p:grpSpPr>
          <p:sp>
            <p:nvSpPr>
              <p:cNvPr id="66" name="TextBox 65"/>
              <p:cNvSpPr txBox="1"/>
              <p:nvPr/>
            </p:nvSpPr>
            <p:spPr>
              <a:xfrm>
                <a:off x="4855242" y="2784543"/>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서비스</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7" name="Picture 66" descr="BizTalk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57" name="Group 56"/>
            <p:cNvGrpSpPr/>
            <p:nvPr/>
          </p:nvGrpSpPr>
          <p:grpSpPr>
            <a:xfrm>
              <a:off x="3483444" y="3313178"/>
              <a:ext cx="1008307" cy="316721"/>
              <a:chOff x="3483444" y="3313178"/>
              <a:chExt cx="1008307" cy="316721"/>
            </a:xfrm>
          </p:grpSpPr>
          <p:sp>
            <p:nvSpPr>
              <p:cNvPr id="64" name="TextBox 63"/>
              <p:cNvSpPr txBox="1"/>
              <p:nvPr/>
            </p:nvSpPr>
            <p:spPr>
              <a:xfrm>
                <a:off x="3832595" y="3328794"/>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65" name="Picture 64" descr="Hybrid Connections (BizTalk).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58" name="Group 57"/>
            <p:cNvGrpSpPr/>
            <p:nvPr/>
          </p:nvGrpSpPr>
          <p:grpSpPr>
            <a:xfrm>
              <a:off x="4517160" y="3306133"/>
              <a:ext cx="998427" cy="323766"/>
              <a:chOff x="4517160" y="3306133"/>
              <a:chExt cx="998427" cy="323766"/>
            </a:xfrm>
          </p:grpSpPr>
          <p:sp>
            <p:nvSpPr>
              <p:cNvPr id="62" name="TextBox 61"/>
              <p:cNvSpPr txBox="1"/>
              <p:nvPr/>
            </p:nvSpPr>
            <p:spPr>
              <a:xfrm>
                <a:off x="4856431" y="3328794"/>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63" name="Picture 62" descr="Service Bus.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59" name="Group 58"/>
            <p:cNvGrpSpPr/>
            <p:nvPr/>
          </p:nvGrpSpPr>
          <p:grpSpPr>
            <a:xfrm>
              <a:off x="3477054" y="2774918"/>
              <a:ext cx="1004745" cy="319522"/>
              <a:chOff x="3477054" y="2774918"/>
              <a:chExt cx="1004745" cy="319522"/>
            </a:xfrm>
          </p:grpSpPr>
          <p:sp>
            <p:nvSpPr>
              <p:cNvPr id="60" name="TextBox 59"/>
              <p:cNvSpPr txBox="1"/>
              <p:nvPr/>
            </p:nvSpPr>
            <p:spPr>
              <a:xfrm>
                <a:off x="3822643" y="2793335"/>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저장소</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큐</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1" name="Picture 60" descr="Storage queue.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68" name="Rectangle 67"/>
          <p:cNvSpPr/>
          <p:nvPr/>
        </p:nvSpPr>
        <p:spPr bwMode="auto">
          <a:xfrm>
            <a:off x="10439349" y="541203"/>
            <a:ext cx="1569938" cy="410904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ko-KR" altLang="en-US" sz="1200" b="1" kern="0" dirty="0" smtClean="0">
                <a:solidFill>
                  <a:srgbClr val="FFFFFF"/>
                </a:solidFill>
                <a:latin typeface="Segoe UI"/>
                <a:ea typeface="Segoe UI" pitchFamily="34" charset="0"/>
                <a:cs typeface="Segoe UI" pitchFamily="34" charset="0"/>
              </a:rPr>
              <a:t>하이브리드</a:t>
            </a:r>
            <a:r>
              <a:rPr lang="en-US" altLang="ko-KR" sz="1200" b="1" kern="0" dirty="0" smtClean="0">
                <a:solidFill>
                  <a:srgbClr val="FFFFFF"/>
                </a:solidFill>
                <a:latin typeface="Segoe UI"/>
                <a:ea typeface="Segoe UI" pitchFamily="34" charset="0"/>
                <a:cs typeface="Segoe UI" pitchFamily="34" charset="0"/>
              </a:rPr>
              <a:t/>
            </a:r>
            <a:br>
              <a:rPr lang="en-US" altLang="ko-KR" sz="1200" b="1" kern="0" dirty="0" smtClean="0">
                <a:solidFill>
                  <a:srgbClr val="FFFFFF"/>
                </a:solidFill>
                <a:latin typeface="Segoe UI"/>
                <a:ea typeface="Segoe UI" pitchFamily="34" charset="0"/>
                <a:cs typeface="Segoe UI" pitchFamily="34" charset="0"/>
              </a:rPr>
            </a:br>
            <a:r>
              <a:rPr lang="ko-KR" altLang="en-US" sz="1200" b="1" kern="0" dirty="0" smtClean="0">
                <a:solidFill>
                  <a:srgbClr val="FFFFFF"/>
                </a:solidFill>
                <a:latin typeface="Segoe UI"/>
                <a:ea typeface="Segoe UI" pitchFamily="34" charset="0"/>
                <a:cs typeface="Segoe UI" pitchFamily="34" charset="0"/>
              </a:rPr>
              <a:t>운영</a:t>
            </a:r>
            <a:endParaRPr lang="en-US" sz="1300" b="1" kern="0" dirty="0">
              <a:solidFill>
                <a:srgbClr val="FFFFFF"/>
              </a:solidFill>
              <a:latin typeface="Segoe UI"/>
              <a:ea typeface="Segoe UI" pitchFamily="34" charset="0"/>
              <a:cs typeface="Segoe UI" pitchFamily="34" charset="0"/>
            </a:endParaRPr>
          </a:p>
        </p:txBody>
      </p:sp>
      <p:grpSp>
        <p:nvGrpSpPr>
          <p:cNvPr id="69" name="Group 68"/>
          <p:cNvGrpSpPr/>
          <p:nvPr/>
        </p:nvGrpSpPr>
        <p:grpSpPr>
          <a:xfrm>
            <a:off x="10697439" y="2501233"/>
            <a:ext cx="1011251" cy="332229"/>
            <a:chOff x="11198479" y="2855036"/>
            <a:chExt cx="1011251" cy="332229"/>
          </a:xfrm>
        </p:grpSpPr>
        <p:sp>
          <p:nvSpPr>
            <p:cNvPr id="70" name="TextBox 69"/>
            <p:cNvSpPr txBox="1"/>
            <p:nvPr/>
          </p:nvSpPr>
          <p:spPr>
            <a:xfrm>
              <a:off x="11550574" y="288615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백업</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71" name="Picture 70" descr="Backup Servic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72" name="Group 71"/>
          <p:cNvGrpSpPr/>
          <p:nvPr/>
        </p:nvGrpSpPr>
        <p:grpSpPr>
          <a:xfrm>
            <a:off x="10680232" y="4278043"/>
            <a:ext cx="1005745" cy="331029"/>
            <a:chOff x="11181272" y="4050487"/>
            <a:chExt cx="1005745" cy="331029"/>
          </a:xfrm>
        </p:grpSpPr>
        <p:sp>
          <p:nvSpPr>
            <p:cNvPr id="73" name="TextBox 72"/>
            <p:cNvSpPr txBox="1"/>
            <p:nvPr/>
          </p:nvSpPr>
          <p:spPr>
            <a:xfrm>
              <a:off x="11527861" y="408041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err="1"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defRPr/>
              </a:pP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74" name="Picture 73" descr="StorSimp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75" name="Group 74"/>
          <p:cNvGrpSpPr/>
          <p:nvPr/>
        </p:nvGrpSpPr>
        <p:grpSpPr>
          <a:xfrm>
            <a:off x="10685147" y="3870457"/>
            <a:ext cx="1003279" cy="345563"/>
            <a:chOff x="11175796" y="3730886"/>
            <a:chExt cx="1003279" cy="345563"/>
          </a:xfrm>
        </p:grpSpPr>
        <p:sp>
          <p:nvSpPr>
            <p:cNvPr id="76" name="TextBox 75"/>
            <p:cNvSpPr txBox="1"/>
            <p:nvPr/>
          </p:nvSpPr>
          <p:spPr>
            <a:xfrm>
              <a:off x="11519919" y="377534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b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사이트 복구</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77" name="Picture 76" descr="Site Recove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78" name="Group 77"/>
          <p:cNvGrpSpPr/>
          <p:nvPr/>
        </p:nvGrpSpPr>
        <p:grpSpPr>
          <a:xfrm>
            <a:off x="10699392" y="3426129"/>
            <a:ext cx="996976" cy="321164"/>
            <a:chOff x="11190041" y="3491162"/>
            <a:chExt cx="996976" cy="321164"/>
          </a:xfrm>
        </p:grpSpPr>
        <p:sp>
          <p:nvSpPr>
            <p:cNvPr id="79" name="TextBox 78"/>
            <p:cNvSpPr txBox="1"/>
            <p:nvPr/>
          </p:nvSpPr>
          <p:spPr>
            <a:xfrm>
              <a:off x="11527861" y="351122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80" name="Picture 79" descr="Storage (Azur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81" name="Rectangle 80"/>
          <p:cNvSpPr/>
          <p:nvPr/>
        </p:nvSpPr>
        <p:spPr bwMode="auto">
          <a:xfrm>
            <a:off x="6023314" y="4931023"/>
            <a:ext cx="6291748" cy="7898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네트워크</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p:cNvGrpSpPr/>
          <p:nvPr/>
        </p:nvGrpSpPr>
        <p:grpSpPr>
          <a:xfrm>
            <a:off x="6742271" y="545953"/>
            <a:ext cx="3539738" cy="1755683"/>
            <a:chOff x="8289832" y="2910817"/>
            <a:chExt cx="3539738" cy="1755683"/>
          </a:xfrm>
        </p:grpSpPr>
        <p:sp>
          <p:nvSpPr>
            <p:cNvPr id="83" name="Rectangle 82"/>
            <p:cNvSpPr/>
            <p:nvPr/>
          </p:nvSpPr>
          <p:spPr bwMode="auto">
            <a:xfrm>
              <a:off x="8289832" y="2910817"/>
              <a:ext cx="3539738" cy="1755683"/>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데이터</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4" name="Group 83"/>
            <p:cNvGrpSpPr/>
            <p:nvPr/>
          </p:nvGrpSpPr>
          <p:grpSpPr>
            <a:xfrm>
              <a:off x="8755248" y="3474294"/>
              <a:ext cx="1008778" cy="324187"/>
              <a:chOff x="8755248" y="3474294"/>
              <a:chExt cx="1008778" cy="324187"/>
            </a:xfrm>
          </p:grpSpPr>
          <p:sp>
            <p:nvSpPr>
              <p:cNvPr id="100" name="TextBox 99"/>
              <p:cNvSpPr txBox="1"/>
              <p:nvPr/>
            </p:nvSpPr>
            <p:spPr>
              <a:xfrm>
                <a:off x="9104870" y="3497376"/>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데이터베이스</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01" name="Picture 100"/>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85" name="Group 84"/>
            <p:cNvGrpSpPr/>
            <p:nvPr/>
          </p:nvGrpSpPr>
          <p:grpSpPr>
            <a:xfrm>
              <a:off x="10786523" y="3477738"/>
              <a:ext cx="1029708" cy="308738"/>
              <a:chOff x="10786523" y="3477738"/>
              <a:chExt cx="1029708" cy="308738"/>
            </a:xfrm>
          </p:grpSpPr>
          <p:sp>
            <p:nvSpPr>
              <p:cNvPr id="98" name="TextBox 97"/>
              <p:cNvSpPr txBox="1"/>
              <p:nvPr/>
            </p:nvSpPr>
            <p:spPr>
              <a:xfrm>
                <a:off x="11157075" y="3477738"/>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99" name="Picture 98"/>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86" name="Group 85"/>
            <p:cNvGrpSpPr/>
            <p:nvPr/>
          </p:nvGrpSpPr>
          <p:grpSpPr>
            <a:xfrm>
              <a:off x="8728911" y="4040003"/>
              <a:ext cx="1011763" cy="318839"/>
              <a:chOff x="8728911" y="4040003"/>
              <a:chExt cx="1011763" cy="318839"/>
            </a:xfrm>
          </p:grpSpPr>
          <p:sp>
            <p:nvSpPr>
              <p:cNvPr id="96" name="TextBox 95"/>
              <p:cNvSpPr txBox="1"/>
              <p:nvPr/>
            </p:nvSpPr>
            <p:spPr>
              <a:xfrm>
                <a:off x="9081518" y="4057737"/>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97" name="Picture 96"/>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87" name="Group 86"/>
            <p:cNvGrpSpPr/>
            <p:nvPr/>
          </p:nvGrpSpPr>
          <p:grpSpPr>
            <a:xfrm>
              <a:off x="9789813" y="4065697"/>
              <a:ext cx="1011560" cy="324689"/>
              <a:chOff x="9789813" y="4065697"/>
              <a:chExt cx="1011560" cy="324689"/>
            </a:xfrm>
          </p:grpSpPr>
          <p:sp>
            <p:nvSpPr>
              <p:cNvPr id="94" name="TextBox 93"/>
              <p:cNvSpPr txBox="1"/>
              <p:nvPr/>
            </p:nvSpPr>
            <p:spPr>
              <a:xfrm>
                <a:off x="10142217" y="4089281"/>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검색</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95" name="Picture 9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88" name="Group 87"/>
            <p:cNvGrpSpPr/>
            <p:nvPr/>
          </p:nvGrpSpPr>
          <p:grpSpPr>
            <a:xfrm>
              <a:off x="10784365" y="4081793"/>
              <a:ext cx="1014773" cy="304510"/>
              <a:chOff x="10784365" y="4081793"/>
              <a:chExt cx="1014773" cy="304510"/>
            </a:xfrm>
          </p:grpSpPr>
          <p:sp>
            <p:nvSpPr>
              <p:cNvPr id="92" name="TextBox 91"/>
              <p:cNvSpPr txBox="1"/>
              <p:nvPr/>
            </p:nvSpPr>
            <p:spPr>
              <a:xfrm>
                <a:off x="11139982" y="4085198"/>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저장소</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테이블</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93" name="Picture 92" descr="Storage table.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89" name="Group 88"/>
            <p:cNvGrpSpPr/>
            <p:nvPr/>
          </p:nvGrpSpPr>
          <p:grpSpPr>
            <a:xfrm>
              <a:off x="9763191" y="3476801"/>
              <a:ext cx="751841" cy="347627"/>
              <a:chOff x="9763191" y="3476801"/>
              <a:chExt cx="751841" cy="347627"/>
            </a:xfrm>
          </p:grpSpPr>
          <p:pic>
            <p:nvPicPr>
              <p:cNvPr id="90" name="Picture 89"/>
              <p:cNvPicPr>
                <a:picLocks noChangeAspect="1"/>
              </p:cNvPicPr>
              <p:nvPr/>
            </p:nvPicPr>
            <p:blipFill>
              <a:blip r:embed="rId24"/>
              <a:stretch>
                <a:fillRect/>
              </a:stretch>
            </p:blipFill>
            <p:spPr>
              <a:xfrm>
                <a:off x="9763191" y="3476801"/>
                <a:ext cx="320616" cy="290558"/>
              </a:xfrm>
              <a:prstGeom prst="rect">
                <a:avLst/>
              </a:prstGeom>
            </p:spPr>
          </p:pic>
          <p:sp>
            <p:nvSpPr>
              <p:cNvPr id="91" name="TextBox 90"/>
              <p:cNvSpPr txBox="1"/>
              <p:nvPr/>
            </p:nvSpPr>
            <p:spPr>
              <a:xfrm>
                <a:off x="10117219" y="3498352"/>
                <a:ext cx="397813" cy="326076"/>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웨어하우스</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sp>
        <p:nvSpPr>
          <p:cNvPr id="102" name="Freeform 101"/>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03" name="Group 102"/>
          <p:cNvGrpSpPr/>
          <p:nvPr/>
        </p:nvGrpSpPr>
        <p:grpSpPr>
          <a:xfrm>
            <a:off x="10717360" y="1154655"/>
            <a:ext cx="1011280" cy="334318"/>
            <a:chOff x="11200294" y="2143330"/>
            <a:chExt cx="1011280" cy="334317"/>
          </a:xfrm>
        </p:grpSpPr>
        <p:sp>
          <p:nvSpPr>
            <p:cNvPr id="104" name="TextBox 103"/>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nvGrpSpPr>
            <p:cNvPr id="105" name="Group 104"/>
            <p:cNvGrpSpPr/>
            <p:nvPr/>
          </p:nvGrpSpPr>
          <p:grpSpPr>
            <a:xfrm>
              <a:off x="11200294" y="2143330"/>
              <a:ext cx="293741" cy="279390"/>
              <a:chOff x="10757647" y="1125048"/>
              <a:chExt cx="293741" cy="279390"/>
            </a:xfrm>
          </p:grpSpPr>
          <p:pic>
            <p:nvPicPr>
              <p:cNvPr id="106" name="Picture 105" descr="Azure Active Directo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107" name="Heart 106"/>
              <p:cNvSpPr/>
              <p:nvPr/>
            </p:nvSpPr>
            <p:spPr bwMode="auto">
              <a:xfrm>
                <a:off x="10905025" y="1275030"/>
                <a:ext cx="146363" cy="129408"/>
              </a:xfrm>
              <a:prstGeom prst="heart">
                <a:avLst/>
              </a:prstGeom>
              <a:solidFill>
                <a:srgbClr val="FFFFFF"/>
              </a:solidFill>
              <a:ln w="12700" cap="flat" cmpd="sng" algn="ctr">
                <a:solidFill>
                  <a:srgbClr val="00569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nvGrpSpPr>
              <p:cNvPr id="108" name="Group 107"/>
              <p:cNvGrpSpPr/>
              <p:nvPr/>
            </p:nvGrpSpPr>
            <p:grpSpPr>
              <a:xfrm>
                <a:off x="10911015" y="1312918"/>
                <a:ext cx="107890" cy="50915"/>
                <a:chOff x="11033154" y="1382736"/>
                <a:chExt cx="155481" cy="72283"/>
              </a:xfrm>
            </p:grpSpPr>
            <p:cxnSp>
              <p:nvCxnSpPr>
                <p:cNvPr id="109" name="Straight Connector 108"/>
                <p:cNvCxnSpPr/>
                <p:nvPr/>
              </p:nvCxnSpPr>
              <p:spPr>
                <a:xfrm flipV="1">
                  <a:off x="11033154" y="1413481"/>
                  <a:ext cx="50167" cy="1722"/>
                </a:xfrm>
                <a:prstGeom prst="line">
                  <a:avLst/>
                </a:prstGeom>
                <a:noFill/>
                <a:ln w="9525" cap="flat" cmpd="sng" algn="ctr">
                  <a:solidFill>
                    <a:srgbClr val="005695"/>
                  </a:solidFill>
                  <a:prstDash val="solid"/>
                  <a:headEnd type="none"/>
                  <a:tailEnd type="none"/>
                </a:ln>
                <a:effectLst/>
              </p:spPr>
            </p:cxnSp>
            <p:cxnSp>
              <p:nvCxnSpPr>
                <p:cNvPr id="110" name="Straight Connector 109"/>
                <p:cNvCxnSpPr/>
                <p:nvPr/>
              </p:nvCxnSpPr>
              <p:spPr>
                <a:xfrm flipV="1">
                  <a:off x="11138468" y="1418244"/>
                  <a:ext cx="50167" cy="1722"/>
                </a:xfrm>
                <a:prstGeom prst="line">
                  <a:avLst/>
                </a:prstGeom>
                <a:noFill/>
                <a:ln w="9525" cap="flat" cmpd="sng" algn="ctr">
                  <a:solidFill>
                    <a:srgbClr val="005695"/>
                  </a:solidFill>
                  <a:prstDash val="solid"/>
                  <a:headEnd type="none"/>
                  <a:tailEnd type="none"/>
                </a:ln>
                <a:effectLst/>
              </p:spPr>
            </p:cxnSp>
            <p:cxnSp>
              <p:nvCxnSpPr>
                <p:cNvPr id="111" name="Straight Connector 110"/>
                <p:cNvCxnSpPr/>
                <p:nvPr/>
              </p:nvCxnSpPr>
              <p:spPr>
                <a:xfrm>
                  <a:off x="11113046" y="1382736"/>
                  <a:ext cx="1" cy="70787"/>
                </a:xfrm>
                <a:prstGeom prst="line">
                  <a:avLst/>
                </a:prstGeom>
                <a:noFill/>
                <a:ln w="9525" cap="flat" cmpd="sng" algn="ctr">
                  <a:solidFill>
                    <a:srgbClr val="005695"/>
                  </a:solidFill>
                  <a:prstDash val="solid"/>
                  <a:headEnd type="none"/>
                  <a:tailEnd type="none"/>
                </a:ln>
                <a:effectLst/>
              </p:spPr>
            </p:cxnSp>
            <p:cxnSp>
              <p:nvCxnSpPr>
                <p:cNvPr id="112" name="Straight Connector 111"/>
                <p:cNvCxnSpPr/>
                <p:nvPr/>
              </p:nvCxnSpPr>
              <p:spPr>
                <a:xfrm flipV="1">
                  <a:off x="11080878" y="1387719"/>
                  <a:ext cx="25083" cy="27484"/>
                </a:xfrm>
                <a:prstGeom prst="line">
                  <a:avLst/>
                </a:prstGeom>
                <a:noFill/>
                <a:ln w="9525" cap="flat" cmpd="sng" algn="ctr">
                  <a:solidFill>
                    <a:srgbClr val="005695"/>
                  </a:solidFill>
                  <a:prstDash val="solid"/>
                  <a:headEnd type="none"/>
                  <a:tailEnd type="none"/>
                </a:ln>
                <a:effectLst/>
              </p:spPr>
            </p:cxnSp>
            <p:cxnSp>
              <p:nvCxnSpPr>
                <p:cNvPr id="113" name="Straight Connector 112"/>
                <p:cNvCxnSpPr/>
                <p:nvPr/>
              </p:nvCxnSpPr>
              <p:spPr>
                <a:xfrm flipV="1">
                  <a:off x="11105959" y="1418129"/>
                  <a:ext cx="34927" cy="36890"/>
                </a:xfrm>
                <a:prstGeom prst="line">
                  <a:avLst/>
                </a:prstGeom>
                <a:noFill/>
                <a:ln w="9525" cap="flat" cmpd="sng" algn="ctr">
                  <a:solidFill>
                    <a:srgbClr val="005695"/>
                  </a:solidFill>
                  <a:prstDash val="solid"/>
                  <a:headEnd type="none"/>
                  <a:tailEnd type="none"/>
                </a:ln>
                <a:effectLst/>
              </p:spPr>
            </p:cxnSp>
          </p:grpSp>
        </p:grpSp>
      </p:grpSp>
      <p:grpSp>
        <p:nvGrpSpPr>
          <p:cNvPr id="114" name="Group 113"/>
          <p:cNvGrpSpPr/>
          <p:nvPr/>
        </p:nvGrpSpPr>
        <p:grpSpPr>
          <a:xfrm>
            <a:off x="6071870" y="5231313"/>
            <a:ext cx="843562" cy="346180"/>
            <a:chOff x="6071870" y="5231313"/>
            <a:chExt cx="843562" cy="346180"/>
          </a:xfrm>
        </p:grpSpPr>
        <p:sp>
          <p:nvSpPr>
            <p:cNvPr id="115" name="Rectangle 114"/>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가상 네트워크</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6" name="Picture 11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117" name="Group 116"/>
          <p:cNvGrpSpPr/>
          <p:nvPr/>
        </p:nvGrpSpPr>
        <p:grpSpPr>
          <a:xfrm>
            <a:off x="8535474" y="5217867"/>
            <a:ext cx="925510" cy="359540"/>
            <a:chOff x="8640978" y="5217867"/>
            <a:chExt cx="925510" cy="359540"/>
          </a:xfrm>
        </p:grpSpPr>
        <p:sp>
          <p:nvSpPr>
            <p:cNvPr id="118" name="Rectangle 117"/>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18288" rIns="0" bIns="91440" numCol="1" spcCol="0" rtlCol="0" fromWordArt="0" anchor="t" anchorCtr="0" forceAA="0" compatLnSpc="1">
              <a:prstTxWarp prst="textNoShape">
                <a:avLst/>
              </a:prstTxWarp>
              <a:noAutofit/>
            </a:bodyPr>
            <a:lstStyle/>
            <a:p>
              <a:pPr defTabSz="913927" fontAlgn="base">
                <a:lnSpc>
                  <a:spcPct val="90000"/>
                </a:lnSpc>
                <a:defRPr/>
              </a:pPr>
              <a:r>
                <a:rPr 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3927" fontAlgn="base">
                <a:lnSpc>
                  <a:spcPct val="90000"/>
                </a:lnSpc>
                <a:defRPr/>
              </a:pP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경로</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9" name="Picture 118"/>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20" name="Group 119"/>
          <p:cNvGrpSpPr/>
          <p:nvPr/>
        </p:nvGrpSpPr>
        <p:grpSpPr>
          <a:xfrm>
            <a:off x="3003353" y="5231315"/>
            <a:ext cx="915430" cy="363427"/>
            <a:chOff x="3003353" y="5231315"/>
            <a:chExt cx="915430" cy="363427"/>
          </a:xfrm>
        </p:grpSpPr>
        <p:sp>
          <p:nvSpPr>
            <p:cNvPr id="121" name="Rectangle 120"/>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저장소</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 name="Picture 121" descr="Storage blob.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23" name="Group 122"/>
          <p:cNvGrpSpPr/>
          <p:nvPr/>
        </p:nvGrpSpPr>
        <p:grpSpPr>
          <a:xfrm>
            <a:off x="3995042" y="5231314"/>
            <a:ext cx="835223" cy="363427"/>
            <a:chOff x="3995042" y="5231314"/>
            <a:chExt cx="835223" cy="363427"/>
          </a:xfrm>
        </p:grpSpPr>
        <p:sp>
          <p:nvSpPr>
            <p:cNvPr id="124" name="Rectangle 123"/>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Azure</a:t>
              </a:r>
            </a:p>
            <a:p>
              <a:pPr defTabSz="913927" fontAlgn="base">
                <a:lnSpc>
                  <a:spcPct val="90000"/>
                </a:lnSpc>
                <a:defRPr/>
              </a:pP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파일</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5" name="Picture 124" descr="Storage blob.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26" name="Group 125"/>
          <p:cNvGrpSpPr/>
          <p:nvPr/>
        </p:nvGrpSpPr>
        <p:grpSpPr>
          <a:xfrm>
            <a:off x="4925592" y="5231313"/>
            <a:ext cx="836224" cy="363427"/>
            <a:chOff x="4925592" y="5231313"/>
            <a:chExt cx="836224" cy="363427"/>
          </a:xfrm>
        </p:grpSpPr>
        <p:sp>
          <p:nvSpPr>
            <p:cNvPr id="127" name="Rectangle 126"/>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프리미엄</a:t>
              </a:r>
              <a:r>
                <a:rPr lang="en-US" altLang="ko-KR" sz="800" kern="0" dirty="0" smtClean="0">
                  <a:gradFill>
                    <a:gsLst>
                      <a:gs pos="0">
                        <a:srgbClr val="FFFFFF"/>
                      </a:gs>
                      <a:gs pos="100000">
                        <a:srgbClr val="FFFFFF"/>
                      </a:gs>
                    </a:gsLst>
                    <a:lin ang="5400000" scaled="0"/>
                  </a:gradFill>
                  <a:latin typeface="Segoe UI"/>
                  <a:ea typeface="Segoe UI" pitchFamily="34" charset="0"/>
                  <a:cs typeface="Segoe UI" pitchFamily="34" charset="0"/>
                </a:rPr>
                <a:t/>
              </a:r>
              <a:br>
                <a:rPr lang="en-US" altLang="ko-KR" sz="8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저장소</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8" name="Picture 127" descr="Storage blob.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29" name="Group 128"/>
          <p:cNvGrpSpPr/>
          <p:nvPr/>
        </p:nvGrpSpPr>
        <p:grpSpPr>
          <a:xfrm>
            <a:off x="447259" y="5237334"/>
            <a:ext cx="808197" cy="356066"/>
            <a:chOff x="165906" y="5237334"/>
            <a:chExt cx="808197" cy="356066"/>
          </a:xfrm>
        </p:grpSpPr>
        <p:sp>
          <p:nvSpPr>
            <p:cNvPr id="130" name="Rectangle 129"/>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가상 컴퓨터</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1" name="Picture 130"/>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132" name="Group 131"/>
          <p:cNvGrpSpPr/>
          <p:nvPr/>
        </p:nvGrpSpPr>
        <p:grpSpPr>
          <a:xfrm>
            <a:off x="10747798" y="1566998"/>
            <a:ext cx="972163" cy="344145"/>
            <a:chOff x="11248838" y="2589753"/>
            <a:chExt cx="972163" cy="344144"/>
          </a:xfrm>
        </p:grpSpPr>
        <p:sp>
          <p:nvSpPr>
            <p:cNvPr id="133" name="TextBox 132"/>
            <p:cNvSpPr txBox="1"/>
            <p:nvPr/>
          </p:nvSpPr>
          <p:spPr>
            <a:xfrm>
              <a:off x="11561845" y="258975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a:t>
              </a: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권한있는</a:t>
              </a:r>
              <a:r>
                <a:rPr lang="en-US" altLang="ko-KR"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a:r>
              <a:br>
                <a:rPr lang="en-US" altLang="ko-KR"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altLang="ko-KR"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a:t>
              </a:r>
              <a:br>
                <a:rPr lang="en-US" altLang="ko-KR"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관리</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34" name="Picture 133"/>
            <p:cNvPicPr>
              <a:picLocks noChangeAspect="1"/>
            </p:cNvPicPr>
            <p:nvPr/>
          </p:nvPicPr>
          <p:blipFill>
            <a:blip r:embed="rId30"/>
            <a:stretch>
              <a:fillRect/>
            </a:stretch>
          </p:blipFill>
          <p:spPr>
            <a:xfrm>
              <a:off x="11248838" y="2615973"/>
              <a:ext cx="245456" cy="317924"/>
            </a:xfrm>
            <a:prstGeom prst="rect">
              <a:avLst/>
            </a:prstGeom>
          </p:spPr>
        </p:pic>
      </p:grpSp>
      <p:grpSp>
        <p:nvGrpSpPr>
          <p:cNvPr id="135" name="Group 134"/>
          <p:cNvGrpSpPr/>
          <p:nvPr/>
        </p:nvGrpSpPr>
        <p:grpSpPr>
          <a:xfrm>
            <a:off x="9495191" y="5230981"/>
            <a:ext cx="921643" cy="346426"/>
            <a:chOff x="9495191" y="5230981"/>
            <a:chExt cx="921643" cy="346426"/>
          </a:xfrm>
        </p:grpSpPr>
        <p:sp>
          <p:nvSpPr>
            <p:cNvPr id="136" name="Rectangle 135"/>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트래픽</a:t>
              </a:r>
              <a:r>
                <a:rPr lang="en-US" altLang="ko-KR" sz="800" kern="0" dirty="0" smtClean="0">
                  <a:gradFill>
                    <a:gsLst>
                      <a:gs pos="0">
                        <a:srgbClr val="FFFFFF"/>
                      </a:gs>
                      <a:gs pos="100000">
                        <a:srgbClr val="FFFFFF"/>
                      </a:gs>
                    </a:gsLst>
                    <a:lin ang="5400000" scaled="0"/>
                  </a:gradFill>
                  <a:latin typeface="Segoe UI"/>
                  <a:ea typeface="Segoe UI" pitchFamily="34" charset="0"/>
                  <a:cs typeface="Segoe UI" pitchFamily="34" charset="0"/>
                </a:rPr>
                <a:t/>
              </a:r>
              <a:br>
                <a:rPr lang="en-US" altLang="ko-KR" sz="8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관리자</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7" name="Picture 136"/>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138" name="Group 137"/>
          <p:cNvGrpSpPr/>
          <p:nvPr/>
        </p:nvGrpSpPr>
        <p:grpSpPr>
          <a:xfrm>
            <a:off x="11372540" y="5230981"/>
            <a:ext cx="870398" cy="346426"/>
            <a:chOff x="11372540" y="5230981"/>
            <a:chExt cx="870398" cy="346426"/>
          </a:xfrm>
        </p:grpSpPr>
        <p:sp>
          <p:nvSpPr>
            <p:cNvPr id="139" name="Rectangle 138"/>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36576" rIns="0"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ts val="0"/>
                </a:spcBef>
                <a:spcAft>
                  <a:spcPts val="0"/>
                </a:spcAft>
                <a:buClrTx/>
                <a:buSzTx/>
                <a:buFontTx/>
                <a:buNone/>
                <a:tabLst/>
                <a:defRPr/>
              </a:pPr>
              <a:r>
                <a:rPr kumimoji="0" lang="ko-KR" altLang="en-US" sz="800" b="0" i="0" u="none" strike="noStrike" kern="0" cap="none" spc="-15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응용프로그램</a:t>
              </a:r>
              <a:r>
                <a:rPr kumimoji="0" lang="en-US" altLang="ko-KR" sz="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r>
              <a:br>
                <a:rPr kumimoji="0" lang="en-US" altLang="ko-KR" sz="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ko-KR" altLang="en-US" sz="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게이트웨이</a:t>
              </a: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nvGrpSpPr>
          <p:cNvPr id="141" name="Group 140"/>
          <p:cNvGrpSpPr/>
          <p:nvPr/>
        </p:nvGrpSpPr>
        <p:grpSpPr>
          <a:xfrm>
            <a:off x="10686829" y="2930978"/>
            <a:ext cx="1000917" cy="313970"/>
            <a:chOff x="11187869" y="3126800"/>
            <a:chExt cx="1000917" cy="313970"/>
          </a:xfrm>
        </p:grpSpPr>
        <p:sp>
          <p:nvSpPr>
            <p:cNvPr id="142" name="TextBox 141"/>
            <p:cNvSpPr txBox="1"/>
            <p:nvPr/>
          </p:nvSpPr>
          <p:spPr>
            <a:xfrm>
              <a:off x="11529630" y="3139664"/>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43" name="Picture 142" descr="Operational Insights.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44" name="Group 143"/>
          <p:cNvGrpSpPr/>
          <p:nvPr/>
        </p:nvGrpSpPr>
        <p:grpSpPr>
          <a:xfrm>
            <a:off x="2000198" y="532357"/>
            <a:ext cx="2108159" cy="1432988"/>
            <a:chOff x="2885080" y="478780"/>
            <a:chExt cx="2108159" cy="1432988"/>
          </a:xfrm>
        </p:grpSpPr>
        <p:sp>
          <p:nvSpPr>
            <p:cNvPr id="145" name="Rectangle 144"/>
            <p:cNvSpPr/>
            <p:nvPr/>
          </p:nvSpPr>
          <p:spPr bwMode="auto">
            <a:xfrm>
              <a:off x="2885080" y="478780"/>
              <a:ext cx="2108159" cy="143298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서비스 계산</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6" name="Group 145"/>
            <p:cNvGrpSpPr/>
            <p:nvPr/>
          </p:nvGrpSpPr>
          <p:grpSpPr>
            <a:xfrm>
              <a:off x="3091322" y="836529"/>
              <a:ext cx="1001364" cy="338014"/>
              <a:chOff x="3533110" y="1905041"/>
              <a:chExt cx="1001364" cy="338014"/>
            </a:xfrm>
          </p:grpSpPr>
          <p:sp>
            <p:nvSpPr>
              <p:cNvPr id="155" name="TextBox 154"/>
              <p:cNvSpPr txBox="1"/>
              <p:nvPr/>
            </p:nvSpPr>
            <p:spPr>
              <a:xfrm>
                <a:off x="3875318" y="1941949"/>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클라우드</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서비스</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6" name="Picture 155"/>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147" name="Group 146"/>
            <p:cNvGrpSpPr/>
            <p:nvPr/>
          </p:nvGrpSpPr>
          <p:grpSpPr>
            <a:xfrm>
              <a:off x="3067950" y="1417769"/>
              <a:ext cx="1007741" cy="320053"/>
              <a:chOff x="3509738" y="2393814"/>
              <a:chExt cx="1007741" cy="320053"/>
            </a:xfrm>
          </p:grpSpPr>
          <p:sp>
            <p:nvSpPr>
              <p:cNvPr id="153" name="TextBox 152"/>
              <p:cNvSpPr txBox="1"/>
              <p:nvPr/>
            </p:nvSpPr>
            <p:spPr>
              <a:xfrm>
                <a:off x="3858323" y="2393814"/>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4" name="Picture 153"/>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148" name="Group 147"/>
            <p:cNvGrpSpPr/>
            <p:nvPr/>
          </p:nvGrpSpPr>
          <p:grpSpPr>
            <a:xfrm>
              <a:off x="3968400" y="1441331"/>
              <a:ext cx="1000660" cy="336792"/>
              <a:chOff x="4132786" y="2407102"/>
              <a:chExt cx="1000660" cy="336792"/>
            </a:xfrm>
          </p:grpSpPr>
          <p:sp>
            <p:nvSpPr>
              <p:cNvPr id="151" name="TextBox 150"/>
              <p:cNvSpPr txBox="1"/>
              <p:nvPr/>
            </p:nvSpPr>
            <p:spPr>
              <a:xfrm>
                <a:off x="4474290" y="2442788"/>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149" name="TextBox 148"/>
            <p:cNvSpPr txBox="1"/>
            <p:nvPr/>
          </p:nvSpPr>
          <p:spPr>
            <a:xfrm>
              <a:off x="4306833" y="873437"/>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서비스</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패브릭</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150" name="Freeform 14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nvGrpSpPr>
          <p:cNvPr id="157" name="Group 156"/>
          <p:cNvGrpSpPr/>
          <p:nvPr/>
        </p:nvGrpSpPr>
        <p:grpSpPr>
          <a:xfrm>
            <a:off x="4231223" y="3019262"/>
            <a:ext cx="2355492" cy="1432988"/>
            <a:chOff x="8271660" y="469727"/>
            <a:chExt cx="2355492" cy="1432988"/>
          </a:xfrm>
        </p:grpSpPr>
        <p:sp>
          <p:nvSpPr>
            <p:cNvPr id="158" name="Rectangle 157"/>
            <p:cNvSpPr/>
            <p:nvPr/>
          </p:nvSpPr>
          <p:spPr bwMode="auto">
            <a:xfrm>
              <a:off x="8271660" y="469727"/>
              <a:ext cx="2355492" cy="143298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개발자 서비스</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9" name="Group 158"/>
            <p:cNvGrpSpPr/>
            <p:nvPr/>
          </p:nvGrpSpPr>
          <p:grpSpPr>
            <a:xfrm>
              <a:off x="8403450" y="918721"/>
              <a:ext cx="1016238" cy="309095"/>
              <a:chOff x="9025071" y="1995491"/>
              <a:chExt cx="1016238" cy="309095"/>
            </a:xfrm>
          </p:grpSpPr>
          <p:sp>
            <p:nvSpPr>
              <p:cNvPr id="169" name="TextBox 168"/>
              <p:cNvSpPr txBox="1"/>
              <p:nvPr/>
            </p:nvSpPr>
            <p:spPr>
              <a:xfrm>
                <a:off x="9371926" y="2054561"/>
                <a:ext cx="669383" cy="250025"/>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70" name="Picture 169" descr="Visual Studio Onlin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160" name="Group 159"/>
            <p:cNvGrpSpPr/>
            <p:nvPr/>
          </p:nvGrpSpPr>
          <p:grpSpPr>
            <a:xfrm>
              <a:off x="9485139" y="1461008"/>
              <a:ext cx="1033718" cy="308062"/>
              <a:chOff x="10156761" y="2537778"/>
              <a:chExt cx="1033718" cy="308062"/>
            </a:xfrm>
          </p:grpSpPr>
          <p:sp>
            <p:nvSpPr>
              <p:cNvPr id="167" name="TextBox 166"/>
              <p:cNvSpPr txBox="1"/>
              <p:nvPr/>
            </p:nvSpPr>
            <p:spPr>
              <a:xfrm>
                <a:off x="10531323" y="2544735"/>
                <a:ext cx="659156" cy="301105"/>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68" name="Picture 167" descr="Application Insights.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161" name="Group 160"/>
            <p:cNvGrpSpPr/>
            <p:nvPr/>
          </p:nvGrpSpPr>
          <p:grpSpPr>
            <a:xfrm>
              <a:off x="9501495" y="894448"/>
              <a:ext cx="896892" cy="311069"/>
              <a:chOff x="10173117" y="1971218"/>
              <a:chExt cx="896892" cy="311069"/>
            </a:xfrm>
          </p:grpSpPr>
          <p:pic>
            <p:nvPicPr>
              <p:cNvPr id="165" name="Picture 164"/>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166" name="TextBox 165"/>
              <p:cNvSpPr txBox="1"/>
              <p:nvPr/>
            </p:nvSpPr>
            <p:spPr>
              <a:xfrm>
                <a:off x="10528812" y="1971218"/>
                <a:ext cx="541197" cy="250025"/>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t>
                </a:r>
              </a:p>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SDK</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nvGrpSpPr>
            <p:cNvPr id="162" name="Group 161"/>
            <p:cNvGrpSpPr/>
            <p:nvPr/>
          </p:nvGrpSpPr>
          <p:grpSpPr>
            <a:xfrm>
              <a:off x="8403428" y="1416107"/>
              <a:ext cx="1007716" cy="307161"/>
              <a:chOff x="8298657" y="1416107"/>
              <a:chExt cx="1007716" cy="307161"/>
            </a:xfrm>
          </p:grpSpPr>
          <p:sp>
            <p:nvSpPr>
              <p:cNvPr id="163" name="TextBox 162"/>
              <p:cNvSpPr txBox="1"/>
              <p:nvPr/>
            </p:nvSpPr>
            <p:spPr>
              <a:xfrm>
                <a:off x="8645535" y="1473243"/>
                <a:ext cx="660838" cy="250025"/>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164" name="Freeform 163"/>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grpSp>
        <p:nvGrpSpPr>
          <p:cNvPr id="171" name="Group 170"/>
          <p:cNvGrpSpPr/>
          <p:nvPr/>
        </p:nvGrpSpPr>
        <p:grpSpPr>
          <a:xfrm>
            <a:off x="1525742" y="5237334"/>
            <a:ext cx="861746" cy="356066"/>
            <a:chOff x="1815887" y="5237334"/>
            <a:chExt cx="861746" cy="356066"/>
          </a:xfrm>
        </p:grpSpPr>
        <p:sp>
          <p:nvSpPr>
            <p:cNvPr id="172" name="Rectangle 17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ts val="0"/>
                </a:spcBef>
                <a:spcAft>
                  <a:spcPts val="0"/>
                </a:spcAft>
                <a:buClrTx/>
                <a:buSzTx/>
                <a:buFontTx/>
                <a:buNone/>
                <a:tabLst/>
                <a:defRPr/>
              </a:pPr>
              <a:r>
                <a:rPr kumimoji="0" lang="ko-KR" altLang="en-US" sz="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컨테이너 서비스</a:t>
              </a: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oup 172"/>
            <p:cNvGrpSpPr/>
            <p:nvPr/>
          </p:nvGrpSpPr>
          <p:grpSpPr>
            <a:xfrm>
              <a:off x="1854319" y="5310201"/>
              <a:ext cx="221053" cy="170255"/>
              <a:chOff x="1410342" y="5288934"/>
              <a:chExt cx="294653" cy="226942"/>
            </a:xfrm>
          </p:grpSpPr>
          <p:grpSp>
            <p:nvGrpSpPr>
              <p:cNvPr id="174" name="Group 173"/>
              <p:cNvGrpSpPr/>
              <p:nvPr/>
            </p:nvGrpSpPr>
            <p:grpSpPr>
              <a:xfrm>
                <a:off x="1428991" y="5308456"/>
                <a:ext cx="97032" cy="104039"/>
                <a:chOff x="1286878" y="3925073"/>
                <a:chExt cx="291844" cy="312918"/>
              </a:xfrm>
              <a:solidFill>
                <a:srgbClr val="FFFFFF"/>
              </a:solidFill>
            </p:grpSpPr>
            <p:sp>
              <p:nvSpPr>
                <p:cNvPr id="184" name="Diamond 183"/>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85" name="Diamond 184"/>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86" name="Diamond 185"/>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sp>
            <p:nvSpPr>
              <p:cNvPr id="175" name="Rounded Rectangle 174"/>
              <p:cNvSpPr/>
              <p:nvPr/>
            </p:nvSpPr>
            <p:spPr bwMode="auto">
              <a:xfrm>
                <a:off x="1410342"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nvGrpSpPr>
              <p:cNvPr id="176" name="Group 175"/>
              <p:cNvGrpSpPr/>
              <p:nvPr/>
            </p:nvGrpSpPr>
            <p:grpSpPr>
              <a:xfrm>
                <a:off x="1573839" y="5308987"/>
                <a:ext cx="97032" cy="104039"/>
                <a:chOff x="1286878" y="3925073"/>
                <a:chExt cx="291844" cy="312918"/>
              </a:xfrm>
              <a:solidFill>
                <a:srgbClr val="FFFFFF"/>
              </a:solidFill>
            </p:grpSpPr>
            <p:sp>
              <p:nvSpPr>
                <p:cNvPr id="181" name="Diamond 180"/>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82" name="Diamond 181"/>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83" name="Diamond 182"/>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nvGrpSpPr>
              <p:cNvPr id="177" name="Group 176"/>
              <p:cNvGrpSpPr/>
              <p:nvPr/>
            </p:nvGrpSpPr>
            <p:grpSpPr>
              <a:xfrm>
                <a:off x="1505369" y="5390438"/>
                <a:ext cx="97032" cy="104039"/>
                <a:chOff x="1286878" y="3925073"/>
                <a:chExt cx="291844" cy="312918"/>
              </a:xfrm>
              <a:solidFill>
                <a:srgbClr val="FFFFFF"/>
              </a:solidFill>
            </p:grpSpPr>
            <p:sp>
              <p:nvSpPr>
                <p:cNvPr id="178" name="Diamond 177"/>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79" name="Diamond 178"/>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80" name="Diamond 179"/>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grpSp>
      <p:grpSp>
        <p:nvGrpSpPr>
          <p:cNvPr id="187" name="Group 186"/>
          <p:cNvGrpSpPr/>
          <p:nvPr/>
        </p:nvGrpSpPr>
        <p:grpSpPr>
          <a:xfrm>
            <a:off x="7811112" y="5230981"/>
            <a:ext cx="691304" cy="346426"/>
            <a:chOff x="7811112" y="5230981"/>
            <a:chExt cx="691304" cy="346426"/>
          </a:xfrm>
        </p:grpSpPr>
        <p:sp>
          <p:nvSpPr>
            <p:cNvPr id="188" name="Rectangle 187"/>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189" name="Picture 188"/>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190" name="Group 189"/>
          <p:cNvGrpSpPr/>
          <p:nvPr/>
        </p:nvGrpSpPr>
        <p:grpSpPr>
          <a:xfrm>
            <a:off x="10458248" y="5230981"/>
            <a:ext cx="870398" cy="346426"/>
            <a:chOff x="10458248" y="5230981"/>
            <a:chExt cx="870398" cy="346426"/>
          </a:xfrm>
        </p:grpSpPr>
        <p:sp>
          <p:nvSpPr>
            <p:cNvPr id="191" name="Rectangle 190"/>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VPN </a:t>
              </a: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게이트웨이</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2" name="Picture 191"/>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193" name="Group 192"/>
          <p:cNvGrpSpPr/>
          <p:nvPr/>
        </p:nvGrpSpPr>
        <p:grpSpPr>
          <a:xfrm>
            <a:off x="6949070" y="5231313"/>
            <a:ext cx="829620" cy="346180"/>
            <a:chOff x="6949070" y="5231313"/>
            <a:chExt cx="829620" cy="346180"/>
          </a:xfrm>
        </p:grpSpPr>
        <p:sp>
          <p:nvSpPr>
            <p:cNvPr id="194" name="Rectangle 193"/>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부하 </a:t>
              </a:r>
              <a:r>
                <a:rPr lang="en-US" altLang="ko-KR" sz="800" kern="0" dirty="0" smtClean="0">
                  <a:gradFill>
                    <a:gsLst>
                      <a:gs pos="0">
                        <a:srgbClr val="FFFFFF"/>
                      </a:gs>
                      <a:gs pos="100000">
                        <a:srgbClr val="FFFFFF"/>
                      </a:gs>
                    </a:gsLst>
                    <a:lin ang="5400000" scaled="0"/>
                  </a:gradFill>
                  <a:latin typeface="Segoe UI"/>
                  <a:ea typeface="Segoe UI" pitchFamily="34" charset="0"/>
                  <a:cs typeface="Segoe UI" pitchFamily="34" charset="0"/>
                </a:rPr>
                <a:t/>
              </a:r>
              <a:br>
                <a:rPr lang="en-US" altLang="ko-KR" sz="8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ko-KR" altLang="en-US" sz="800" kern="0" dirty="0" smtClean="0">
                  <a:gradFill>
                    <a:gsLst>
                      <a:gs pos="0">
                        <a:srgbClr val="FFFFFF"/>
                      </a:gs>
                      <a:gs pos="100000">
                        <a:srgbClr val="FFFFFF"/>
                      </a:gs>
                    </a:gsLst>
                    <a:lin ang="5400000" scaled="0"/>
                  </a:gradFill>
                  <a:latin typeface="Segoe UI"/>
                  <a:ea typeface="Segoe UI" pitchFamily="34" charset="0"/>
                  <a:cs typeface="Segoe UI" pitchFamily="34" charset="0"/>
                </a:rPr>
                <a:t>분산 장치</a:t>
              </a: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5" name="Picture 19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196" name="Group 195"/>
          <p:cNvGrpSpPr/>
          <p:nvPr/>
        </p:nvGrpSpPr>
        <p:grpSpPr>
          <a:xfrm>
            <a:off x="10708345" y="2051336"/>
            <a:ext cx="1012582" cy="321430"/>
            <a:chOff x="6813227" y="457506"/>
            <a:chExt cx="1012582" cy="321430"/>
          </a:xfrm>
        </p:grpSpPr>
        <p:sp>
          <p:nvSpPr>
            <p:cNvPr id="197" name="TextBox 196"/>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b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도메인 서비스</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8" name="Picture 197" descr="Azure Active Directo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199" name="Group 198"/>
          <p:cNvGrpSpPr/>
          <p:nvPr/>
        </p:nvGrpSpPr>
        <p:grpSpPr>
          <a:xfrm>
            <a:off x="6746387" y="2470108"/>
            <a:ext cx="3718371" cy="1982142"/>
            <a:chOff x="6746387" y="2470108"/>
            <a:chExt cx="3718371" cy="1982142"/>
          </a:xfrm>
        </p:grpSpPr>
        <p:sp>
          <p:nvSpPr>
            <p:cNvPr id="200" name="Rectangle 199"/>
            <p:cNvSpPr/>
            <p:nvPr/>
          </p:nvSpPr>
          <p:spPr bwMode="auto">
            <a:xfrm>
              <a:off x="6746387" y="2470108"/>
              <a:ext cx="3525541" cy="1982142"/>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ko-KR" alt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분석</a:t>
              </a: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&amp; </a:t>
              </a:r>
              <a:r>
                <a:rPr kumimoji="0" lang="en-US" sz="1200" b="1"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p:cNvGrpSpPr/>
            <p:nvPr/>
          </p:nvGrpSpPr>
          <p:grpSpPr>
            <a:xfrm>
              <a:off x="6882162" y="2915123"/>
              <a:ext cx="1011681" cy="347362"/>
              <a:chOff x="6000733" y="3432032"/>
              <a:chExt cx="1011681" cy="347362"/>
            </a:xfrm>
          </p:grpSpPr>
          <p:sp>
            <p:nvSpPr>
              <p:cNvPr id="226" name="TextBox 225"/>
              <p:cNvSpPr txBox="1"/>
              <p:nvPr/>
            </p:nvSpPr>
            <p:spPr>
              <a:xfrm>
                <a:off x="6353258" y="3478289"/>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27" name="Picture 226"/>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202" name="Group 201"/>
            <p:cNvGrpSpPr/>
            <p:nvPr/>
          </p:nvGrpSpPr>
          <p:grpSpPr>
            <a:xfrm>
              <a:off x="7737159" y="2963510"/>
              <a:ext cx="951185" cy="301105"/>
              <a:chOff x="6855730" y="3480419"/>
              <a:chExt cx="951185" cy="301105"/>
            </a:xfrm>
          </p:grpSpPr>
          <p:sp>
            <p:nvSpPr>
              <p:cNvPr id="224" name="TextBox 223"/>
              <p:cNvSpPr txBox="1"/>
              <p:nvPr/>
            </p:nvSpPr>
            <p:spPr>
              <a:xfrm>
                <a:off x="7147759" y="3480419"/>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기계</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학습</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25" name="Picture 224"/>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203" name="Group 202"/>
            <p:cNvGrpSpPr/>
            <p:nvPr/>
          </p:nvGrpSpPr>
          <p:grpSpPr>
            <a:xfrm>
              <a:off x="8577295" y="2946728"/>
              <a:ext cx="1002732" cy="320341"/>
              <a:chOff x="8577295" y="3022928"/>
              <a:chExt cx="1002732" cy="320341"/>
            </a:xfrm>
          </p:grpSpPr>
          <p:sp>
            <p:nvSpPr>
              <p:cNvPr id="222" name="TextBox 221"/>
              <p:cNvSpPr txBox="1"/>
              <p:nvPr/>
            </p:nvSpPr>
            <p:spPr>
              <a:xfrm>
                <a:off x="8920871" y="3042164"/>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스트림</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분석</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23" name="Picture 222"/>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204" name="Group 203"/>
            <p:cNvGrpSpPr/>
            <p:nvPr/>
          </p:nvGrpSpPr>
          <p:grpSpPr>
            <a:xfrm>
              <a:off x="7143622" y="3482597"/>
              <a:ext cx="1002965" cy="334571"/>
              <a:chOff x="6886447" y="3615947"/>
              <a:chExt cx="1002965" cy="334571"/>
            </a:xfrm>
          </p:grpSpPr>
          <p:sp>
            <p:nvSpPr>
              <p:cNvPr id="220" name="TextBox 219"/>
              <p:cNvSpPr txBox="1"/>
              <p:nvPr/>
            </p:nvSpPr>
            <p:spPr>
              <a:xfrm>
                <a:off x="7230256" y="3649413"/>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데이터</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팰터리</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21" name="Picture 220"/>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205" name="Group 204"/>
            <p:cNvGrpSpPr/>
            <p:nvPr/>
          </p:nvGrpSpPr>
          <p:grpSpPr>
            <a:xfrm>
              <a:off x="7981457" y="3490536"/>
              <a:ext cx="1005670" cy="327678"/>
              <a:chOff x="6842853" y="4064595"/>
              <a:chExt cx="1005670" cy="327678"/>
            </a:xfrm>
          </p:grpSpPr>
          <p:sp>
            <p:nvSpPr>
              <p:cNvPr id="218" name="TextBox 217"/>
              <p:cNvSpPr txBox="1"/>
              <p:nvPr/>
            </p:nvSpPr>
            <p:spPr>
              <a:xfrm>
                <a:off x="7189367" y="4091168"/>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이벤트</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허브</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19" name="Picture 218"/>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206" name="Group 205"/>
            <p:cNvGrpSpPr/>
            <p:nvPr/>
          </p:nvGrpSpPr>
          <p:grpSpPr>
            <a:xfrm>
              <a:off x="8607766" y="4012490"/>
              <a:ext cx="989338" cy="296656"/>
              <a:chOff x="7373912" y="4453199"/>
              <a:chExt cx="989338" cy="296656"/>
            </a:xfrm>
          </p:grpSpPr>
          <p:sp>
            <p:nvSpPr>
              <p:cNvPr id="216" name="TextBox 215"/>
              <p:cNvSpPr txBox="1"/>
              <p:nvPr/>
            </p:nvSpPr>
            <p:spPr>
              <a:xfrm>
                <a:off x="7704094" y="4468694"/>
                <a:ext cx="659156" cy="258458"/>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모바일</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고객 관리</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17" name="Picture 216"/>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207" name="Group 206"/>
            <p:cNvGrpSpPr/>
            <p:nvPr/>
          </p:nvGrpSpPr>
          <p:grpSpPr>
            <a:xfrm>
              <a:off x="9565545" y="2966401"/>
              <a:ext cx="899213" cy="301105"/>
              <a:chOff x="9565545" y="3042601"/>
              <a:chExt cx="899213" cy="301105"/>
            </a:xfrm>
          </p:grpSpPr>
          <p:sp>
            <p:nvSpPr>
              <p:cNvPr id="214" name="TextBox 213"/>
              <p:cNvSpPr txBox="1"/>
              <p:nvPr/>
            </p:nvSpPr>
            <p:spPr>
              <a:xfrm>
                <a:off x="9805602" y="3042601"/>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데이터</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레이크</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15" name="Freeform 214"/>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nvGrpSpPr>
            <p:cNvPr id="208" name="Group 207"/>
            <p:cNvGrpSpPr/>
            <p:nvPr/>
          </p:nvGrpSpPr>
          <p:grpSpPr>
            <a:xfrm>
              <a:off x="7681297" y="3997243"/>
              <a:ext cx="737589" cy="366384"/>
              <a:chOff x="7328872" y="3997243"/>
              <a:chExt cx="737589" cy="366384"/>
            </a:xfrm>
          </p:grpSpPr>
          <p:pic>
            <p:nvPicPr>
              <p:cNvPr id="212" name="Picture 21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13" name="TextBox 212"/>
              <p:cNvSpPr txBox="1"/>
              <p:nvPr/>
            </p:nvSpPr>
            <p:spPr>
              <a:xfrm>
                <a:off x="7699610" y="4049446"/>
                <a:ext cx="366851" cy="314181"/>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09" name="Group 208"/>
            <p:cNvGrpSpPr/>
            <p:nvPr/>
          </p:nvGrpSpPr>
          <p:grpSpPr>
            <a:xfrm>
              <a:off x="8911462" y="3483686"/>
              <a:ext cx="1033650" cy="325042"/>
              <a:chOff x="8882887" y="3483686"/>
              <a:chExt cx="1033650" cy="325042"/>
            </a:xfrm>
          </p:grpSpPr>
          <p:sp>
            <p:nvSpPr>
              <p:cNvPr id="210" name="TextBox 209"/>
              <p:cNvSpPr txBox="1"/>
              <p:nvPr/>
            </p:nvSpPr>
            <p:spPr>
              <a:xfrm>
                <a:off x="9257381" y="3502246"/>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데이터</a:t>
                </a:r>
                <a: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a:r>
                <a:br>
                  <a:rPr kumimoji="0" lang="en-US" altLang="ko-KR"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ko-KR" altLang="en-US" sz="765"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카달로그</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11" name="Picture 210"/>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228" name="Rectangle 227"/>
          <p:cNvSpPr/>
          <p:nvPr/>
        </p:nvSpPr>
        <p:spPr bwMode="auto">
          <a:xfrm>
            <a:off x="355123" y="532357"/>
            <a:ext cx="1547714" cy="41541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ko-KR" altLang="en-US" sz="1400" b="1" kern="0" dirty="0" smtClean="0">
                <a:solidFill>
                  <a:srgbClr val="FFFFFF"/>
                </a:solidFill>
                <a:latin typeface="Segoe UI"/>
                <a:ea typeface="Segoe UI" pitchFamily="34" charset="0"/>
                <a:cs typeface="Segoe UI" pitchFamily="34" charset="0"/>
              </a:rPr>
              <a:t>보안</a:t>
            </a:r>
            <a:r>
              <a:rPr lang="en-US" sz="1400" b="1" kern="0" dirty="0" smtClean="0">
                <a:solidFill>
                  <a:srgbClr val="FFFFFF"/>
                </a:solidFill>
                <a:latin typeface="Segoe UI"/>
                <a:ea typeface="Segoe UI" pitchFamily="34" charset="0"/>
                <a:cs typeface="Segoe UI" pitchFamily="34" charset="0"/>
              </a:rPr>
              <a:t> &amp; </a:t>
            </a:r>
            <a:r>
              <a:rPr lang="ko-KR" altLang="en-US" sz="1400" b="1" kern="0" dirty="0" smtClean="0">
                <a:solidFill>
                  <a:srgbClr val="FFFFFF"/>
                </a:solidFill>
                <a:latin typeface="Segoe UI"/>
                <a:ea typeface="Segoe UI" pitchFamily="34" charset="0"/>
                <a:cs typeface="Segoe UI" pitchFamily="34" charset="0"/>
              </a:rPr>
              <a:t>관리</a:t>
            </a:r>
            <a:endParaRPr lang="en-US" sz="1400" b="1" kern="0" dirty="0">
              <a:solidFill>
                <a:srgbClr val="FFFFFF"/>
              </a:solidFill>
              <a:latin typeface="Segoe UI"/>
              <a:ea typeface="Segoe UI" pitchFamily="34" charset="0"/>
              <a:cs typeface="Segoe UI" pitchFamily="34" charset="0"/>
            </a:endParaRPr>
          </a:p>
        </p:txBody>
      </p:sp>
      <p:grpSp>
        <p:nvGrpSpPr>
          <p:cNvPr id="229" name="Group 228"/>
          <p:cNvGrpSpPr/>
          <p:nvPr/>
        </p:nvGrpSpPr>
        <p:grpSpPr>
          <a:xfrm>
            <a:off x="559429" y="1513821"/>
            <a:ext cx="1012582" cy="321430"/>
            <a:chOff x="6813227" y="457506"/>
            <a:chExt cx="1012582" cy="321430"/>
          </a:xfrm>
        </p:grpSpPr>
        <p:sp>
          <p:nvSpPr>
            <p:cNvPr id="230" name="TextBox 229"/>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31" name="Picture 230" descr="Azure Active Directo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232" name="Group 231"/>
          <p:cNvGrpSpPr/>
          <p:nvPr/>
        </p:nvGrpSpPr>
        <p:grpSpPr>
          <a:xfrm>
            <a:off x="559429" y="2343272"/>
            <a:ext cx="974572" cy="311021"/>
            <a:chOff x="7922427" y="464301"/>
            <a:chExt cx="974572" cy="311021"/>
          </a:xfrm>
        </p:grpSpPr>
        <p:sp>
          <p:nvSpPr>
            <p:cNvPr id="233" name="TextBox 232"/>
            <p:cNvSpPr txBox="1"/>
            <p:nvPr/>
          </p:nvSpPr>
          <p:spPr>
            <a:xfrm>
              <a:off x="8237843" y="47421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234" name="Picture 233" descr="Multi-Factor Authentication.png"/>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235" name="Group 234"/>
          <p:cNvGrpSpPr/>
          <p:nvPr/>
        </p:nvGrpSpPr>
        <p:grpSpPr>
          <a:xfrm>
            <a:off x="559429" y="2732241"/>
            <a:ext cx="1008498" cy="337139"/>
            <a:chOff x="2492088" y="428524"/>
            <a:chExt cx="1008498" cy="337139"/>
          </a:xfrm>
        </p:grpSpPr>
        <p:sp>
          <p:nvSpPr>
            <p:cNvPr id="236" name="TextBox 235"/>
            <p:cNvSpPr txBox="1"/>
            <p:nvPr/>
          </p:nvSpPr>
          <p:spPr>
            <a:xfrm>
              <a:off x="2841430"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자동화</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37" name="Picture 236" descr="Azure autom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238" name="Group 237"/>
          <p:cNvGrpSpPr/>
          <p:nvPr/>
        </p:nvGrpSpPr>
        <p:grpSpPr>
          <a:xfrm>
            <a:off x="559429" y="1128118"/>
            <a:ext cx="1000133" cy="348052"/>
            <a:chOff x="3528269" y="417611"/>
            <a:chExt cx="1000133" cy="348052"/>
          </a:xfrm>
        </p:grpSpPr>
        <p:sp>
          <p:nvSpPr>
            <p:cNvPr id="239" name="TextBox 238"/>
            <p:cNvSpPr txBox="1"/>
            <p:nvPr/>
          </p:nvSpPr>
          <p:spPr>
            <a:xfrm>
              <a:off x="3869246"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포털</a:t>
              </a:r>
              <a:endPar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0" name="Picture 239" descr="Azure subscrip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241" name="Group 240"/>
          <p:cNvGrpSpPr/>
          <p:nvPr/>
        </p:nvGrpSpPr>
        <p:grpSpPr>
          <a:xfrm>
            <a:off x="559429" y="3509522"/>
            <a:ext cx="1006664" cy="360438"/>
            <a:chOff x="4552624" y="449871"/>
            <a:chExt cx="1006664" cy="360438"/>
          </a:xfrm>
        </p:grpSpPr>
        <p:sp>
          <p:nvSpPr>
            <p:cNvPr id="242" name="TextBox 241"/>
            <p:cNvSpPr txBox="1"/>
            <p:nvPr/>
          </p:nvSpPr>
          <p:spPr>
            <a:xfrm>
              <a:off x="4900132" y="50920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자격 증명 모음</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3" name="Picture 242" descr="AzureKeyVault_icon_white.png"/>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244" name="Group 243"/>
          <p:cNvGrpSpPr/>
          <p:nvPr/>
        </p:nvGrpSpPr>
        <p:grpSpPr>
          <a:xfrm>
            <a:off x="559429" y="3887273"/>
            <a:ext cx="1024650" cy="317273"/>
            <a:chOff x="9096923" y="436026"/>
            <a:chExt cx="1024650" cy="317273"/>
          </a:xfrm>
        </p:grpSpPr>
        <p:sp>
          <p:nvSpPr>
            <p:cNvPr id="245" name="TextBox 244"/>
            <p:cNvSpPr txBox="1"/>
            <p:nvPr/>
          </p:nvSpPr>
          <p:spPr>
            <a:xfrm>
              <a:off x="9462417" y="4521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스토어</a:t>
              </a:r>
              <a:r>
                <a:rPr lang="en-US" altLang="ko-KR"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t>
              </a:r>
              <a:br>
                <a:rPr lang="en-US" altLang="ko-KR"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마켓플레이스</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6" name="Picture 245" descr="Azure Marketplace.png"/>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247" name="Group 246"/>
          <p:cNvGrpSpPr/>
          <p:nvPr/>
        </p:nvGrpSpPr>
        <p:grpSpPr>
          <a:xfrm>
            <a:off x="559429" y="4356417"/>
            <a:ext cx="1008388" cy="309244"/>
            <a:chOff x="559429" y="4065187"/>
            <a:chExt cx="1008388" cy="309244"/>
          </a:xfrm>
        </p:grpSpPr>
        <p:pic>
          <p:nvPicPr>
            <p:cNvPr id="248" name="Picture 247"/>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249" name="TextBox 248"/>
            <p:cNvSpPr txBox="1"/>
            <p:nvPr/>
          </p:nvSpPr>
          <p:spPr>
            <a:xfrm>
              <a:off x="908661" y="407332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이미지 갤러리</a:t>
              </a:r>
              <a:endPar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0" name="Group 249"/>
          <p:cNvGrpSpPr/>
          <p:nvPr/>
        </p:nvGrpSpPr>
        <p:grpSpPr>
          <a:xfrm>
            <a:off x="559429" y="1904238"/>
            <a:ext cx="1012582" cy="321430"/>
            <a:chOff x="6813227" y="457506"/>
            <a:chExt cx="1012582" cy="321430"/>
          </a:xfrm>
        </p:grpSpPr>
        <p:sp>
          <p:nvSpPr>
            <p:cNvPr id="251" name="TextBox 250"/>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2317" eaLnBrk="0" fontAlgn="base" hangingPunct="0">
                <a:lnSpc>
                  <a:spcPts val="816"/>
                </a:lnSpc>
                <a:spcBef>
                  <a:spcPct val="0"/>
                </a:spcBef>
                <a:spcAft>
                  <a:spcPct val="0"/>
                </a:spcAft>
                <a:defRPr/>
              </a:pPr>
              <a:r>
                <a:rPr 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52" name="Picture 251" descr="Azure Active Directo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253" name="Group 252"/>
          <p:cNvGrpSpPr/>
          <p:nvPr/>
        </p:nvGrpSpPr>
        <p:grpSpPr>
          <a:xfrm>
            <a:off x="532599" y="3107117"/>
            <a:ext cx="1025516" cy="333331"/>
            <a:chOff x="532599" y="3107117"/>
            <a:chExt cx="1025516" cy="333331"/>
          </a:xfrm>
        </p:grpSpPr>
        <p:pic>
          <p:nvPicPr>
            <p:cNvPr id="254" name="Picture 253"/>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55" name="TextBox 254"/>
            <p:cNvSpPr txBox="1"/>
            <p:nvPr/>
          </p:nvSpPr>
          <p:spPr>
            <a:xfrm>
              <a:off x="898959" y="313894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ko-KR" altLang="en-US" sz="765" kern="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공정 관리자</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grpSp>
    </p:spTree>
    <p:extLst>
      <p:ext uri="{BB962C8B-B14F-4D97-AF65-F5344CB8AC3E}">
        <p14:creationId xmlns:p14="http://schemas.microsoft.com/office/powerpoint/2010/main" val="2525274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5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300"/>
                                        <p:tgtEl>
                                          <p:spTgt spid="129"/>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71"/>
                                        </p:tgtEl>
                                        <p:attrNameLst>
                                          <p:attrName>style.visibility</p:attrName>
                                        </p:attrNameLst>
                                      </p:cBhvr>
                                      <p:to>
                                        <p:strVal val="visible"/>
                                      </p:to>
                                    </p:set>
                                    <p:animEffect transition="in" filter="fade">
                                      <p:cBhvr>
                                        <p:cTn id="35" dur="300"/>
                                        <p:tgtEl>
                                          <p:spTgt spid="171"/>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300"/>
                                        <p:tgtEl>
                                          <p:spTgt spid="120"/>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23"/>
                                        </p:tgtEl>
                                        <p:attrNameLst>
                                          <p:attrName>style.visibility</p:attrName>
                                        </p:attrNameLst>
                                      </p:cBhvr>
                                      <p:to>
                                        <p:strVal val="visible"/>
                                      </p:to>
                                    </p:set>
                                    <p:animEffect transition="in" filter="fade">
                                      <p:cBhvr>
                                        <p:cTn id="43" dur="300"/>
                                        <p:tgtEl>
                                          <p:spTgt spid="123"/>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fade">
                                      <p:cBhvr>
                                        <p:cTn id="47" dur="300"/>
                                        <p:tgtEl>
                                          <p:spTgt spid="126"/>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300"/>
                                        <p:tgtEl>
                                          <p:spTgt spid="114"/>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fade">
                                      <p:cBhvr>
                                        <p:cTn id="55" dur="300"/>
                                        <p:tgtEl>
                                          <p:spTgt spid="193"/>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187"/>
                                        </p:tgtEl>
                                        <p:attrNameLst>
                                          <p:attrName>style.visibility</p:attrName>
                                        </p:attrNameLst>
                                      </p:cBhvr>
                                      <p:to>
                                        <p:strVal val="visible"/>
                                      </p:to>
                                    </p:set>
                                    <p:animEffect transition="in" filter="fade">
                                      <p:cBhvr>
                                        <p:cTn id="59" dur="300"/>
                                        <p:tgtEl>
                                          <p:spTgt spid="187"/>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117"/>
                                        </p:tgtEl>
                                        <p:attrNameLst>
                                          <p:attrName>style.visibility</p:attrName>
                                        </p:attrNameLst>
                                      </p:cBhvr>
                                      <p:to>
                                        <p:strVal val="visible"/>
                                      </p:to>
                                    </p:set>
                                    <p:animEffect transition="in" filter="fade">
                                      <p:cBhvr>
                                        <p:cTn id="63" dur="300"/>
                                        <p:tgtEl>
                                          <p:spTgt spid="11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135"/>
                                        </p:tgtEl>
                                        <p:attrNameLst>
                                          <p:attrName>style.visibility</p:attrName>
                                        </p:attrNameLst>
                                      </p:cBhvr>
                                      <p:to>
                                        <p:strVal val="visible"/>
                                      </p:to>
                                    </p:set>
                                    <p:animEffect transition="in" filter="fade">
                                      <p:cBhvr>
                                        <p:cTn id="67" dur="300"/>
                                        <p:tgtEl>
                                          <p:spTgt spid="135"/>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190"/>
                                        </p:tgtEl>
                                        <p:attrNameLst>
                                          <p:attrName>style.visibility</p:attrName>
                                        </p:attrNameLst>
                                      </p:cBhvr>
                                      <p:to>
                                        <p:strVal val="visible"/>
                                      </p:to>
                                    </p:set>
                                    <p:animEffect transition="in" filter="fade">
                                      <p:cBhvr>
                                        <p:cTn id="71" dur="300"/>
                                        <p:tgtEl>
                                          <p:spTgt spid="19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138"/>
                                        </p:tgtEl>
                                        <p:attrNameLst>
                                          <p:attrName>style.visibility</p:attrName>
                                        </p:attrNameLst>
                                      </p:cBhvr>
                                      <p:to>
                                        <p:strVal val="visible"/>
                                      </p:to>
                                    </p:set>
                                    <p:animEffect transition="in" filter="fade">
                                      <p:cBhvr>
                                        <p:cTn id="75" dur="300"/>
                                        <p:tgtEl>
                                          <p:spTgt spid="13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wipe(down)">
                                      <p:cBhvr>
                                        <p:cTn id="80" dur="500"/>
                                        <p:tgtEl>
                                          <p:spTgt spid="4"/>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44"/>
                                        </p:tgtEl>
                                        <p:attrNameLst>
                                          <p:attrName>style.visibility</p:attrName>
                                        </p:attrNameLst>
                                      </p:cBhvr>
                                      <p:to>
                                        <p:strVal val="visible"/>
                                      </p:to>
                                    </p:set>
                                    <p:animEffect transition="in" filter="fade">
                                      <p:cBhvr>
                                        <p:cTn id="84" dur="500"/>
                                        <p:tgtEl>
                                          <p:spTgt spid="144"/>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157"/>
                                        </p:tgtEl>
                                        <p:attrNameLst>
                                          <p:attrName>style.visibility</p:attrName>
                                        </p:attrNameLst>
                                      </p:cBhvr>
                                      <p:to>
                                        <p:strVal val="visible"/>
                                      </p:to>
                                    </p:set>
                                    <p:animEffect transition="in" filter="fade">
                                      <p:cBhvr>
                                        <p:cTn id="92" dur="500"/>
                                        <p:tgtEl>
                                          <p:spTgt spid="157"/>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82"/>
                                        </p:tgtEl>
                                        <p:attrNameLst>
                                          <p:attrName>style.visibility</p:attrName>
                                        </p:attrNameLst>
                                      </p:cBhvr>
                                      <p:to>
                                        <p:strVal val="visible"/>
                                      </p:to>
                                    </p:set>
                                    <p:animEffect transition="in" filter="fade">
                                      <p:cBhvr>
                                        <p:cTn id="104" dur="500"/>
                                        <p:tgtEl>
                                          <p:spTgt spid="82"/>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199"/>
                                        </p:tgtEl>
                                        <p:attrNameLst>
                                          <p:attrName>style.visibility</p:attrName>
                                        </p:attrNameLst>
                                      </p:cBhvr>
                                      <p:to>
                                        <p:strVal val="visible"/>
                                      </p:to>
                                    </p:set>
                                    <p:animEffect transition="in" filter="fade">
                                      <p:cBhvr>
                                        <p:cTn id="108" dur="500"/>
                                        <p:tgtEl>
                                          <p:spTgt spid="199"/>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228"/>
                                        </p:tgtEl>
                                        <p:attrNameLst>
                                          <p:attrName>style.visibility</p:attrName>
                                        </p:attrNameLst>
                                      </p:cBhvr>
                                      <p:to>
                                        <p:strVal val="visible"/>
                                      </p:to>
                                    </p:set>
                                    <p:animEffect transition="in" filter="wipe(left)">
                                      <p:cBhvr>
                                        <p:cTn id="112" dur="500"/>
                                        <p:tgtEl>
                                          <p:spTgt spid="228"/>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238"/>
                                        </p:tgtEl>
                                        <p:attrNameLst>
                                          <p:attrName>style.visibility</p:attrName>
                                        </p:attrNameLst>
                                      </p:cBhvr>
                                      <p:to>
                                        <p:strVal val="visible"/>
                                      </p:to>
                                    </p:set>
                                    <p:animEffect transition="in" filter="fade">
                                      <p:cBhvr>
                                        <p:cTn id="116" dur="500"/>
                                        <p:tgtEl>
                                          <p:spTgt spid="238"/>
                                        </p:tgtEl>
                                      </p:cBhvr>
                                    </p:animEffect>
                                  </p:childTnLst>
                                </p:cTn>
                              </p:par>
                              <p:par>
                                <p:cTn id="117" presetID="10" presetClass="entr" presetSubtype="0" fill="hold" nodeType="withEffect">
                                  <p:stCondLst>
                                    <p:cond delay="0"/>
                                  </p:stCondLst>
                                  <p:childTnLst>
                                    <p:set>
                                      <p:cBhvr>
                                        <p:cTn id="118" dur="1" fill="hold">
                                          <p:stCondLst>
                                            <p:cond delay="0"/>
                                          </p:stCondLst>
                                        </p:cTn>
                                        <p:tgtEl>
                                          <p:spTgt spid="229"/>
                                        </p:tgtEl>
                                        <p:attrNameLst>
                                          <p:attrName>style.visibility</p:attrName>
                                        </p:attrNameLst>
                                      </p:cBhvr>
                                      <p:to>
                                        <p:strVal val="visible"/>
                                      </p:to>
                                    </p:set>
                                    <p:animEffect transition="in" filter="fade">
                                      <p:cBhvr>
                                        <p:cTn id="119" dur="500"/>
                                        <p:tgtEl>
                                          <p:spTgt spid="229"/>
                                        </p:tgtEl>
                                      </p:cBhvr>
                                    </p:animEffect>
                                  </p:childTnLst>
                                </p:cTn>
                              </p:par>
                              <p:par>
                                <p:cTn id="120" presetID="10" presetClass="entr" presetSubtype="0" fill="hold" nodeType="withEffect">
                                  <p:stCondLst>
                                    <p:cond delay="0"/>
                                  </p:stCondLst>
                                  <p:childTnLst>
                                    <p:set>
                                      <p:cBhvr>
                                        <p:cTn id="121" dur="1" fill="hold">
                                          <p:stCondLst>
                                            <p:cond delay="0"/>
                                          </p:stCondLst>
                                        </p:cTn>
                                        <p:tgtEl>
                                          <p:spTgt spid="250"/>
                                        </p:tgtEl>
                                        <p:attrNameLst>
                                          <p:attrName>style.visibility</p:attrName>
                                        </p:attrNameLst>
                                      </p:cBhvr>
                                      <p:to>
                                        <p:strVal val="visible"/>
                                      </p:to>
                                    </p:set>
                                    <p:animEffect transition="in" filter="fade">
                                      <p:cBhvr>
                                        <p:cTn id="122" dur="500"/>
                                        <p:tgtEl>
                                          <p:spTgt spid="250"/>
                                        </p:tgtEl>
                                      </p:cBhvr>
                                    </p:animEffect>
                                  </p:childTnLst>
                                </p:cTn>
                              </p:par>
                              <p:par>
                                <p:cTn id="123" presetID="10" presetClass="entr" presetSubtype="0" fill="hold" nodeType="withEffect">
                                  <p:stCondLst>
                                    <p:cond delay="0"/>
                                  </p:stCondLst>
                                  <p:childTnLst>
                                    <p:set>
                                      <p:cBhvr>
                                        <p:cTn id="124" dur="1" fill="hold">
                                          <p:stCondLst>
                                            <p:cond delay="0"/>
                                          </p:stCondLst>
                                        </p:cTn>
                                        <p:tgtEl>
                                          <p:spTgt spid="232"/>
                                        </p:tgtEl>
                                        <p:attrNameLst>
                                          <p:attrName>style.visibility</p:attrName>
                                        </p:attrNameLst>
                                      </p:cBhvr>
                                      <p:to>
                                        <p:strVal val="visible"/>
                                      </p:to>
                                    </p:set>
                                    <p:animEffect transition="in" filter="fade">
                                      <p:cBhvr>
                                        <p:cTn id="125" dur="500"/>
                                        <p:tgtEl>
                                          <p:spTgt spid="232"/>
                                        </p:tgtEl>
                                      </p:cBhvr>
                                    </p:animEffect>
                                  </p:childTnLst>
                                </p:cTn>
                              </p:par>
                              <p:par>
                                <p:cTn id="126" presetID="10" presetClass="entr" presetSubtype="0" fill="hold" nodeType="withEffect">
                                  <p:stCondLst>
                                    <p:cond delay="0"/>
                                  </p:stCondLst>
                                  <p:childTnLst>
                                    <p:set>
                                      <p:cBhvr>
                                        <p:cTn id="127" dur="1" fill="hold">
                                          <p:stCondLst>
                                            <p:cond delay="0"/>
                                          </p:stCondLst>
                                        </p:cTn>
                                        <p:tgtEl>
                                          <p:spTgt spid="235"/>
                                        </p:tgtEl>
                                        <p:attrNameLst>
                                          <p:attrName>style.visibility</p:attrName>
                                        </p:attrNameLst>
                                      </p:cBhvr>
                                      <p:to>
                                        <p:strVal val="visible"/>
                                      </p:to>
                                    </p:set>
                                    <p:animEffect transition="in" filter="fade">
                                      <p:cBhvr>
                                        <p:cTn id="128" dur="500"/>
                                        <p:tgtEl>
                                          <p:spTgt spid="235"/>
                                        </p:tgtEl>
                                      </p:cBhvr>
                                    </p:animEffect>
                                  </p:childTnLst>
                                </p:cTn>
                              </p:par>
                            </p:childTnLst>
                          </p:cTn>
                        </p:par>
                        <p:par>
                          <p:cTn id="129" fill="hold">
                            <p:stCondLst>
                              <p:cond delay="5500"/>
                            </p:stCondLst>
                            <p:childTnLst>
                              <p:par>
                                <p:cTn id="130" presetID="10" presetClass="entr" presetSubtype="0" fill="hold" nodeType="afterEffect">
                                  <p:stCondLst>
                                    <p:cond delay="0"/>
                                  </p:stCondLst>
                                  <p:childTnLst>
                                    <p:set>
                                      <p:cBhvr>
                                        <p:cTn id="131" dur="1" fill="hold">
                                          <p:stCondLst>
                                            <p:cond delay="0"/>
                                          </p:stCondLst>
                                        </p:cTn>
                                        <p:tgtEl>
                                          <p:spTgt spid="253"/>
                                        </p:tgtEl>
                                        <p:attrNameLst>
                                          <p:attrName>style.visibility</p:attrName>
                                        </p:attrNameLst>
                                      </p:cBhvr>
                                      <p:to>
                                        <p:strVal val="visible"/>
                                      </p:to>
                                    </p:set>
                                    <p:animEffect transition="in" filter="fade">
                                      <p:cBhvr>
                                        <p:cTn id="132" dur="500"/>
                                        <p:tgtEl>
                                          <p:spTgt spid="253"/>
                                        </p:tgtEl>
                                      </p:cBhvr>
                                    </p:animEffect>
                                  </p:childTnLst>
                                </p:cTn>
                              </p:par>
                              <p:par>
                                <p:cTn id="133" presetID="10" presetClass="entr" presetSubtype="0" fill="hold" nodeType="withEffect">
                                  <p:stCondLst>
                                    <p:cond delay="0"/>
                                  </p:stCondLst>
                                  <p:childTnLst>
                                    <p:set>
                                      <p:cBhvr>
                                        <p:cTn id="134" dur="1" fill="hold">
                                          <p:stCondLst>
                                            <p:cond delay="0"/>
                                          </p:stCondLst>
                                        </p:cTn>
                                        <p:tgtEl>
                                          <p:spTgt spid="241"/>
                                        </p:tgtEl>
                                        <p:attrNameLst>
                                          <p:attrName>style.visibility</p:attrName>
                                        </p:attrNameLst>
                                      </p:cBhvr>
                                      <p:to>
                                        <p:strVal val="visible"/>
                                      </p:to>
                                    </p:set>
                                    <p:animEffect transition="in" filter="fade">
                                      <p:cBhvr>
                                        <p:cTn id="135" dur="500"/>
                                        <p:tgtEl>
                                          <p:spTgt spid="241"/>
                                        </p:tgtEl>
                                      </p:cBhvr>
                                    </p:animEffect>
                                  </p:childTnLst>
                                </p:cTn>
                              </p:par>
                              <p:par>
                                <p:cTn id="136" presetID="10" presetClass="entr" presetSubtype="0" fill="hold" nodeType="withEffect">
                                  <p:stCondLst>
                                    <p:cond delay="0"/>
                                  </p:stCondLst>
                                  <p:childTnLst>
                                    <p:set>
                                      <p:cBhvr>
                                        <p:cTn id="137" dur="1" fill="hold">
                                          <p:stCondLst>
                                            <p:cond delay="0"/>
                                          </p:stCondLst>
                                        </p:cTn>
                                        <p:tgtEl>
                                          <p:spTgt spid="244"/>
                                        </p:tgtEl>
                                        <p:attrNameLst>
                                          <p:attrName>style.visibility</p:attrName>
                                        </p:attrNameLst>
                                      </p:cBhvr>
                                      <p:to>
                                        <p:strVal val="visible"/>
                                      </p:to>
                                    </p:set>
                                    <p:animEffect transition="in" filter="fade">
                                      <p:cBhvr>
                                        <p:cTn id="138" dur="500"/>
                                        <p:tgtEl>
                                          <p:spTgt spid="244"/>
                                        </p:tgtEl>
                                      </p:cBhvr>
                                    </p:animEffect>
                                  </p:childTnLst>
                                </p:cTn>
                              </p:par>
                              <p:par>
                                <p:cTn id="139" presetID="10" presetClass="entr" presetSubtype="0" fill="hold" nodeType="with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fade">
                                      <p:cBhvr>
                                        <p:cTn id="141" dur="500"/>
                                        <p:tgtEl>
                                          <p:spTgt spid="247"/>
                                        </p:tgtEl>
                                      </p:cBhvr>
                                    </p:animEffect>
                                  </p:childTnLst>
                                </p:cTn>
                              </p:par>
                            </p:childTnLst>
                          </p:cTn>
                        </p:par>
                        <p:par>
                          <p:cTn id="142" fill="hold">
                            <p:stCondLst>
                              <p:cond delay="6000"/>
                            </p:stCondLst>
                            <p:childTnLst>
                              <p:par>
                                <p:cTn id="143" presetID="22" presetClass="entr" presetSubtype="2" fill="hold" grpId="0" nodeType="afterEffect">
                                  <p:stCondLst>
                                    <p:cond delay="0"/>
                                  </p:stCondLst>
                                  <p:childTnLst>
                                    <p:set>
                                      <p:cBhvr>
                                        <p:cTn id="144" dur="1" fill="hold">
                                          <p:stCondLst>
                                            <p:cond delay="0"/>
                                          </p:stCondLst>
                                        </p:cTn>
                                        <p:tgtEl>
                                          <p:spTgt spid="68"/>
                                        </p:tgtEl>
                                        <p:attrNameLst>
                                          <p:attrName>style.visibility</p:attrName>
                                        </p:attrNameLst>
                                      </p:cBhvr>
                                      <p:to>
                                        <p:strVal val="visible"/>
                                      </p:to>
                                    </p:set>
                                    <p:animEffect transition="in" filter="wipe(right)">
                                      <p:cBhvr>
                                        <p:cTn id="145" dur="500"/>
                                        <p:tgtEl>
                                          <p:spTgt spid="68"/>
                                        </p:tgtEl>
                                      </p:cBhvr>
                                    </p:animEffect>
                                  </p:childTnLst>
                                </p:cTn>
                              </p:par>
                            </p:childTnLst>
                          </p:cTn>
                        </p:par>
                        <p:par>
                          <p:cTn id="146" fill="hold">
                            <p:stCondLst>
                              <p:cond delay="6500"/>
                            </p:stCondLst>
                            <p:childTnLst>
                              <p:par>
                                <p:cTn id="147" presetID="10" presetClass="entr" presetSubtype="0" fill="hold" nodeType="afterEffect">
                                  <p:stCondLst>
                                    <p:cond delay="0"/>
                                  </p:stCondLst>
                                  <p:childTnLst>
                                    <p:set>
                                      <p:cBhvr>
                                        <p:cTn id="148" dur="1" fill="hold">
                                          <p:stCondLst>
                                            <p:cond delay="0"/>
                                          </p:stCondLst>
                                        </p:cTn>
                                        <p:tgtEl>
                                          <p:spTgt spid="103"/>
                                        </p:tgtEl>
                                        <p:attrNameLst>
                                          <p:attrName>style.visibility</p:attrName>
                                        </p:attrNameLst>
                                      </p:cBhvr>
                                      <p:to>
                                        <p:strVal val="visible"/>
                                      </p:to>
                                    </p:set>
                                    <p:animEffect transition="in" filter="fade">
                                      <p:cBhvr>
                                        <p:cTn id="149" dur="500"/>
                                        <p:tgtEl>
                                          <p:spTgt spid="103"/>
                                        </p:tgtEl>
                                      </p:cBhvr>
                                    </p:animEffect>
                                  </p:childTnLst>
                                </p:cTn>
                              </p:par>
                              <p:par>
                                <p:cTn id="150" presetID="10" presetClass="entr" presetSubtype="0" fill="hold" nodeType="withEffect">
                                  <p:stCondLst>
                                    <p:cond delay="0"/>
                                  </p:stCondLst>
                                  <p:childTnLst>
                                    <p:set>
                                      <p:cBhvr>
                                        <p:cTn id="151" dur="1" fill="hold">
                                          <p:stCondLst>
                                            <p:cond delay="0"/>
                                          </p:stCondLst>
                                        </p:cTn>
                                        <p:tgtEl>
                                          <p:spTgt spid="132"/>
                                        </p:tgtEl>
                                        <p:attrNameLst>
                                          <p:attrName>style.visibility</p:attrName>
                                        </p:attrNameLst>
                                      </p:cBhvr>
                                      <p:to>
                                        <p:strVal val="visible"/>
                                      </p:to>
                                    </p:set>
                                    <p:animEffect transition="in" filter="fade">
                                      <p:cBhvr>
                                        <p:cTn id="152" dur="500"/>
                                        <p:tgtEl>
                                          <p:spTgt spid="132"/>
                                        </p:tgtEl>
                                      </p:cBhvr>
                                    </p:animEffect>
                                  </p:childTnLst>
                                </p:cTn>
                              </p:par>
                              <p:par>
                                <p:cTn id="153" presetID="10" presetClass="entr" presetSubtype="0" fill="hold" nodeType="withEffect">
                                  <p:stCondLst>
                                    <p:cond delay="0"/>
                                  </p:stCondLst>
                                  <p:childTnLst>
                                    <p:set>
                                      <p:cBhvr>
                                        <p:cTn id="154" dur="1" fill="hold">
                                          <p:stCondLst>
                                            <p:cond delay="0"/>
                                          </p:stCondLst>
                                        </p:cTn>
                                        <p:tgtEl>
                                          <p:spTgt spid="196"/>
                                        </p:tgtEl>
                                        <p:attrNameLst>
                                          <p:attrName>style.visibility</p:attrName>
                                        </p:attrNameLst>
                                      </p:cBhvr>
                                      <p:to>
                                        <p:strVal val="visible"/>
                                      </p:to>
                                    </p:set>
                                    <p:animEffect transition="in" filter="fade">
                                      <p:cBhvr>
                                        <p:cTn id="155" dur="500"/>
                                        <p:tgtEl>
                                          <p:spTgt spid="196"/>
                                        </p:tgtEl>
                                      </p:cBhvr>
                                    </p:animEffect>
                                  </p:childTnLst>
                                </p:cTn>
                              </p:par>
                            </p:childTnLst>
                          </p:cTn>
                        </p:par>
                        <p:par>
                          <p:cTn id="156" fill="hold">
                            <p:stCondLst>
                              <p:cond delay="7000"/>
                            </p:stCondLst>
                            <p:childTnLst>
                              <p:par>
                                <p:cTn id="157" presetID="10" presetClass="entr" presetSubtype="0" fill="hold" nodeType="after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fade">
                                      <p:cBhvr>
                                        <p:cTn id="159" dur="500"/>
                                        <p:tgtEl>
                                          <p:spTgt spid="69"/>
                                        </p:tgtEl>
                                      </p:cBhvr>
                                    </p:animEffect>
                                  </p:childTnLst>
                                </p:cTn>
                              </p:par>
                              <p:par>
                                <p:cTn id="160" presetID="10" presetClass="entr" presetSubtype="0" fill="hold" nodeType="withEffect">
                                  <p:stCondLst>
                                    <p:cond delay="0"/>
                                  </p:stCondLst>
                                  <p:childTnLst>
                                    <p:set>
                                      <p:cBhvr>
                                        <p:cTn id="161" dur="1" fill="hold">
                                          <p:stCondLst>
                                            <p:cond delay="0"/>
                                          </p:stCondLst>
                                        </p:cTn>
                                        <p:tgtEl>
                                          <p:spTgt spid="141"/>
                                        </p:tgtEl>
                                        <p:attrNameLst>
                                          <p:attrName>style.visibility</p:attrName>
                                        </p:attrNameLst>
                                      </p:cBhvr>
                                      <p:to>
                                        <p:strVal val="visible"/>
                                      </p:to>
                                    </p:set>
                                    <p:animEffect transition="in" filter="fade">
                                      <p:cBhvr>
                                        <p:cTn id="162" dur="500"/>
                                        <p:tgtEl>
                                          <p:spTgt spid="141"/>
                                        </p:tgtEl>
                                      </p:cBhvr>
                                    </p:animEffect>
                                  </p:childTnLst>
                                </p:cTn>
                              </p:par>
                              <p:par>
                                <p:cTn id="163" presetID="10" presetClass="entr" presetSubtype="0" fill="hold" nodeType="withEffect">
                                  <p:stCondLst>
                                    <p:cond delay="0"/>
                                  </p:stCondLst>
                                  <p:childTnLst>
                                    <p:set>
                                      <p:cBhvr>
                                        <p:cTn id="164" dur="1" fill="hold">
                                          <p:stCondLst>
                                            <p:cond delay="0"/>
                                          </p:stCondLst>
                                        </p:cTn>
                                        <p:tgtEl>
                                          <p:spTgt spid="78"/>
                                        </p:tgtEl>
                                        <p:attrNameLst>
                                          <p:attrName>style.visibility</p:attrName>
                                        </p:attrNameLst>
                                      </p:cBhvr>
                                      <p:to>
                                        <p:strVal val="visible"/>
                                      </p:to>
                                    </p:set>
                                    <p:animEffect transition="in" filter="fade">
                                      <p:cBhvr>
                                        <p:cTn id="165" dur="500"/>
                                        <p:tgtEl>
                                          <p:spTgt spid="78"/>
                                        </p:tgtEl>
                                      </p:cBhvr>
                                    </p:animEffect>
                                  </p:childTnLst>
                                </p:cTn>
                              </p:par>
                            </p:childTnLst>
                          </p:cTn>
                        </p:par>
                        <p:par>
                          <p:cTn id="166" fill="hold">
                            <p:stCondLst>
                              <p:cond delay="7500"/>
                            </p:stCondLst>
                            <p:childTnLst>
                              <p:par>
                                <p:cTn id="167" presetID="10" presetClass="entr" presetSubtype="0" fill="hold" nodeType="afterEffect">
                                  <p:stCondLst>
                                    <p:cond delay="0"/>
                                  </p:stCondLst>
                                  <p:childTnLst>
                                    <p:set>
                                      <p:cBhvr>
                                        <p:cTn id="168" dur="1" fill="hold">
                                          <p:stCondLst>
                                            <p:cond delay="0"/>
                                          </p:stCondLst>
                                        </p:cTn>
                                        <p:tgtEl>
                                          <p:spTgt spid="75"/>
                                        </p:tgtEl>
                                        <p:attrNameLst>
                                          <p:attrName>style.visibility</p:attrName>
                                        </p:attrNameLst>
                                      </p:cBhvr>
                                      <p:to>
                                        <p:strVal val="visible"/>
                                      </p:to>
                                    </p:set>
                                    <p:animEffect transition="in" filter="fade">
                                      <p:cBhvr>
                                        <p:cTn id="169" dur="500"/>
                                        <p:tgtEl>
                                          <p:spTgt spid="75"/>
                                        </p:tgtEl>
                                      </p:cBhvr>
                                    </p:animEffect>
                                  </p:childTnLst>
                                </p:cTn>
                              </p:par>
                              <p:par>
                                <p:cTn id="170" presetID="10" presetClass="entr" presetSubtype="0" fill="hold" nodeType="with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fade">
                                      <p:cBhvr>
                                        <p:cTn id="1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68" grpId="0" animBg="1"/>
      <p:bldP spid="81" grpId="0" animBg="1"/>
      <p:bldP spid="2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Azure Management Portal</a:t>
            </a:r>
            <a:endParaRPr lang="ko-KR" altLang="en-US" dirty="0"/>
          </a:p>
        </p:txBody>
      </p:sp>
      <p:sp>
        <p:nvSpPr>
          <p:cNvPr id="32" name="Title 1"/>
          <p:cNvSpPr txBox="1">
            <a:spLocks/>
          </p:cNvSpPr>
          <p:nvPr/>
        </p:nvSpPr>
        <p:spPr>
          <a:xfrm>
            <a:off x="7629024" y="483994"/>
            <a:ext cx="3428690" cy="283713"/>
          </a:xfrm>
          <a:prstGeom prst="rect">
            <a:avLst/>
          </a:prstGeom>
        </p:spPr>
        <p:txBody>
          <a:bodyPr vert="horz" lIns="93260" tIns="46630" rIns="93260" bIns="46630" rtlCol="0" anchor="b" anchorCtr="0">
            <a:noAutofit/>
          </a:bodyPr>
          <a:lstStyle>
            <a:lvl1pPr algn="l" defTabSz="914400" rtl="0" eaLnBrk="1" latinLnBrk="0" hangingPunct="1">
              <a:spcBef>
                <a:spcPct val="0"/>
              </a:spcBef>
              <a:buNone/>
              <a:defRPr sz="3200" b="1" kern="1200">
                <a:solidFill>
                  <a:schemeClr val="bg1"/>
                </a:solidFill>
                <a:effectLst/>
                <a:latin typeface="맑은 고딕" pitchFamily="50" charset="-127"/>
                <a:ea typeface="맑은 고딕" pitchFamily="50" charset="-127"/>
                <a:cs typeface="+mj-cs"/>
              </a:defRPr>
            </a:lvl1pPr>
          </a:lstStyle>
          <a:p>
            <a:pPr algn="r"/>
            <a:endParaRPr lang="en-US" altLang="ko-KR" sz="1020" b="0" dirty="0">
              <a:solidFill>
                <a:schemeClr val="tx1"/>
              </a:solidFill>
            </a:endParaRPr>
          </a:p>
          <a:p>
            <a:pPr algn="r"/>
            <a:endParaRPr lang="en-US" altLang="ko-KR" sz="1020" b="0" dirty="0">
              <a:solidFill>
                <a:schemeClr val="tx1"/>
              </a:solidFill>
            </a:endParaRPr>
          </a:p>
          <a:p>
            <a:pPr algn="r"/>
            <a:r>
              <a:rPr lang="en-US" altLang="ko-KR" sz="1020" b="0" dirty="0" smtClean="0">
                <a:solidFill>
                  <a:schemeClr val="tx1"/>
                </a:solidFill>
              </a:rPr>
              <a:t> </a:t>
            </a:r>
            <a:r>
              <a:rPr lang="en-US" altLang="ko-KR" sz="1020" b="0" dirty="0">
                <a:solidFill>
                  <a:schemeClr val="tx1"/>
                </a:solidFill>
              </a:rPr>
              <a:t>Microsoft Azure </a:t>
            </a:r>
            <a:r>
              <a:rPr lang="ko-KR" altLang="en-US" sz="1020" b="0">
                <a:solidFill>
                  <a:schemeClr val="tx1"/>
                </a:solidFill>
              </a:rPr>
              <a:t>구성</a:t>
            </a:r>
            <a:endParaRPr lang="en-US" altLang="ko-KR" sz="1020" b="0" dirty="0">
              <a:solidFill>
                <a:schemeClr val="tx1"/>
              </a:solidFill>
            </a:endParaRPr>
          </a:p>
          <a:p>
            <a:pPr algn="r"/>
            <a:r>
              <a:rPr lang="en-US" altLang="ko-KR" sz="1020" b="0" dirty="0" smtClean="0">
                <a:solidFill>
                  <a:schemeClr val="tx1"/>
                </a:solidFill>
              </a:rPr>
              <a:t>5</a:t>
            </a:r>
            <a:r>
              <a:rPr lang="en-US" altLang="ko-KR" sz="1020" b="0" dirty="0">
                <a:solidFill>
                  <a:schemeClr val="tx1"/>
                </a:solidFill>
              </a:rPr>
              <a:t>. </a:t>
            </a:r>
            <a:r>
              <a:rPr lang="ko-KR" altLang="en-US" sz="1020" b="0">
                <a:solidFill>
                  <a:schemeClr val="tx1"/>
                </a:solidFill>
              </a:rPr>
              <a:t>관리영역</a:t>
            </a:r>
            <a:endParaRPr lang="en-US" altLang="ko-KR" sz="1020" b="0" dirty="0">
              <a:solidFill>
                <a:schemeClr val="tx1"/>
              </a:solidFill>
            </a:endParaRPr>
          </a:p>
        </p:txBody>
      </p:sp>
      <p:sp>
        <p:nvSpPr>
          <p:cNvPr id="76" name="Rectangle 23"/>
          <p:cNvSpPr/>
          <p:nvPr/>
        </p:nvSpPr>
        <p:spPr bwMode="gray">
          <a:xfrm>
            <a:off x="1255453" y="1917341"/>
            <a:ext cx="3231067" cy="4704142"/>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모든 </a:t>
            </a:r>
            <a:r>
              <a:rPr kumimoji="0" lang="en-US" altLang="ko-KR" sz="1224" b="1" i="0" u="sng" strike="noStrike" kern="0" cap="none" spc="0" normalizeH="0" baseline="0" noProof="0" dirty="0" smtClean="0">
                <a:ln>
                  <a:noFill/>
                </a:ln>
                <a:solidFill>
                  <a:prstClr val="black"/>
                </a:solidFill>
                <a:effectLst/>
                <a:uLnTx/>
                <a:uFillTx/>
                <a:ea typeface="맑은 고딕"/>
              </a:rPr>
              <a:t>Azure </a:t>
            </a:r>
            <a:r>
              <a:rPr kumimoji="0" lang="ko-KR" altLang="en-US" sz="1224" b="1" i="0" u="sng" strike="noStrike" kern="0" cap="none" spc="0" normalizeH="0" baseline="0" noProof="0" smtClean="0">
                <a:ln>
                  <a:noFill/>
                </a:ln>
                <a:solidFill>
                  <a:prstClr val="black"/>
                </a:solidFill>
                <a:effectLst/>
                <a:uLnTx/>
                <a:uFillTx/>
                <a:ea typeface="맑은 고딕"/>
              </a:rPr>
              <a:t>서비스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관리 포털은 모든 </a:t>
            </a:r>
            <a:r>
              <a:rPr kumimoji="0" lang="en-US" altLang="ko-KR" sz="1020" b="0" i="0" u="none" strike="noStrike" kern="0" cap="none" spc="0" normalizeH="0" baseline="0" noProof="0" dirty="0" smtClean="0">
                <a:ln>
                  <a:noFill/>
                </a:ln>
                <a:solidFill>
                  <a:prstClr val="black"/>
                </a:solidFill>
                <a:effectLst/>
                <a:uLnTx/>
                <a:uFillTx/>
                <a:ea typeface="맑은 고딕"/>
              </a:rPr>
              <a:t>Azure</a:t>
            </a:r>
            <a:r>
              <a:rPr kumimoji="0" lang="ko-KR" altLang="en-US" sz="1020" b="0" i="0" u="none" strike="noStrike" kern="0" cap="none" spc="0" normalizeH="0" baseline="0" noProof="0" smtClean="0">
                <a:ln>
                  <a:noFill/>
                </a:ln>
                <a:solidFill>
                  <a:prstClr val="black"/>
                </a:solidFill>
                <a:effectLst/>
                <a:uLnTx/>
                <a:uFillTx/>
                <a:ea typeface="맑은 고딕"/>
              </a:rPr>
              <a:t>의 서비스를 가장 쉽게 시작할 수 있는 웹 기반의 포털 서비스로 편리한 서비스 관리가 가능하도록 개인화를 지원하며 서비스 생성과 삭제 등 기본적인 사용에서 각 서비스별 구성 및 크기 조정을 할 수 있도록 직관적인 사용자 경험을 제공</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인증서 기반 인증 서비스 통제</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서비스에 대한 접근 통제를 위해</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관리자용 인증서가 발행되며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관리자는 인증서를 통해 </a:t>
            </a:r>
            <a:r>
              <a:rPr kumimoji="0" lang="en-US" altLang="ko-KR" sz="1020" b="0" i="0" u="none" strike="noStrike" kern="0" cap="none" spc="0" normalizeH="0" baseline="0" noProof="0" dirty="0" smtClean="0">
                <a:ln>
                  <a:noFill/>
                </a:ln>
                <a:solidFill>
                  <a:prstClr val="black"/>
                </a:solidFill>
                <a:effectLst/>
                <a:uLnTx/>
                <a:uFillTx/>
                <a:ea typeface="맑은 고딕"/>
              </a:rPr>
              <a:t>REST APIs</a:t>
            </a:r>
            <a:r>
              <a:rPr kumimoji="0" lang="ko-KR" altLang="en-US" sz="1020" b="0" i="0" u="none" strike="noStrike" kern="0" cap="none" spc="0" normalizeH="0" baseline="0" noProof="0" smtClean="0">
                <a:ln>
                  <a:noFill/>
                </a:ln>
                <a:solidFill>
                  <a:prstClr val="black"/>
                </a:solidFill>
                <a:effectLst/>
                <a:uLnTx/>
                <a:uFillTx/>
                <a:ea typeface="맑은 고딕"/>
              </a:rPr>
              <a:t>를 호출 할 수 있음</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운영 로그 </a:t>
            </a:r>
            <a:r>
              <a:rPr kumimoji="0" lang="en-US" altLang="ko-KR" sz="1224" b="1" i="0" u="sng" strike="noStrike" kern="0" cap="none" spc="0" normalizeH="0" baseline="0" noProof="0" dirty="0" smtClean="0">
                <a:ln>
                  <a:noFill/>
                </a:ln>
                <a:solidFill>
                  <a:prstClr val="black"/>
                </a:solidFill>
                <a:effectLst/>
                <a:uLnTx/>
                <a:uFillTx/>
                <a:ea typeface="맑은 고딕"/>
              </a:rPr>
              <a:t>(Operation Logs)</a:t>
            </a:r>
            <a:r>
              <a:rPr kumimoji="0" lang="ko-KR" altLang="en-US" sz="1224" b="1" i="0" u="sng" strike="noStrike" kern="0" cap="none" spc="0" normalizeH="0" baseline="0" noProof="0" smtClean="0">
                <a:ln>
                  <a:noFill/>
                </a:ln>
                <a:solidFill>
                  <a:prstClr val="black"/>
                </a:solidFill>
                <a:effectLst/>
                <a:uLnTx/>
                <a:uFillTx/>
                <a:ea typeface="맑은 고딕"/>
              </a:rPr>
              <a:t>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smtClean="0">
                <a:ln>
                  <a:noFill/>
                </a:ln>
                <a:solidFill>
                  <a:prstClr val="black"/>
                </a:solidFill>
                <a:effectLst/>
                <a:uLnTx/>
                <a:uFillTx/>
                <a:ea typeface="맑은 고딕"/>
              </a:rPr>
              <a:t>서비스 생성</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관리 그리고 삭제에 대한 모든 행위를 로그로 남기도록 되어있으며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각 서비스 또는 기간별로 로그를 확인 가능</a:t>
            </a:r>
            <a:endParaRPr kumimoji="0" lang="ko-KR" altLang="en-US" sz="1224" b="1" i="0" u="sng" strike="noStrike" kern="0" cap="none" spc="0" normalizeH="0" baseline="0" noProof="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다양한 클라이언트 지원 </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언제 어디서나 쉽게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서비스를 모니터링 관리 할 수 있도록 </a:t>
            </a:r>
            <a:r>
              <a:rPr kumimoji="0" lang="en-US" altLang="ko-KR" sz="1020" b="0" i="0" u="none" strike="noStrike" kern="0" cap="none" spc="0" normalizeH="0" baseline="0" noProof="0" dirty="0" smtClean="0">
                <a:ln>
                  <a:noFill/>
                </a:ln>
                <a:solidFill>
                  <a:prstClr val="black"/>
                </a:solidFill>
                <a:effectLst/>
                <a:uLnTx/>
                <a:uFillTx/>
                <a:ea typeface="맑은 고딕"/>
              </a:rPr>
              <a:t>HTML5 </a:t>
            </a:r>
            <a:r>
              <a:rPr kumimoji="0" lang="ko-KR" altLang="en-US" sz="1020" b="0" i="0" u="none" strike="noStrike" kern="0" cap="none" spc="0" normalizeH="0" baseline="0" noProof="0" smtClean="0">
                <a:ln>
                  <a:noFill/>
                </a:ln>
                <a:solidFill>
                  <a:prstClr val="black"/>
                </a:solidFill>
                <a:effectLst/>
                <a:uLnTx/>
                <a:uFillTx/>
                <a:ea typeface="맑은 고딕"/>
              </a:rPr>
              <a:t>기반으로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관리 포털이 제공되어</a:t>
            </a:r>
            <a:r>
              <a:rPr kumimoji="0" lang="en-US" altLang="ko-KR" sz="1020" b="0" i="0" u="none" strike="noStrike" kern="0" cap="none" spc="0" normalizeH="0" baseline="0" noProof="0" dirty="0" smtClean="0">
                <a:ln>
                  <a:noFill/>
                </a:ln>
                <a:solidFill>
                  <a:prstClr val="black"/>
                </a:solidFill>
                <a:effectLst/>
                <a:uLnTx/>
                <a:uFillTx/>
                <a:ea typeface="맑은 고딕"/>
              </a:rPr>
              <a:t> PC, Tablet, Mobile Device </a:t>
            </a:r>
            <a:r>
              <a:rPr kumimoji="0" lang="ko-KR" altLang="en-US" sz="1020" b="0" i="0" u="none" strike="noStrike" kern="0" cap="none" spc="0" normalizeH="0" baseline="0" noProof="0" smtClean="0">
                <a:ln>
                  <a:noFill/>
                </a:ln>
                <a:solidFill>
                  <a:prstClr val="black"/>
                </a:solidFill>
                <a:effectLst/>
                <a:uLnTx/>
                <a:uFillTx/>
                <a:ea typeface="맑은 고딕"/>
              </a:rPr>
              <a:t>등으로 접근이 가능함</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역할 기반 서비스 접근 통제 </a:t>
            </a:r>
            <a:r>
              <a:rPr kumimoji="0" lang="en-US" altLang="ko-KR" sz="1224" b="1" i="0" u="sng" strike="noStrike" kern="0" cap="none" spc="0" normalizeH="0" baseline="0" noProof="0" dirty="0" smtClean="0">
                <a:ln>
                  <a:noFill/>
                </a:ln>
                <a:solidFill>
                  <a:prstClr val="black"/>
                </a:solidFill>
                <a:effectLst/>
                <a:uLnTx/>
                <a:uFillTx/>
                <a:ea typeface="맑은 고딕"/>
              </a:rPr>
              <a:t>(Role Base Access Control) </a:t>
            </a: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최대 </a:t>
            </a:r>
            <a:r>
              <a:rPr kumimoji="0" lang="en-US" altLang="ko-KR" sz="1020" b="0" i="0" u="none" strike="noStrike" kern="0" cap="none" spc="0" normalizeH="0" baseline="0" noProof="0" dirty="0" smtClean="0">
                <a:ln>
                  <a:noFill/>
                </a:ln>
                <a:solidFill>
                  <a:prstClr val="black"/>
                </a:solidFill>
                <a:effectLst/>
                <a:uLnTx/>
                <a:uFillTx/>
                <a:ea typeface="맑은 고딕"/>
              </a:rPr>
              <a:t>200</a:t>
            </a:r>
            <a:r>
              <a:rPr kumimoji="0" lang="ko-KR" altLang="en-US" sz="1020" b="0" i="0" u="none" strike="noStrike" kern="0" cap="none" spc="0" normalizeH="0" baseline="0" noProof="0" smtClean="0">
                <a:ln>
                  <a:noFill/>
                </a:ln>
                <a:solidFill>
                  <a:prstClr val="black"/>
                </a:solidFill>
                <a:effectLst/>
                <a:uLnTx/>
                <a:uFillTx/>
                <a:ea typeface="맑은 고딕"/>
              </a:rPr>
              <a:t>명의 관리자 등록이 가능하며 관리자는 그 역할에 따라</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각 서비스 별 세부 사항에 대한 보기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권한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생성 및 삭제 권한을 부여 받을 수 있음</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77" name="Rectangle 7"/>
          <p:cNvSpPr/>
          <p:nvPr/>
        </p:nvSpPr>
        <p:spPr bwMode="gray">
          <a:xfrm>
            <a:off x="1255453" y="1622189"/>
            <a:ext cx="3231067" cy="295152"/>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Azure </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관리 포털 기능</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78" name="그룹 38"/>
          <p:cNvGrpSpPr/>
          <p:nvPr/>
        </p:nvGrpSpPr>
        <p:grpSpPr>
          <a:xfrm>
            <a:off x="4602704" y="1622189"/>
            <a:ext cx="3231067" cy="4988932"/>
            <a:chOff x="3584066" y="914195"/>
            <a:chExt cx="3289294" cy="5425965"/>
          </a:xfrm>
        </p:grpSpPr>
        <p:sp>
          <p:nvSpPr>
            <p:cNvPr id="79" name="Rectangle 4"/>
            <p:cNvSpPr/>
            <p:nvPr/>
          </p:nvSpPr>
          <p:spPr bwMode="gray">
            <a:xfrm>
              <a:off x="3584066" y="1235202"/>
              <a:ext cx="3289294"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서비스 모니터링</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a:t>
              </a:r>
              <a:r>
                <a:rPr kumimoji="0" lang="ko-KR" altLang="en-US" sz="1020" b="0" i="0" u="none" strike="noStrike" kern="0" cap="none" spc="0" normalizeH="0" baseline="0" noProof="0" dirty="0" smtClean="0">
                  <a:ln>
                    <a:noFill/>
                  </a:ln>
                  <a:solidFill>
                    <a:prstClr val="black"/>
                  </a:solidFill>
                  <a:effectLst/>
                  <a:uLnTx/>
                  <a:uFillTx/>
                  <a:ea typeface="맑은 고딕"/>
                </a:rPr>
                <a:t>서비스 및 모든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관련 서비스에 대한 생성</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삭제 관리를 웹 기반으로 쉽게 할 수 있도록 관리 포털을 제공하며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생성된 서비스들에 대한 현재 상황을 모니터 할 수 있는 대시보드를 제공</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최근 한시간 또는 지난 일주일간의 서비스 사용률를 쉽게 파악할 수 있으며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아주 쉽게 각 서비스별 활용 실태 및 통찰력을 제공함</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서비스 상태 관련 알림 설정</a:t>
              </a:r>
              <a:endParaRPr kumimoji="0" lang="en-US" altLang="ko-KR" sz="1224"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가상 컴퓨터</a:t>
              </a:r>
              <a:r>
                <a:rPr kumimoji="0" lang="en-US" altLang="ko-KR" sz="1020" b="0" i="0" u="none" strike="noStrike" kern="0" cap="none" spc="0" normalizeH="0" baseline="0" noProof="0" dirty="0" smtClean="0">
                  <a:ln>
                    <a:noFill/>
                  </a:ln>
                  <a:solidFill>
                    <a:prstClr val="black"/>
                  </a:solidFill>
                  <a:effectLst/>
                  <a:uLnTx/>
                  <a:uFillTx/>
                  <a:ea typeface="맑은 고딕"/>
                </a:rPr>
                <a:t>, Cloud</a:t>
              </a:r>
              <a:r>
                <a:rPr kumimoji="0" lang="ko-KR" altLang="en-US" sz="1020" b="0" i="0" u="none" strike="noStrike" kern="0" cap="none" spc="0" normalizeH="0" baseline="0" noProof="0" smtClean="0">
                  <a:ln>
                    <a:noFill/>
                  </a:ln>
                  <a:solidFill>
                    <a:prstClr val="black"/>
                  </a:solidFill>
                  <a:effectLst/>
                  <a:uLnTx/>
                  <a:uFillTx/>
                  <a:ea typeface="맑은 고딕"/>
                </a:rPr>
                <a:t> 서비스</a:t>
              </a:r>
              <a:r>
                <a:rPr kumimoji="0" lang="en-US" altLang="ko-KR" sz="1020" b="0" i="0" u="none" strike="noStrike" kern="0" cap="none" spc="0" normalizeH="0" baseline="0" noProof="0" dirty="0" smtClean="0">
                  <a:ln>
                    <a:noFill/>
                  </a:ln>
                  <a:solidFill>
                    <a:prstClr val="black"/>
                  </a:solidFill>
                  <a:effectLst/>
                  <a:uLnTx/>
                  <a:uFillTx/>
                  <a:ea typeface="맑은 고딕"/>
                </a:rPr>
                <a:t>, SQL </a:t>
              </a:r>
              <a:r>
                <a:rPr kumimoji="0" lang="ko-KR" altLang="en-US" sz="1020" b="0" i="0" u="none" strike="noStrike" kern="0" cap="none" spc="0" normalizeH="0" baseline="0" noProof="0" smtClean="0">
                  <a:ln>
                    <a:noFill/>
                  </a:ln>
                  <a:solidFill>
                    <a:prstClr val="black"/>
                  </a:solidFill>
                  <a:effectLst/>
                  <a:uLnTx/>
                  <a:uFillTx/>
                  <a:ea typeface="맑은 고딕"/>
                </a:rPr>
                <a:t>데이터베이스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웹사이트</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모바일 서비스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그리고</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저장소 서비스에 </a:t>
              </a:r>
              <a:r>
                <a:rPr kumimoji="0" lang="ko-KR" altLang="en-US" sz="1020" b="0" i="0" u="none" strike="noStrike" kern="0" cap="none" spc="0" normalizeH="0" baseline="0" noProof="0" dirty="0" smtClean="0">
                  <a:ln>
                    <a:noFill/>
                  </a:ln>
                  <a:solidFill>
                    <a:prstClr val="black"/>
                  </a:solidFill>
                  <a:effectLst/>
                  <a:uLnTx/>
                  <a:uFillTx/>
                  <a:ea typeface="맑은 고딕"/>
                </a:rPr>
                <a:t>대한 </a:t>
              </a:r>
              <a:r>
                <a:rPr kumimoji="0" lang="ko-KR" altLang="en-US" sz="1020" b="0" i="0" u="none" strike="noStrike" kern="0" cap="none" spc="0" normalizeH="0" baseline="0" noProof="0" smtClean="0">
                  <a:ln>
                    <a:noFill/>
                  </a:ln>
                  <a:solidFill>
                    <a:prstClr val="black"/>
                  </a:solidFill>
                  <a:effectLst/>
                  <a:uLnTx/>
                  <a:uFillTx/>
                  <a:ea typeface="맑은 고딕"/>
                </a:rPr>
                <a:t>상태를 모니터링하여 서비스 이상 상태 </a:t>
              </a:r>
              <a:r>
                <a:rPr kumimoji="0" lang="ko-KR" altLang="en-US" sz="1020" b="0" i="0" u="none" strike="noStrike" kern="0" cap="none" spc="0" normalizeH="0" baseline="0" noProof="0" dirty="0" smtClean="0">
                  <a:ln>
                    <a:noFill/>
                  </a:ln>
                  <a:solidFill>
                    <a:prstClr val="black"/>
                  </a:solidFill>
                  <a:effectLst/>
                  <a:uLnTx/>
                  <a:uFillTx/>
                  <a:ea typeface="맑은 고딕"/>
                </a:rPr>
                <a:t>발생시</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또는 특성 성능과 사용량 임계치를 초과하는 경우 </a:t>
              </a:r>
              <a:r>
                <a:rPr kumimoji="0" lang="en-US" altLang="ko-KR" sz="1020" b="0" i="0" u="none" strike="noStrike" kern="0" cap="none" spc="0" normalizeH="0" baseline="0" noProof="0" dirty="0" smtClean="0">
                  <a:ln>
                    <a:noFill/>
                  </a:ln>
                  <a:solidFill>
                    <a:prstClr val="black"/>
                  </a:solidFill>
                  <a:effectLst/>
                  <a:uLnTx/>
                  <a:uFillTx/>
                  <a:ea typeface="맑은 고딕"/>
                </a:rPr>
                <a:t>email</a:t>
              </a:r>
              <a:r>
                <a:rPr kumimoji="0" lang="ko-KR" altLang="en-US" sz="1020" b="0" i="0" u="none" strike="noStrike" kern="0" cap="none" spc="0" normalizeH="0" baseline="0" noProof="0" smtClean="0">
                  <a:ln>
                    <a:noFill/>
                  </a:ln>
                  <a:solidFill>
                    <a:prstClr val="black"/>
                  </a:solidFill>
                  <a:effectLst/>
                  <a:uLnTx/>
                  <a:uFillTx/>
                  <a:ea typeface="맑은 고딕"/>
                </a:rPr>
                <a:t>로 알림을 받을 수 있어 다양한 서비스와 대규모 서비스 환경을 </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에 구축하더라도 쉽게 서비스 상태를 파악 할 수 있는 환경 제공</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80" name="Rectangle 7"/>
            <p:cNvSpPr/>
            <p:nvPr/>
          </p:nvSpPr>
          <p:spPr bwMode="gray">
            <a:xfrm>
              <a:off x="3584066" y="914195"/>
              <a:ext cx="3289294"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서비스 모니터 및 알림</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sp>
        <p:nvSpPr>
          <p:cNvPr id="81" name="Rectangle 4"/>
          <p:cNvSpPr/>
          <p:nvPr/>
        </p:nvSpPr>
        <p:spPr bwMode="gray">
          <a:xfrm>
            <a:off x="7906866" y="1622187"/>
            <a:ext cx="3231067" cy="497637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82" name="Rectangle 7"/>
          <p:cNvSpPr/>
          <p:nvPr/>
        </p:nvSpPr>
        <p:spPr bwMode="gray">
          <a:xfrm>
            <a:off x="7906866" y="1622189"/>
            <a:ext cx="3231067" cy="295152"/>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ko-KR" altLang="en-US" sz="1428" b="1" i="0" u="none" strike="noStrike" kern="0" cap="none" spc="0" normalizeH="0" baseline="0" noProof="0" dirty="0" smtClean="0">
                <a:ln>
                  <a:noFill/>
                </a:ln>
                <a:solidFill>
                  <a:prstClr val="white"/>
                </a:solidFill>
                <a:effectLst/>
                <a:uLnTx/>
                <a:uFillTx/>
                <a:latin typeface="맑은 고딕"/>
                <a:ea typeface="맑은 고딕"/>
              </a:rPr>
              <a:t>적용 사례 및 예시</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83" name="그룹 58"/>
          <p:cNvGrpSpPr/>
          <p:nvPr/>
        </p:nvGrpSpPr>
        <p:grpSpPr>
          <a:xfrm>
            <a:off x="8006191" y="2007522"/>
            <a:ext cx="3043498" cy="1626059"/>
            <a:chOff x="3245258" y="1920405"/>
            <a:chExt cx="2984092" cy="1594320"/>
          </a:xfrm>
        </p:grpSpPr>
        <p:pic>
          <p:nvPicPr>
            <p:cNvPr id="8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직사각형 60"/>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86" name="직사각형 61"/>
            <p:cNvSpPr/>
            <p:nvPr/>
          </p:nvSpPr>
          <p:spPr>
            <a:xfrm>
              <a:off x="3960489" y="1939424"/>
              <a:ext cx="1563248"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가상 컴퓨터 모니터링</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87" name="직사각형 62"/>
          <p:cNvSpPr/>
          <p:nvPr/>
        </p:nvSpPr>
        <p:spPr>
          <a:xfrm>
            <a:off x="8018729" y="3741548"/>
            <a:ext cx="3018423" cy="396696"/>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a:solidFill>
                  <a:prstClr val="black"/>
                </a:solidFill>
                <a:ea typeface="맑은 고딕"/>
              </a:rPr>
              <a:t>웹 기반의 직관적인 서비스 모니터링 환경 제공</a:t>
            </a:r>
            <a:endParaRPr lang="en-US" altLang="ko-KR" sz="1071" b="1" u="sng" dirty="0">
              <a:solidFill>
                <a:prstClr val="black"/>
              </a:solidFill>
              <a:ea typeface="맑은 고딕"/>
            </a:endParaRPr>
          </a:p>
        </p:txBody>
      </p:sp>
      <p:grpSp>
        <p:nvGrpSpPr>
          <p:cNvPr id="88" name="그룹 63"/>
          <p:cNvGrpSpPr/>
          <p:nvPr/>
        </p:nvGrpSpPr>
        <p:grpSpPr>
          <a:xfrm>
            <a:off x="8006191" y="4203441"/>
            <a:ext cx="3043498" cy="1626059"/>
            <a:chOff x="3245258" y="1920405"/>
            <a:chExt cx="2984092" cy="1594320"/>
          </a:xfrm>
        </p:grpSpPr>
        <p:pic>
          <p:nvPicPr>
            <p:cNvPr id="8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 name="직사각형 65"/>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91" name="직사각형 66"/>
            <p:cNvSpPr/>
            <p:nvPr/>
          </p:nvSpPr>
          <p:spPr>
            <a:xfrm>
              <a:off x="4006174" y="1939424"/>
              <a:ext cx="1459054"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역할 기반 접근 통제</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92" name="직사각형 67"/>
          <p:cNvSpPr/>
          <p:nvPr/>
        </p:nvSpPr>
        <p:spPr>
          <a:xfrm>
            <a:off x="8018729" y="5892926"/>
            <a:ext cx="3018423" cy="396696"/>
          </a:xfrm>
          <a:prstGeom prst="rect">
            <a:avLst/>
          </a:prstGeom>
        </p:spPr>
        <p:txBody>
          <a:bodyPr wrap="square">
            <a:spAutoFit/>
          </a:bodyPr>
          <a:lstStyle/>
          <a:p>
            <a:pPr marL="174862" indent="-174862" defTabSz="317342">
              <a:lnSpc>
                <a:spcPct val="90000"/>
              </a:lnSpc>
              <a:spcBef>
                <a:spcPts val="306"/>
              </a:spcBef>
              <a:spcAft>
                <a:spcPts val="306"/>
              </a:spcAft>
              <a:buClr>
                <a:srgbClr val="FD0000"/>
              </a:buClr>
              <a:buFont typeface="Arial" pitchFamily="34" charset="0"/>
              <a:buChar char="•"/>
            </a:pPr>
            <a:r>
              <a:rPr lang="ko-KR" altLang="en-US" sz="1071" dirty="0">
                <a:solidFill>
                  <a:prstClr val="black"/>
                </a:solidFill>
                <a:ea typeface="맑은 고딕"/>
              </a:rPr>
              <a:t>관리자의 역할과 접근할 수 있는 </a:t>
            </a:r>
            <a:r>
              <a:rPr lang="ko-KR" altLang="en-US" sz="1071" dirty="0" err="1">
                <a:solidFill>
                  <a:prstClr val="black"/>
                </a:solidFill>
                <a:ea typeface="맑은 고딕"/>
              </a:rPr>
              <a:t>서비스별</a:t>
            </a:r>
            <a:r>
              <a:rPr lang="ko-KR" altLang="en-US" sz="1071" dirty="0">
                <a:solidFill>
                  <a:prstClr val="black"/>
                </a:solidFill>
                <a:ea typeface="맑은 고딕"/>
              </a:rPr>
              <a:t> 권한 부여가 가능함</a:t>
            </a:r>
            <a:endParaRPr lang="en-US" altLang="ko-KR" sz="918" b="1" u="sng" dirty="0">
              <a:solidFill>
                <a:prstClr val="black"/>
              </a:solidFill>
              <a:ea typeface="맑은 고딕"/>
            </a:endParaRPr>
          </a:p>
        </p:txBody>
      </p:sp>
      <p:pic>
        <p:nvPicPr>
          <p:cNvPr id="93" name="그림 4"/>
          <p:cNvPicPr>
            <a:picLocks noChangeAspect="1"/>
          </p:cNvPicPr>
          <p:nvPr/>
        </p:nvPicPr>
        <p:blipFill>
          <a:blip r:embed="rId3"/>
          <a:stretch>
            <a:fillRect/>
          </a:stretch>
        </p:blipFill>
        <p:spPr>
          <a:xfrm>
            <a:off x="8132798" y="2305938"/>
            <a:ext cx="2790286" cy="1290417"/>
          </a:xfrm>
          <a:prstGeom prst="rect">
            <a:avLst/>
          </a:prstGeom>
        </p:spPr>
      </p:pic>
      <p:pic>
        <p:nvPicPr>
          <p:cNvPr id="94" name="그림 6"/>
          <p:cNvPicPr>
            <a:picLocks noChangeAspect="1"/>
          </p:cNvPicPr>
          <p:nvPr/>
        </p:nvPicPr>
        <p:blipFill>
          <a:blip r:embed="rId4"/>
          <a:stretch>
            <a:fillRect/>
          </a:stretch>
        </p:blipFill>
        <p:spPr>
          <a:xfrm>
            <a:off x="8064248" y="4562933"/>
            <a:ext cx="2927386" cy="1173147"/>
          </a:xfrm>
          <a:prstGeom prst="rect">
            <a:avLst/>
          </a:prstGeom>
        </p:spPr>
      </p:pic>
      <p:pic>
        <p:nvPicPr>
          <p:cNvPr id="95" name="그림 7"/>
          <p:cNvPicPr>
            <a:picLocks noChangeAspect="1"/>
          </p:cNvPicPr>
          <p:nvPr/>
        </p:nvPicPr>
        <p:blipFill>
          <a:blip r:embed="rId5"/>
          <a:stretch>
            <a:fillRect/>
          </a:stretch>
        </p:blipFill>
        <p:spPr>
          <a:xfrm>
            <a:off x="4844970" y="5088400"/>
            <a:ext cx="2746536" cy="1295361"/>
          </a:xfrm>
          <a:prstGeom prst="rect">
            <a:avLst/>
          </a:prstGeom>
        </p:spPr>
      </p:pic>
      <p:grpSp>
        <p:nvGrpSpPr>
          <p:cNvPr id="96" name="그룹 41"/>
          <p:cNvGrpSpPr/>
          <p:nvPr/>
        </p:nvGrpSpPr>
        <p:grpSpPr>
          <a:xfrm>
            <a:off x="4674944" y="4791212"/>
            <a:ext cx="3043498" cy="1626059"/>
            <a:chOff x="3245258" y="1920405"/>
            <a:chExt cx="2984092" cy="1594320"/>
          </a:xfrm>
        </p:grpSpPr>
        <p:pic>
          <p:nvPicPr>
            <p:cNvPr id="9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직사각형 46"/>
            <p:cNvSpPr/>
            <p:nvPr/>
          </p:nvSpPr>
          <p:spPr>
            <a:xfrm>
              <a:off x="3264310" y="2178936"/>
              <a:ext cx="2949677" cy="1335789"/>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99" name="직사각형 47"/>
            <p:cNvSpPr/>
            <p:nvPr/>
          </p:nvSpPr>
          <p:spPr>
            <a:xfrm>
              <a:off x="4006174" y="1939424"/>
              <a:ext cx="1603324"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122" b="1" i="0" u="none" strike="noStrike" kern="0" cap="none" spc="0" normalizeH="0" baseline="0" noProof="0" dirty="0" smtClean="0">
                  <a:ln>
                    <a:noFill/>
                  </a:ln>
                  <a:solidFill>
                    <a:prstClr val="black"/>
                  </a:solidFill>
                  <a:effectLst/>
                  <a:uLnTx/>
                  <a:uFillTx/>
                  <a:ea typeface="맑은 고딕"/>
                </a:rPr>
                <a:t>서비스 상태 알림 설정</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sp>
        <p:nvSpPr>
          <p:cNvPr id="100"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en-US" altLang="ko-KR" sz="1836" spc="-104" dirty="0">
                <a:solidFill>
                  <a:srgbClr val="0076C6"/>
                </a:solidFill>
                <a:latin typeface="맑은 고딕" panose="020B0503020000020004" pitchFamily="50" charset="-127"/>
                <a:ea typeface="맑은 고딕" panose="020B0503020000020004" pitchFamily="50" charset="-127"/>
              </a:rPr>
              <a:t>Azure</a:t>
            </a:r>
            <a:r>
              <a:rPr lang="ko-KR" altLang="en-US" sz="1836" spc="-104">
                <a:solidFill>
                  <a:srgbClr val="0076C6"/>
                </a:solidFill>
                <a:latin typeface="맑은 고딕" panose="020B0503020000020004" pitchFamily="50" charset="-127"/>
                <a:ea typeface="맑은 고딕" panose="020B0503020000020004" pitchFamily="50" charset="-127"/>
              </a:rPr>
              <a:t>에서 호스팅되는 서비스의 자원 사용량</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성능 및 상태를 쉽게 관리 그리고 모니터링 할 수 있도록 웹 기반의 통합 관리 도구와 모니터링 대시보드를 제공 합니다</a:t>
            </a:r>
            <a:r>
              <a:rPr lang="en-US" altLang="ko-KR" sz="1836" spc="-104" dirty="0">
                <a:solidFill>
                  <a:srgbClr val="0076C6"/>
                </a:solidFill>
                <a:latin typeface="맑은 고딕" panose="020B0503020000020004" pitchFamily="50" charset="-127"/>
                <a:ea typeface="맑은 고딕" panose="020B0503020000020004" pitchFamily="50" charset="-127"/>
              </a:rPr>
              <a:t>. </a:t>
            </a:r>
          </a:p>
        </p:txBody>
      </p:sp>
    </p:spTree>
    <p:extLst>
      <p:ext uri="{BB962C8B-B14F-4D97-AF65-F5344CB8AC3E}">
        <p14:creationId xmlns:p14="http://schemas.microsoft.com/office/powerpoint/2010/main" val="761039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smtClean="0"/>
              <a:t>Azure PowerShell</a:t>
            </a:r>
            <a:endParaRPr lang="ko-KR" altLang="en-US" dirty="0"/>
          </a:p>
        </p:txBody>
      </p:sp>
      <p:sp>
        <p:nvSpPr>
          <p:cNvPr id="30" name="Title 1"/>
          <p:cNvSpPr txBox="1">
            <a:spLocks/>
          </p:cNvSpPr>
          <p:nvPr/>
        </p:nvSpPr>
        <p:spPr>
          <a:xfrm>
            <a:off x="7629024" y="483994"/>
            <a:ext cx="3428690" cy="283713"/>
          </a:xfrm>
          <a:prstGeom prst="rect">
            <a:avLst/>
          </a:prstGeom>
        </p:spPr>
        <p:txBody>
          <a:bodyPr vert="horz" lIns="93260" tIns="46630" rIns="93260" bIns="46630" rtlCol="0" anchor="b" anchorCtr="0">
            <a:noAutofit/>
          </a:bodyPr>
          <a:lstStyle>
            <a:lvl1pPr algn="l" defTabSz="914400" rtl="0" eaLnBrk="1" latinLnBrk="0" hangingPunct="1">
              <a:spcBef>
                <a:spcPct val="0"/>
              </a:spcBef>
              <a:buNone/>
              <a:defRPr sz="3200" b="1" kern="1200">
                <a:solidFill>
                  <a:schemeClr val="bg1"/>
                </a:solidFill>
                <a:effectLst/>
                <a:latin typeface="맑은 고딕" pitchFamily="50" charset="-127"/>
                <a:ea typeface="맑은 고딕" pitchFamily="50" charset="-127"/>
                <a:cs typeface="+mj-cs"/>
              </a:defRPr>
            </a:lvl1pPr>
          </a:lstStyle>
          <a:p>
            <a:pPr algn="r"/>
            <a:endParaRPr lang="en-US" altLang="ko-KR" sz="1020" b="0" dirty="0">
              <a:solidFill>
                <a:schemeClr val="tx1"/>
              </a:solidFill>
            </a:endParaRPr>
          </a:p>
          <a:p>
            <a:pPr algn="r"/>
            <a:endParaRPr lang="en-US" altLang="ko-KR" sz="1020" b="0" dirty="0">
              <a:solidFill>
                <a:schemeClr val="tx1"/>
              </a:solidFill>
            </a:endParaRPr>
          </a:p>
          <a:p>
            <a:pPr algn="r"/>
            <a:r>
              <a:rPr lang="en-US" altLang="ko-KR" sz="1020" b="0" dirty="0" smtClean="0">
                <a:solidFill>
                  <a:schemeClr val="tx1"/>
                </a:solidFill>
              </a:rPr>
              <a:t> </a:t>
            </a:r>
            <a:r>
              <a:rPr lang="en-US" altLang="ko-KR" sz="1020" b="0" dirty="0">
                <a:solidFill>
                  <a:schemeClr val="tx1"/>
                </a:solidFill>
              </a:rPr>
              <a:t>Microsoft Azure </a:t>
            </a:r>
            <a:r>
              <a:rPr lang="ko-KR" altLang="en-US" sz="1020" b="0">
                <a:solidFill>
                  <a:schemeClr val="tx1"/>
                </a:solidFill>
              </a:rPr>
              <a:t>구성</a:t>
            </a:r>
            <a:endParaRPr lang="en-US" altLang="ko-KR" sz="1020" b="0" dirty="0">
              <a:solidFill>
                <a:schemeClr val="tx1"/>
              </a:solidFill>
            </a:endParaRPr>
          </a:p>
          <a:p>
            <a:pPr algn="r"/>
            <a:r>
              <a:rPr lang="en-US" altLang="ko-KR" sz="1020" b="0" dirty="0" smtClean="0">
                <a:solidFill>
                  <a:schemeClr val="tx1"/>
                </a:solidFill>
              </a:rPr>
              <a:t>5</a:t>
            </a:r>
            <a:r>
              <a:rPr lang="en-US" altLang="ko-KR" sz="1020" b="0" dirty="0">
                <a:solidFill>
                  <a:schemeClr val="tx1"/>
                </a:solidFill>
              </a:rPr>
              <a:t>. </a:t>
            </a:r>
            <a:r>
              <a:rPr lang="ko-KR" altLang="en-US" sz="1020" b="0">
                <a:solidFill>
                  <a:schemeClr val="tx1"/>
                </a:solidFill>
              </a:rPr>
              <a:t>관리</a:t>
            </a:r>
            <a:endParaRPr lang="en-US" altLang="ko-KR" sz="1020" b="0" dirty="0">
              <a:solidFill>
                <a:schemeClr val="tx1"/>
              </a:solidFill>
            </a:endParaRPr>
          </a:p>
        </p:txBody>
      </p:sp>
      <p:sp>
        <p:nvSpPr>
          <p:cNvPr id="61" name="Rectangle 23"/>
          <p:cNvSpPr/>
          <p:nvPr/>
        </p:nvSpPr>
        <p:spPr bwMode="gray">
          <a:xfrm>
            <a:off x="1255453" y="1917341"/>
            <a:ext cx="3231067" cy="4704142"/>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en-US" altLang="ko-KR" sz="1224" b="1" i="0" u="sng" strike="noStrike" kern="0" cap="none" spc="0" normalizeH="0" baseline="0" noProof="0" dirty="0" smtClean="0">
                <a:ln>
                  <a:noFill/>
                </a:ln>
                <a:solidFill>
                  <a:prstClr val="black"/>
                </a:solidFill>
                <a:effectLst/>
                <a:uLnTx/>
                <a:uFillTx/>
                <a:ea typeface="맑은 고딕"/>
              </a:rPr>
              <a:t>PowerShell</a:t>
            </a:r>
            <a:r>
              <a:rPr kumimoji="0" lang="ko-KR" altLang="en-US" sz="1224" b="1" i="0" u="sng" strike="noStrike" kern="0" cap="none" spc="0" normalizeH="0" baseline="0" noProof="0" smtClean="0">
                <a:ln>
                  <a:noFill/>
                </a:ln>
                <a:solidFill>
                  <a:prstClr val="black"/>
                </a:solidFill>
                <a:effectLst/>
                <a:uLnTx/>
                <a:uFillTx/>
                <a:ea typeface="맑은 고딕"/>
              </a:rPr>
              <a:t>로 </a:t>
            </a:r>
            <a:r>
              <a:rPr kumimoji="0" lang="en-US" altLang="ko-KR" sz="1224" b="1" i="0" u="sng" strike="noStrike" kern="0" cap="none" spc="0" normalizeH="0" baseline="0" noProof="0" dirty="0" smtClean="0">
                <a:ln>
                  <a:noFill/>
                </a:ln>
                <a:solidFill>
                  <a:prstClr val="black"/>
                </a:solidFill>
                <a:effectLst/>
                <a:uLnTx/>
                <a:uFillTx/>
                <a:ea typeface="맑은 고딕"/>
              </a:rPr>
              <a:t>Azure </a:t>
            </a:r>
            <a:r>
              <a:rPr kumimoji="0" lang="ko-KR" altLang="en-US" sz="1224" b="1" i="0" u="sng" strike="noStrike" kern="0" cap="none" spc="0" normalizeH="0" baseline="0" noProof="0" smtClean="0">
                <a:ln>
                  <a:noFill/>
                </a:ln>
                <a:solidFill>
                  <a:prstClr val="black"/>
                </a:solidFill>
                <a:effectLst/>
                <a:uLnTx/>
                <a:uFillTx/>
                <a:ea typeface="맑은 고딕"/>
              </a:rPr>
              <a:t>서비스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PowerShell</a:t>
            </a:r>
            <a:r>
              <a:rPr kumimoji="0" lang="ko-KR" altLang="en-US" sz="1020" b="0" i="0" u="none" strike="noStrike" kern="0" cap="none" spc="0" normalizeH="0" baseline="0" noProof="0" smtClean="0">
                <a:ln>
                  <a:noFill/>
                </a:ln>
                <a:solidFill>
                  <a:prstClr val="black"/>
                </a:solidFill>
                <a:effectLst/>
                <a:uLnTx/>
                <a:uFillTx/>
                <a:ea typeface="맑은 고딕"/>
              </a:rPr>
              <a:t>은 마이크로소프트 제품 및 서비스에 대한 강력한 관리 방안을 제공하며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가상컴퓨터</a:t>
            </a:r>
            <a:r>
              <a:rPr kumimoji="0" lang="en-US" altLang="ko-KR" sz="1020" b="0" i="0" u="none" strike="noStrike" kern="0" cap="none" spc="0" normalizeH="0" baseline="0" noProof="0" dirty="0" smtClean="0">
                <a:ln>
                  <a:noFill/>
                </a:ln>
                <a:solidFill>
                  <a:prstClr val="black"/>
                </a:solidFill>
                <a:effectLst/>
                <a:uLnTx/>
                <a:uFillTx/>
                <a:ea typeface="맑은 고딕"/>
              </a:rPr>
              <a:t>, Cloud</a:t>
            </a:r>
            <a:r>
              <a:rPr kumimoji="0" lang="ko-KR" altLang="en-US" sz="1020" b="0" i="0" u="none" strike="noStrike" kern="0" cap="none" spc="0" normalizeH="0" baseline="0" noProof="0" smtClean="0">
                <a:ln>
                  <a:noFill/>
                </a:ln>
                <a:solidFill>
                  <a:prstClr val="black"/>
                </a:solidFill>
                <a:effectLst/>
                <a:uLnTx/>
                <a:uFillTx/>
                <a:ea typeface="맑은 고딕"/>
              </a:rPr>
              <a:t> 서비스</a:t>
            </a:r>
            <a:r>
              <a:rPr kumimoji="0" lang="en-US" altLang="ko-KR" sz="1020" b="0" i="0" u="none" strike="noStrike" kern="0" cap="none" spc="0" normalizeH="0" baseline="0" noProof="0" dirty="0" smtClean="0">
                <a:ln>
                  <a:noFill/>
                </a:ln>
                <a:solidFill>
                  <a:prstClr val="black"/>
                </a:solidFill>
                <a:effectLst/>
                <a:uLnTx/>
                <a:uFillTx/>
                <a:ea typeface="맑은 고딕"/>
              </a:rPr>
              <a:t>,</a:t>
            </a:r>
            <a:r>
              <a:rPr kumimoji="0" lang="ko-KR" altLang="en-US" sz="1020" b="0" i="0" u="none" strike="noStrike" kern="0" cap="none" spc="0" normalizeH="0" baseline="0" noProof="0" smtClean="0">
                <a:ln>
                  <a:noFill/>
                </a:ln>
                <a:solidFill>
                  <a:prstClr val="black"/>
                </a:solidFill>
                <a:effectLst/>
                <a:uLnTx/>
                <a:uFillTx/>
                <a:ea typeface="맑은 고딕"/>
              </a:rPr>
              <a:t> 저장소</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가상 네트워크 등 모든 서비스에 대한 제어가 가능</a:t>
            </a:r>
            <a:r>
              <a:rPr kumimoji="0" lang="en-US" altLang="ko-KR" sz="1020" b="0" i="0" u="none" strike="noStrike" kern="0" cap="none" spc="0" normalizeH="0" baseline="0" noProof="0" dirty="0" smtClean="0">
                <a:ln>
                  <a:noFill/>
                </a:ln>
                <a:solidFill>
                  <a:prstClr val="black"/>
                </a:solidFill>
                <a:effectLst/>
                <a:uLnTx/>
                <a:uFillTx/>
                <a:ea typeface="맑은 고딕"/>
              </a:rPr>
              <a:t>, Azure </a:t>
            </a:r>
            <a:r>
              <a:rPr kumimoji="0" lang="ko-KR" altLang="en-US" sz="1020" b="0" i="0" u="none" strike="noStrike" kern="0" cap="none" spc="0" normalizeH="0" baseline="0" noProof="0" smtClean="0">
                <a:ln>
                  <a:noFill/>
                </a:ln>
                <a:solidFill>
                  <a:prstClr val="black"/>
                </a:solidFill>
                <a:effectLst/>
                <a:uLnTx/>
                <a:uFillTx/>
                <a:ea typeface="맑은 고딕"/>
              </a:rPr>
              <a:t>관리 포털의 기능보다 더 많은 기능을 제공하고 있으며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이러한 기능들을 이용해 복삽한 시스템을 쉽게 구성</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배포 관리가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마이크로소프트 제품 </a:t>
            </a:r>
            <a:r>
              <a:rPr kumimoji="0" lang="en-US" altLang="ko-KR" sz="1224" b="1" i="0" u="sng" strike="noStrike" kern="0" cap="none" spc="0" normalizeH="0" baseline="0" noProof="0" dirty="0" smtClean="0">
                <a:ln>
                  <a:noFill/>
                </a:ln>
                <a:solidFill>
                  <a:prstClr val="black"/>
                </a:solidFill>
                <a:effectLst/>
                <a:uLnTx/>
                <a:uFillTx/>
                <a:ea typeface="맑은 고딕"/>
              </a:rPr>
              <a:t>PowerShell</a:t>
            </a:r>
            <a:r>
              <a:rPr kumimoji="0" lang="ko-KR" altLang="en-US" sz="1224" b="1" i="0" u="sng" strike="noStrike" kern="0" cap="none" spc="0" normalizeH="0" baseline="0" noProof="0" smtClean="0">
                <a:ln>
                  <a:noFill/>
                </a:ln>
                <a:solidFill>
                  <a:prstClr val="black"/>
                </a:solidFill>
                <a:effectLst/>
                <a:uLnTx/>
                <a:uFillTx/>
                <a:ea typeface="맑은 고딕"/>
              </a:rPr>
              <a:t>과 통합</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서비스 관리뿐만 아니라</a:t>
            </a:r>
            <a:r>
              <a:rPr kumimoji="0" lang="en-US" altLang="ko-KR" sz="1020" b="0" i="0" u="none" strike="noStrike" kern="0" cap="none" spc="0" normalizeH="0" baseline="0" noProof="0" dirty="0" smtClean="0">
                <a:ln>
                  <a:noFill/>
                </a:ln>
                <a:solidFill>
                  <a:prstClr val="black"/>
                </a:solidFill>
                <a:effectLst/>
                <a:uLnTx/>
                <a:uFillTx/>
                <a:ea typeface="맑은 고딕"/>
              </a:rPr>
              <a:t>, Azure</a:t>
            </a:r>
            <a:r>
              <a:rPr kumimoji="0" lang="ko-KR" altLang="en-US" sz="1020" b="0" i="0" u="none" strike="noStrike" kern="0" cap="none" spc="0" normalizeH="0" baseline="0" noProof="0" smtClean="0">
                <a:ln>
                  <a:noFill/>
                </a:ln>
                <a:solidFill>
                  <a:prstClr val="black"/>
                </a:solidFill>
                <a:effectLst/>
                <a:uLnTx/>
                <a:uFillTx/>
                <a:ea typeface="맑은 고딕"/>
              </a:rPr>
              <a:t>의 가상 컴퓨터에세 실행되는 다양한 마이크로소프트 제품 제어에도 </a:t>
            </a:r>
            <a:r>
              <a:rPr kumimoji="0" lang="en-US" altLang="ko-KR" sz="1020" b="0" i="0" u="none" strike="noStrike" kern="0" cap="none" spc="0" normalizeH="0" baseline="0" noProof="0" dirty="0" smtClean="0">
                <a:ln>
                  <a:noFill/>
                </a:ln>
                <a:solidFill>
                  <a:prstClr val="black"/>
                </a:solidFill>
                <a:effectLst/>
                <a:uLnTx/>
                <a:uFillTx/>
                <a:ea typeface="맑은 고딕"/>
              </a:rPr>
              <a:t>Azure PowerShell</a:t>
            </a:r>
            <a:r>
              <a:rPr kumimoji="0" lang="ko-KR" altLang="en-US" sz="1020" b="0" i="0" u="none" strike="noStrike" kern="0" cap="none" spc="0" normalizeH="0" baseline="0" noProof="0" smtClean="0">
                <a:ln>
                  <a:noFill/>
                </a:ln>
                <a:solidFill>
                  <a:prstClr val="black"/>
                </a:solidFill>
                <a:effectLst/>
                <a:uLnTx/>
                <a:uFillTx/>
                <a:ea typeface="맑은 고딕"/>
              </a:rPr>
              <a:t>을</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함께 사용할 수 있어</a:t>
            </a:r>
            <a:r>
              <a:rPr kumimoji="0" lang="en-US" altLang="ko-KR" sz="1020" b="0" i="0" u="none" strike="noStrike" kern="0" cap="none" spc="0" normalizeH="0" baseline="0" noProof="0" dirty="0" smtClean="0">
                <a:ln>
                  <a:noFill/>
                </a:ln>
                <a:solidFill>
                  <a:prstClr val="black"/>
                </a:solidFill>
                <a:effectLst/>
                <a:uLnTx/>
                <a:uFillTx/>
                <a:ea typeface="맑은 고딕"/>
              </a:rPr>
              <a:t>Cloud</a:t>
            </a:r>
            <a:r>
              <a:rPr kumimoji="0" lang="ko-KR" altLang="en-US" sz="1020" b="0" i="0" u="none" strike="noStrike" kern="0" cap="none" spc="0" normalizeH="0" baseline="0" noProof="0" smtClean="0">
                <a:ln>
                  <a:noFill/>
                </a:ln>
                <a:solidFill>
                  <a:prstClr val="black"/>
                </a:solidFill>
                <a:effectLst/>
                <a:uLnTx/>
                <a:uFillTx/>
                <a:ea typeface="맑은 고딕"/>
              </a:rPr>
              <a:t> 서비스 뿐만 아니라 마이크로소프트의 제품 설정과 관리에도 통합이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sp>
        <p:nvSpPr>
          <p:cNvPr id="62" name="Rectangle 7"/>
          <p:cNvSpPr/>
          <p:nvPr/>
        </p:nvSpPr>
        <p:spPr bwMode="gray">
          <a:xfrm>
            <a:off x="1255453" y="1622189"/>
            <a:ext cx="3231067" cy="295152"/>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Azure PowerShell</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nvGrpSpPr>
          <p:cNvPr id="63" name="그룹 46"/>
          <p:cNvGrpSpPr/>
          <p:nvPr/>
        </p:nvGrpSpPr>
        <p:grpSpPr>
          <a:xfrm>
            <a:off x="4602704" y="1622189"/>
            <a:ext cx="3231067" cy="4988932"/>
            <a:chOff x="3584066" y="914195"/>
            <a:chExt cx="3289294" cy="5425965"/>
          </a:xfrm>
        </p:grpSpPr>
        <p:sp>
          <p:nvSpPr>
            <p:cNvPr id="64" name="Rectangle 4"/>
            <p:cNvSpPr/>
            <p:nvPr/>
          </p:nvSpPr>
          <p:spPr bwMode="gray">
            <a:xfrm>
              <a:off x="3584066" y="1235202"/>
              <a:ext cx="3289294" cy="5104958"/>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다양한 운영체제에서 </a:t>
              </a:r>
              <a:r>
                <a:rPr kumimoji="0" lang="en-US" altLang="ko-KR" sz="1224" b="1" i="0" u="sng" strike="noStrike" kern="0" cap="none" spc="0" normalizeH="0" baseline="0" noProof="0" dirty="0" smtClean="0">
                  <a:ln>
                    <a:noFill/>
                  </a:ln>
                  <a:solidFill>
                    <a:prstClr val="black"/>
                  </a:solidFill>
                  <a:effectLst/>
                  <a:uLnTx/>
                  <a:uFillTx/>
                  <a:ea typeface="맑은 고딕"/>
                </a:rPr>
                <a:t>Azure </a:t>
              </a:r>
              <a:r>
                <a:rPr kumimoji="0" lang="ko-KR" altLang="en-US" sz="1224" b="1" i="0" u="sng" strike="noStrike" kern="0" cap="none" spc="0" normalizeH="0" baseline="0" noProof="0" smtClean="0">
                  <a:ln>
                    <a:noFill/>
                  </a:ln>
                  <a:solidFill>
                    <a:prstClr val="black"/>
                  </a:solidFill>
                  <a:effectLst/>
                  <a:uLnTx/>
                  <a:uFillTx/>
                  <a:ea typeface="맑은 고딕"/>
                </a:rPr>
                <a:t>서비스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다양한 클라이언트 운영체제에서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서비스를 쉽게 관리할 수 있는 명령줄 기반의 관리 서비스를 제공</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가상 컴퓨터</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저장소</a:t>
              </a:r>
              <a:r>
                <a:rPr kumimoji="0" lang="en-US" altLang="ko-KR" sz="1020" b="0" i="0" u="none" strike="noStrike" kern="0" cap="none" spc="0" normalizeH="0" baseline="0" noProof="0" dirty="0" smtClean="0">
                  <a:ln>
                    <a:noFill/>
                  </a:ln>
                  <a:solidFill>
                    <a:prstClr val="black"/>
                  </a:solidFill>
                  <a:effectLst/>
                  <a:uLnTx/>
                  <a:uFillTx/>
                  <a:ea typeface="맑은 고딕"/>
                </a:rPr>
                <a:t>, SQL </a:t>
              </a:r>
              <a:r>
                <a:rPr kumimoji="0" lang="ko-KR" altLang="en-US" sz="1020" b="0" i="0" u="none" strike="noStrike" kern="0" cap="none" spc="0" normalizeH="0" baseline="0" noProof="0" smtClean="0">
                  <a:ln>
                    <a:noFill/>
                  </a:ln>
                  <a:solidFill>
                    <a:prstClr val="black"/>
                  </a:solidFill>
                  <a:effectLst/>
                  <a:uLnTx/>
                  <a:uFillTx/>
                  <a:ea typeface="맑은 고딕"/>
                </a:rPr>
                <a:t>데이터베이스</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en-US" altLang="ko-KR" sz="1020" b="0" i="0" u="none" strike="noStrike" kern="0" cap="none" spc="0" normalizeH="0" baseline="0" noProof="0" dirty="0" err="1" smtClean="0">
                  <a:ln>
                    <a:noFill/>
                  </a:ln>
                  <a:solidFill>
                    <a:prstClr val="black"/>
                  </a:solidFill>
                  <a:effectLst/>
                  <a:uLnTx/>
                  <a:uFillTx/>
                  <a:ea typeface="맑은 고딕"/>
                </a:rPr>
                <a:t>HDInsight</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등 다양한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서비스를 관리할 수 있는 명령을 제공</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윈도우를 포함하여 </a:t>
              </a:r>
              <a:r>
                <a:rPr kumimoji="0" lang="en-US" altLang="ko-KR" sz="1020" b="0" i="0" u="none" strike="noStrike" kern="0" cap="none" spc="0" normalizeH="0" baseline="0" noProof="0" dirty="0" smtClean="0">
                  <a:ln>
                    <a:noFill/>
                  </a:ln>
                  <a:solidFill>
                    <a:prstClr val="black"/>
                  </a:solidFill>
                  <a:effectLst/>
                  <a:uLnTx/>
                  <a:uFillTx/>
                  <a:ea typeface="맑은 고딕"/>
                </a:rPr>
                <a:t>Linux </a:t>
              </a:r>
              <a:r>
                <a:rPr kumimoji="0" lang="ko-KR" altLang="en-US" sz="1020" b="0" i="0" u="none" strike="noStrike" kern="0" cap="none" spc="0" normalizeH="0" baseline="0" noProof="0" smtClean="0">
                  <a:ln>
                    <a:noFill/>
                  </a:ln>
                  <a:solidFill>
                    <a:prstClr val="black"/>
                  </a:solidFill>
                  <a:effectLst/>
                  <a:uLnTx/>
                  <a:uFillTx/>
                  <a:ea typeface="맑은 고딕"/>
                </a:rPr>
                <a:t>그리고 </a:t>
              </a:r>
              <a:r>
                <a:rPr kumimoji="0" lang="en-US" altLang="ko-KR" sz="1020" b="0" i="0" u="none" strike="noStrike" kern="0" cap="none" spc="0" normalizeH="0" baseline="0" noProof="0" dirty="0" smtClean="0">
                  <a:ln>
                    <a:noFill/>
                  </a:ln>
                  <a:solidFill>
                    <a:prstClr val="black"/>
                  </a:solidFill>
                  <a:effectLst/>
                  <a:uLnTx/>
                  <a:uFillTx/>
                  <a:ea typeface="맑은 고딕"/>
                </a:rPr>
                <a:t>OS X</a:t>
              </a:r>
              <a:r>
                <a:rPr kumimoji="0" lang="ko-KR" altLang="en-US" sz="1020" b="0" i="0" u="none" strike="noStrike" kern="0" cap="none" spc="0" normalizeH="0" baseline="0" noProof="0" smtClean="0">
                  <a:ln>
                    <a:noFill/>
                  </a:ln>
                  <a:solidFill>
                    <a:prstClr val="black"/>
                  </a:solidFill>
                  <a:effectLst/>
                  <a:uLnTx/>
                  <a:uFillTx/>
                  <a:ea typeface="맑은 고딕"/>
                </a:rPr>
                <a:t>운영체제에서도 사용이 가능</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918" b="0" i="0" u="none" strike="noStrike" kern="0" cap="none" spc="0" normalizeH="0" baseline="0" noProof="0" dirty="0" smtClean="0">
                <a:ln>
                  <a:noFill/>
                </a:ln>
                <a:solidFill>
                  <a:prstClr val="black"/>
                </a:solidFill>
                <a:effectLst/>
                <a:uLnTx/>
                <a:uFillTx/>
                <a:ea typeface="맑은 고딕"/>
              </a:endParaRPr>
            </a:p>
          </p:txBody>
        </p:sp>
        <p:sp>
          <p:nvSpPr>
            <p:cNvPr id="65" name="Rectangle 7"/>
            <p:cNvSpPr/>
            <p:nvPr/>
          </p:nvSpPr>
          <p:spPr bwMode="gray">
            <a:xfrm>
              <a:off x="3584066" y="914195"/>
              <a:ext cx="3289294" cy="321007"/>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sz="1428" b="1" i="0" u="none" strike="noStrike" kern="0" cap="none" spc="0" normalizeH="0" baseline="0" noProof="0" dirty="0" smtClean="0">
                  <a:ln>
                    <a:noFill/>
                  </a:ln>
                  <a:solidFill>
                    <a:prstClr val="white"/>
                  </a:solidFill>
                  <a:effectLst/>
                  <a:uLnTx/>
                  <a:uFillTx/>
                  <a:latin typeface="맑은 고딕"/>
                  <a:ea typeface="맑은 고딕"/>
                </a:rPr>
                <a:t>Azure </a:t>
              </a:r>
              <a:r>
                <a:rPr kumimoji="0" lang="en-US" sz="1428" b="1" i="0" u="none" strike="noStrike" kern="0" cap="none" spc="0" normalizeH="0" baseline="0" noProof="0" dirty="0" err="1" smtClean="0">
                  <a:ln>
                    <a:noFill/>
                  </a:ln>
                  <a:solidFill>
                    <a:prstClr val="white"/>
                  </a:solidFill>
                  <a:effectLst/>
                  <a:uLnTx/>
                  <a:uFillTx/>
                  <a:latin typeface="맑은 고딕"/>
                  <a:ea typeface="맑은 고딕"/>
                </a:rPr>
                <a:t>Cli</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grpSp>
      <p:sp>
        <p:nvSpPr>
          <p:cNvPr id="66" name="Rectangle 4"/>
          <p:cNvSpPr/>
          <p:nvPr/>
        </p:nvSpPr>
        <p:spPr bwMode="gray">
          <a:xfrm>
            <a:off x="7904724" y="1622187"/>
            <a:ext cx="3231067" cy="4976377"/>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marL="174862" marR="0" lvl="0"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endParaRPr kumimoji="0" lang="en-US" altLang="ko-KR" sz="1428" b="1" i="0" u="sng" strike="noStrike" kern="0" cap="none" spc="0" normalizeH="0" baseline="0" noProof="0" dirty="0" smtClean="0">
              <a:ln>
                <a:noFill/>
              </a:ln>
              <a:solidFill>
                <a:prstClr val="black"/>
              </a:solidFill>
              <a:effectLst/>
              <a:uLnTx/>
              <a:uFillTx/>
              <a:ea typeface="맑은 고딕"/>
            </a:endParaRPr>
          </a:p>
        </p:txBody>
      </p:sp>
      <p:sp>
        <p:nvSpPr>
          <p:cNvPr id="67" name="Rectangle 7"/>
          <p:cNvSpPr/>
          <p:nvPr/>
        </p:nvSpPr>
        <p:spPr bwMode="gray">
          <a:xfrm>
            <a:off x="7904724" y="1622189"/>
            <a:ext cx="3231067" cy="295152"/>
          </a:xfrm>
          <a:prstGeom prst="rect">
            <a:avLst/>
          </a:prstGeom>
          <a:solidFill>
            <a:srgbClr val="005990"/>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Tx/>
              <a:buSzPct val="100000"/>
              <a:buFontTx/>
              <a:buNone/>
              <a:tabLst/>
              <a:defRPr/>
            </a:pP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REST</a:t>
            </a:r>
            <a:r>
              <a:rPr kumimoji="0" lang="ko-KR" altLang="en-US" sz="1428" b="1" i="0" u="none" strike="noStrike" kern="0" cap="none" spc="0" normalizeH="0" baseline="0" noProof="0" smtClean="0">
                <a:ln>
                  <a:noFill/>
                </a:ln>
                <a:solidFill>
                  <a:prstClr val="white"/>
                </a:solidFill>
                <a:effectLst/>
                <a:uLnTx/>
                <a:uFillTx/>
                <a:latin typeface="맑은 고딕"/>
                <a:ea typeface="맑은 고딕"/>
              </a:rPr>
              <a:t> </a:t>
            </a:r>
            <a:r>
              <a:rPr kumimoji="0" lang="en-US" altLang="ko-KR" sz="1428" b="1" i="0" u="none" strike="noStrike" kern="0" cap="none" spc="0" normalizeH="0" baseline="0" noProof="0" dirty="0" smtClean="0">
                <a:ln>
                  <a:noFill/>
                </a:ln>
                <a:solidFill>
                  <a:prstClr val="white"/>
                </a:solidFill>
                <a:effectLst/>
                <a:uLnTx/>
                <a:uFillTx/>
                <a:latin typeface="맑은 고딕"/>
                <a:ea typeface="맑은 고딕"/>
              </a:rPr>
              <a:t>APIs</a:t>
            </a:r>
            <a:endParaRPr kumimoji="0" lang="en-US" sz="1428" b="1" i="0" u="none" strike="noStrike" kern="0" cap="none" spc="0" normalizeH="0" baseline="0" noProof="0" dirty="0" smtClean="0">
              <a:ln>
                <a:noFill/>
              </a:ln>
              <a:solidFill>
                <a:prstClr val="white"/>
              </a:solidFill>
              <a:effectLst/>
              <a:uLnTx/>
              <a:uFillTx/>
              <a:latin typeface="맑은 고딕"/>
              <a:ea typeface="맑은 고딕"/>
            </a:endParaRPr>
          </a:p>
        </p:txBody>
      </p:sp>
      <p:sp>
        <p:nvSpPr>
          <p:cNvPr id="68" name="Rectangle 23"/>
          <p:cNvSpPr/>
          <p:nvPr/>
        </p:nvSpPr>
        <p:spPr bwMode="gray">
          <a:xfrm>
            <a:off x="7904724" y="1917341"/>
            <a:ext cx="3231067" cy="4704142"/>
          </a:xfrm>
          <a:prstGeom prst="rect">
            <a:avLst/>
          </a:prstGeom>
          <a:solidFill>
            <a:sysClr val="window" lastClr="FFFFFF"/>
          </a:solidFill>
          <a:ln w="9525" algn="ctr">
            <a:solidFill>
              <a:sysClr val="windowText" lastClr="000000"/>
            </a:solidFill>
            <a:miter lim="800000"/>
            <a:headEnd/>
            <a:tailEnd/>
          </a:ln>
          <a:effectLst/>
        </p:spPr>
        <p:txBody>
          <a:bodyPr rot="0" spcFirstLastPara="0" vertOverflow="overflow" horzOverflow="overflow" vert="horz" wrap="square" lIns="73433" tIns="73433" rIns="73433" bIns="73433" numCol="1" spcCol="0" rtlCol="0" fromWordArt="0" anchor="b" anchorCtr="0" forceAA="0" compatLnSpc="1">
            <a:prstTxWarp prst="textNoShape">
              <a:avLst/>
            </a:prstTxWarp>
            <a:noAutofit/>
          </a:bodyPr>
          <a:lstStyle/>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서비스</a:t>
            </a:r>
            <a:r>
              <a:rPr kumimoji="0" lang="en-US" altLang="ko-KR" sz="1224" b="1" i="0" u="sng" strike="noStrike" kern="0" cap="none" spc="0" normalizeH="0" baseline="0" noProof="0" dirty="0" smtClean="0">
                <a:ln>
                  <a:noFill/>
                </a:ln>
                <a:solidFill>
                  <a:prstClr val="black"/>
                </a:solidFill>
                <a:effectLst/>
                <a:uLnTx/>
                <a:uFillTx/>
                <a:ea typeface="맑은 고딕"/>
              </a:rPr>
              <a:t> </a:t>
            </a:r>
            <a:r>
              <a:rPr kumimoji="0" lang="ko-KR" altLang="en-US" sz="1224" b="1" i="0" u="sng" strike="noStrike" kern="0" cap="none" spc="0" normalizeH="0" baseline="0" noProof="0" smtClean="0">
                <a:ln>
                  <a:noFill/>
                </a:ln>
                <a:solidFill>
                  <a:prstClr val="black"/>
                </a:solidFill>
                <a:effectLst/>
                <a:uLnTx/>
                <a:uFillTx/>
                <a:ea typeface="맑은 고딕"/>
              </a:rPr>
              <a:t>관리 </a:t>
            </a:r>
            <a:r>
              <a:rPr kumimoji="0" lang="en-US" altLang="ko-KR" sz="1224" b="1" i="0" u="sng" strike="noStrike" kern="0" cap="none" spc="0" normalizeH="0" baseline="0" noProof="0" dirty="0" smtClean="0">
                <a:ln>
                  <a:noFill/>
                </a:ln>
                <a:solidFill>
                  <a:prstClr val="black"/>
                </a:solidFill>
                <a:effectLst/>
                <a:uLnTx/>
                <a:uFillTx/>
                <a:ea typeface="맑은 고딕"/>
              </a:rPr>
              <a:t>API</a:t>
            </a:r>
            <a:r>
              <a:rPr kumimoji="0" lang="ko-KR" altLang="en-US" sz="1224" b="1" i="0" u="sng" strike="noStrike" kern="0" cap="none" spc="0" normalizeH="0" baseline="0" noProof="0" smtClean="0">
                <a:ln>
                  <a:noFill/>
                </a:ln>
                <a:solidFill>
                  <a:prstClr val="black"/>
                </a:solidFill>
                <a:effectLst/>
                <a:uLnTx/>
                <a:uFillTx/>
                <a:ea typeface="맑은 고딕"/>
              </a:rPr>
              <a:t> 활용</a:t>
            </a:r>
            <a:r>
              <a:rPr kumimoji="0" lang="en-US" altLang="ko-KR" sz="1224" b="1" i="0" u="sng" strike="noStrike" kern="0" cap="none" spc="0" normalizeH="0" baseline="0" noProof="0" dirty="0" smtClean="0">
                <a:ln>
                  <a:noFill/>
                </a:ln>
                <a:solidFill>
                  <a:prstClr val="black"/>
                </a:solidFill>
                <a:effectLst/>
                <a:uLnTx/>
                <a:uFillTx/>
                <a:ea typeface="맑은 고딕"/>
              </a:rPr>
              <a:t> </a:t>
            </a: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서비스 관리 </a:t>
            </a:r>
            <a:r>
              <a:rPr kumimoji="0" lang="en-US" altLang="ko-KR" sz="1020" b="0" i="0" u="none" strike="noStrike" kern="0" cap="none" spc="0" normalizeH="0" baseline="0" noProof="0" dirty="0" smtClean="0">
                <a:ln>
                  <a:noFill/>
                </a:ln>
                <a:solidFill>
                  <a:prstClr val="black"/>
                </a:solidFill>
                <a:effectLst/>
                <a:uLnTx/>
                <a:uFillTx/>
                <a:ea typeface="맑은 고딕"/>
              </a:rPr>
              <a:t>API</a:t>
            </a:r>
            <a:r>
              <a:rPr kumimoji="0" lang="ko-KR" altLang="en-US" sz="1020" b="0" i="0" u="none" strike="noStrike" kern="0" cap="none" spc="0" normalizeH="0" baseline="0" noProof="0" smtClean="0">
                <a:ln>
                  <a:noFill/>
                </a:ln>
                <a:solidFill>
                  <a:prstClr val="black"/>
                </a:solidFill>
                <a:effectLst/>
                <a:uLnTx/>
                <a:uFillTx/>
                <a:ea typeface="맑은 고딕"/>
              </a:rPr>
              <a:t>는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관리 포털이 제공하는 기능들에 프로그램 형식으로 접근이 가능하도록 하여</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다양한 방식으로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서비스 관리가 가능하도록 함</a:t>
            </a:r>
            <a:r>
              <a:rPr kumimoji="0" lang="en-US" altLang="ko-KR" sz="1020" b="0" i="0" u="none" strike="noStrike" kern="0" cap="none" spc="0" normalizeH="0" baseline="0" noProof="0" dirty="0" smtClean="0">
                <a:ln>
                  <a:noFill/>
                </a:ln>
                <a:solidFill>
                  <a:prstClr val="black"/>
                </a:solidFill>
                <a:effectLst/>
                <a:uLnTx/>
                <a:uFillTx/>
                <a:ea typeface="맑은 고딕"/>
              </a:rPr>
              <a:t>, </a:t>
            </a:r>
            <a:r>
              <a:rPr kumimoji="0" lang="ko-KR" altLang="en-US" sz="1020" b="0" i="0" u="none" strike="noStrike" kern="0" cap="none" spc="0" normalizeH="0" baseline="0" noProof="0" smtClean="0">
                <a:ln>
                  <a:noFill/>
                </a:ln>
                <a:solidFill>
                  <a:prstClr val="black"/>
                </a:solidFill>
                <a:effectLst/>
                <a:uLnTx/>
                <a:uFillTx/>
                <a:ea typeface="맑은 고딕"/>
              </a:rPr>
              <a:t>개발 언어에 상관없이 </a:t>
            </a:r>
            <a:r>
              <a:rPr kumimoji="0" lang="en-US" altLang="ko-KR" sz="1020" b="0" i="0" u="none" strike="noStrike" kern="0" cap="none" spc="0" normalizeH="0" baseline="0" noProof="0" dirty="0" smtClean="0">
                <a:ln>
                  <a:noFill/>
                </a:ln>
                <a:solidFill>
                  <a:prstClr val="black"/>
                </a:solidFill>
                <a:effectLst/>
                <a:uLnTx/>
                <a:uFillTx/>
                <a:ea typeface="맑은 고딕"/>
              </a:rPr>
              <a:t>Azure </a:t>
            </a:r>
            <a:r>
              <a:rPr kumimoji="0" lang="ko-KR" altLang="en-US" sz="1020" b="0" i="0" u="none" strike="noStrike" kern="0" cap="none" spc="0" normalizeH="0" baseline="0" noProof="0" smtClean="0">
                <a:ln>
                  <a:noFill/>
                </a:ln>
                <a:solidFill>
                  <a:prstClr val="black"/>
                </a:solidFill>
                <a:effectLst/>
                <a:uLnTx/>
                <a:uFillTx/>
                <a:ea typeface="맑은 고딕"/>
              </a:rPr>
              <a:t>서비스 접근이 가능한 장점 제공 </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174862" defTabSz="317342" eaLnBrk="1" fontAlgn="auto" latinLnBrk="0" hangingPunct="1">
              <a:lnSpc>
                <a:spcPct val="90000"/>
              </a:lnSpc>
              <a:spcBef>
                <a:spcPts val="306"/>
              </a:spcBef>
              <a:spcAft>
                <a:spcPts val="306"/>
              </a:spcAft>
              <a:buClr>
                <a:srgbClr val="FD0000"/>
              </a:buClr>
              <a:buSzTx/>
              <a:buFont typeface="Arial" pitchFamily="34" charset="0"/>
              <a:buChar char="•"/>
              <a:tabLst/>
              <a:defRPr/>
            </a:pPr>
            <a:r>
              <a:rPr kumimoji="0" lang="ko-KR" altLang="en-US" sz="1224" b="1" i="0" u="sng" strike="noStrike" kern="0" cap="none" spc="0" normalizeH="0" baseline="0" noProof="0" dirty="0" smtClean="0">
                <a:ln>
                  <a:noFill/>
                </a:ln>
                <a:solidFill>
                  <a:prstClr val="black"/>
                </a:solidFill>
                <a:effectLst/>
                <a:uLnTx/>
                <a:uFillTx/>
                <a:ea typeface="맑은 고딕"/>
              </a:rPr>
              <a:t>인증서를 통한 관리 서비스에 접근</a:t>
            </a:r>
            <a:endParaRPr kumimoji="0" lang="en-US" altLang="ko-KR" sz="1224" b="1" i="0" u="sng"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r>
              <a:rPr kumimoji="0" lang="ko-KR" altLang="en-US" sz="1020" b="0" i="0" u="none" strike="noStrike" kern="0" cap="none" spc="0" normalizeH="0" baseline="0" noProof="0" dirty="0" smtClean="0">
                <a:ln>
                  <a:noFill/>
                </a:ln>
                <a:solidFill>
                  <a:prstClr val="black"/>
                </a:solidFill>
                <a:effectLst/>
                <a:uLnTx/>
                <a:uFillTx/>
                <a:ea typeface="맑은 고딕"/>
              </a:rPr>
              <a:t>모든 </a:t>
            </a:r>
            <a:r>
              <a:rPr kumimoji="0" lang="en-US" altLang="ko-KR" sz="1020" b="0" i="0" u="none" strike="noStrike" kern="0" cap="none" spc="0" normalizeH="0" baseline="0" noProof="0" dirty="0" smtClean="0">
                <a:ln>
                  <a:noFill/>
                </a:ln>
                <a:solidFill>
                  <a:prstClr val="black"/>
                </a:solidFill>
                <a:effectLst/>
                <a:uLnTx/>
                <a:uFillTx/>
                <a:ea typeface="맑은 고딕"/>
              </a:rPr>
              <a:t>API </a:t>
            </a:r>
            <a:r>
              <a:rPr kumimoji="0" lang="ko-KR" altLang="en-US" sz="1020" b="0" i="0" u="none" strike="noStrike" kern="0" cap="none" spc="0" normalizeH="0" baseline="0" noProof="0" smtClean="0">
                <a:ln>
                  <a:noFill/>
                </a:ln>
                <a:solidFill>
                  <a:prstClr val="black"/>
                </a:solidFill>
                <a:effectLst/>
                <a:uLnTx/>
                <a:uFillTx/>
                <a:ea typeface="맑은 고딕"/>
              </a:rPr>
              <a:t>호출은 </a:t>
            </a:r>
            <a:r>
              <a:rPr kumimoji="0" lang="en-US" altLang="ko-KR" sz="1020" b="0" i="0" u="none" strike="noStrike" kern="0" cap="none" spc="0" normalizeH="0" baseline="0" noProof="0" dirty="0" smtClean="0">
                <a:ln>
                  <a:noFill/>
                </a:ln>
                <a:solidFill>
                  <a:prstClr val="black"/>
                </a:solidFill>
                <a:effectLst/>
                <a:uLnTx/>
                <a:uFillTx/>
                <a:ea typeface="맑은 고딕"/>
              </a:rPr>
              <a:t>X.509 v3 </a:t>
            </a:r>
            <a:r>
              <a:rPr kumimoji="0" lang="ko-KR" altLang="en-US" sz="1020" b="0" i="0" u="none" strike="noStrike" kern="0" cap="none" spc="0" normalizeH="0" baseline="0" noProof="0" smtClean="0">
                <a:ln>
                  <a:noFill/>
                </a:ln>
                <a:solidFill>
                  <a:prstClr val="black"/>
                </a:solidFill>
                <a:effectLst/>
                <a:uLnTx/>
                <a:uFillTx/>
                <a:ea typeface="맑은 고딕"/>
              </a:rPr>
              <a:t>인증서와 </a:t>
            </a:r>
            <a:r>
              <a:rPr kumimoji="0" lang="en-US" altLang="ko-KR" sz="1020" b="0" i="0" u="none" strike="noStrike" kern="0" cap="none" spc="0" normalizeH="0" baseline="0" noProof="0" dirty="0" smtClean="0">
                <a:ln>
                  <a:noFill/>
                </a:ln>
                <a:solidFill>
                  <a:prstClr val="black"/>
                </a:solidFill>
                <a:effectLst/>
                <a:uLnTx/>
                <a:uFillTx/>
                <a:ea typeface="맑은 고딕"/>
              </a:rPr>
              <a:t>SSL</a:t>
            </a:r>
            <a:r>
              <a:rPr kumimoji="0" lang="ko-KR" altLang="en-US" sz="1020" b="0" i="0" u="none" strike="noStrike" kern="0" cap="none" spc="0" normalizeH="0" baseline="0" noProof="0" smtClean="0">
                <a:ln>
                  <a:noFill/>
                </a:ln>
                <a:solidFill>
                  <a:prstClr val="black"/>
                </a:solidFill>
                <a:effectLst/>
                <a:uLnTx/>
                <a:uFillTx/>
                <a:ea typeface="맑은 고딕"/>
              </a:rPr>
              <a:t>을 통해 안전하게 이루어 짐</a:t>
            </a: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a:p>
            <a:pPr marL="181338" marR="0" lvl="1" indent="0" defTabSz="317342" eaLnBrk="1" fontAlgn="auto" latinLnBrk="0" hangingPunct="1">
              <a:lnSpc>
                <a:spcPct val="90000"/>
              </a:lnSpc>
              <a:spcBef>
                <a:spcPts val="306"/>
              </a:spcBef>
              <a:spcAft>
                <a:spcPts val="306"/>
              </a:spcAft>
              <a:buClr>
                <a:srgbClr val="FD0000"/>
              </a:buClr>
              <a:buSzTx/>
              <a:buFontTx/>
              <a:buNone/>
              <a:tabLst/>
              <a:defRPr/>
            </a:pPr>
            <a:endParaRPr kumimoji="0" lang="en-US" altLang="ko-KR" sz="1020" b="0" i="0" u="none" strike="noStrike" kern="0" cap="none" spc="0" normalizeH="0" baseline="0" noProof="0" dirty="0" smtClean="0">
              <a:ln>
                <a:noFill/>
              </a:ln>
              <a:solidFill>
                <a:prstClr val="black"/>
              </a:solidFill>
              <a:effectLst/>
              <a:uLnTx/>
              <a:uFillTx/>
              <a:ea typeface="맑은 고딕"/>
            </a:endParaRPr>
          </a:p>
        </p:txBody>
      </p:sp>
      <p:pic>
        <p:nvPicPr>
          <p:cNvPr id="69" name="그림 1"/>
          <p:cNvPicPr>
            <a:picLocks noChangeAspect="1"/>
          </p:cNvPicPr>
          <p:nvPr/>
        </p:nvPicPr>
        <p:blipFill>
          <a:blip r:embed="rId3"/>
          <a:stretch>
            <a:fillRect/>
          </a:stretch>
        </p:blipFill>
        <p:spPr>
          <a:xfrm>
            <a:off x="4749387" y="2284134"/>
            <a:ext cx="2952315" cy="1795476"/>
          </a:xfrm>
          <a:prstGeom prst="rect">
            <a:avLst/>
          </a:prstGeom>
          <a:ln>
            <a:solidFill>
              <a:sysClr val="window" lastClr="FFFFFF">
                <a:lumMod val="75000"/>
              </a:sysClr>
            </a:solidFill>
          </a:ln>
        </p:spPr>
      </p:pic>
      <p:grpSp>
        <p:nvGrpSpPr>
          <p:cNvPr id="70" name="그룹 73"/>
          <p:cNvGrpSpPr/>
          <p:nvPr/>
        </p:nvGrpSpPr>
        <p:grpSpPr>
          <a:xfrm>
            <a:off x="8006191" y="2007522"/>
            <a:ext cx="3043498" cy="2103934"/>
            <a:chOff x="3245258" y="1920405"/>
            <a:chExt cx="2984092" cy="2062868"/>
          </a:xfrm>
        </p:grpSpPr>
        <p:pic>
          <p:nvPicPr>
            <p:cNvPr id="7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직사각형 75"/>
            <p:cNvSpPr/>
            <p:nvPr/>
          </p:nvSpPr>
          <p:spPr>
            <a:xfrm>
              <a:off x="3264310" y="2178936"/>
              <a:ext cx="2949677" cy="1804337"/>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78" name="직사각형 76"/>
            <p:cNvSpPr/>
            <p:nvPr/>
          </p:nvSpPr>
          <p:spPr>
            <a:xfrm>
              <a:off x="3960489" y="1939424"/>
              <a:ext cx="1556836"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REST API</a:t>
              </a:r>
              <a:r>
                <a:rPr kumimoji="0" lang="ko-KR" altLang="en-US" sz="1122" b="1" i="0" u="none" strike="noStrike" kern="0" cap="none" spc="0" normalizeH="0" baseline="0" noProof="0" smtClean="0">
                  <a:ln>
                    <a:noFill/>
                  </a:ln>
                  <a:solidFill>
                    <a:prstClr val="black"/>
                  </a:solidFill>
                  <a:effectLst/>
                  <a:uLnTx/>
                  <a:uFillTx/>
                  <a:ea typeface="맑은 고딕"/>
                </a:rPr>
                <a:t>활용한 관리</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grpSp>
        <p:nvGrpSpPr>
          <p:cNvPr id="79" name="그룹 82"/>
          <p:cNvGrpSpPr/>
          <p:nvPr/>
        </p:nvGrpSpPr>
        <p:grpSpPr>
          <a:xfrm>
            <a:off x="4673873" y="2007522"/>
            <a:ext cx="3043498" cy="2103934"/>
            <a:chOff x="3245258" y="1920405"/>
            <a:chExt cx="2984092" cy="2062868"/>
          </a:xfrm>
        </p:grpSpPr>
        <p:pic>
          <p:nvPicPr>
            <p:cNvPr id="8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직사각형 84"/>
            <p:cNvSpPr/>
            <p:nvPr/>
          </p:nvSpPr>
          <p:spPr>
            <a:xfrm>
              <a:off x="3264310" y="2178936"/>
              <a:ext cx="2949677" cy="1804337"/>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82" name="직사각형 85"/>
            <p:cNvSpPr/>
            <p:nvPr/>
          </p:nvSpPr>
          <p:spPr>
            <a:xfrm>
              <a:off x="3733664" y="1939424"/>
              <a:ext cx="2005677"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Linux, OS X</a:t>
              </a:r>
              <a:r>
                <a:rPr kumimoji="0" lang="ko-KR" altLang="en-US" sz="1122" b="1" i="0" u="none" strike="noStrike" kern="0" cap="none" spc="0" normalizeH="0" baseline="0" noProof="0" smtClean="0">
                  <a:ln>
                    <a:noFill/>
                  </a:ln>
                  <a:solidFill>
                    <a:prstClr val="black"/>
                  </a:solidFill>
                  <a:effectLst/>
                  <a:uLnTx/>
                  <a:uFillTx/>
                  <a:ea typeface="맑은 고딕"/>
                </a:rPr>
                <a:t>에서 </a:t>
              </a:r>
              <a:r>
                <a:rPr kumimoji="0" lang="en-US" altLang="ko-KR" sz="1122" b="1" i="0" u="none" strike="noStrike" kern="0" cap="none" spc="0" normalizeH="0" baseline="0" noProof="0" dirty="0" smtClean="0">
                  <a:ln>
                    <a:noFill/>
                  </a:ln>
                  <a:solidFill>
                    <a:prstClr val="black"/>
                  </a:solidFill>
                  <a:effectLst/>
                  <a:uLnTx/>
                  <a:uFillTx/>
                  <a:ea typeface="맑은 고딕"/>
                </a:rPr>
                <a:t>Azure </a:t>
              </a:r>
              <a:r>
                <a:rPr kumimoji="0" lang="ko-KR" altLang="en-US" sz="1122" b="1" i="0" u="none" strike="noStrike" kern="0" cap="none" spc="0" normalizeH="0" baseline="0" noProof="0" smtClean="0">
                  <a:ln>
                    <a:noFill/>
                  </a:ln>
                  <a:solidFill>
                    <a:prstClr val="black"/>
                  </a:solidFill>
                  <a:effectLst/>
                  <a:uLnTx/>
                  <a:uFillTx/>
                  <a:ea typeface="맑은 고딕"/>
                </a:rPr>
                <a:t>관리</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grpSp>
        <p:nvGrpSpPr>
          <p:cNvPr id="92" name="그룹 86"/>
          <p:cNvGrpSpPr/>
          <p:nvPr/>
        </p:nvGrpSpPr>
        <p:grpSpPr>
          <a:xfrm>
            <a:off x="1382081" y="2007522"/>
            <a:ext cx="3043498" cy="2103934"/>
            <a:chOff x="3245258" y="1920405"/>
            <a:chExt cx="2984092" cy="2062868"/>
          </a:xfrm>
        </p:grpSpPr>
        <p:pic>
          <p:nvPicPr>
            <p:cNvPr id="9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299"/>
            <a:stretch/>
          </p:blipFill>
          <p:spPr bwMode="auto">
            <a:xfrm>
              <a:off x="3245258" y="1920405"/>
              <a:ext cx="2984092" cy="2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직사각형 88"/>
            <p:cNvSpPr/>
            <p:nvPr/>
          </p:nvSpPr>
          <p:spPr>
            <a:xfrm>
              <a:off x="3264310" y="2178936"/>
              <a:ext cx="2949677" cy="1804337"/>
            </a:xfrm>
            <a:prstGeom prst="rect">
              <a:avLst/>
            </a:prstGeom>
            <a:no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white"/>
                </a:solidFill>
                <a:effectLst/>
                <a:uLnTx/>
                <a:uFillTx/>
                <a:latin typeface="Segoe UI"/>
                <a:ea typeface="맑은 고딕"/>
                <a:cs typeface="+mn-cs"/>
              </a:endParaRPr>
            </a:p>
          </p:txBody>
        </p:sp>
        <p:sp>
          <p:nvSpPr>
            <p:cNvPr id="95" name="직사각형 89"/>
            <p:cNvSpPr/>
            <p:nvPr/>
          </p:nvSpPr>
          <p:spPr>
            <a:xfrm>
              <a:off x="4109568" y="1939424"/>
              <a:ext cx="1269899" cy="247760"/>
            </a:xfrm>
            <a:prstGeom prst="rect">
              <a:avLst/>
            </a:prstGeom>
          </p:spPr>
          <p:txBody>
            <a:bodyPr wrap="none">
              <a:spAutoFit/>
            </a:bodyPr>
            <a:lstStyle/>
            <a:p>
              <a:pPr marL="0" marR="0" lvl="0" indent="0" defTabSz="317342" eaLnBrk="1" fontAlgn="auto" latinLnBrk="0" hangingPunct="1">
                <a:lnSpc>
                  <a:spcPct val="90000"/>
                </a:lnSpc>
                <a:spcBef>
                  <a:spcPts val="306"/>
                </a:spcBef>
                <a:spcAft>
                  <a:spcPts val="306"/>
                </a:spcAft>
                <a:buClr>
                  <a:srgbClr val="FD0000"/>
                </a:buClr>
                <a:buSzTx/>
                <a:buFontTx/>
                <a:buNone/>
                <a:tabLst/>
                <a:defRPr/>
              </a:pPr>
              <a:r>
                <a:rPr kumimoji="0" lang="en-US" altLang="ko-KR" sz="1122" b="1" i="0" u="none" strike="noStrike" kern="0" cap="none" spc="0" normalizeH="0" baseline="0" noProof="0" dirty="0" smtClean="0">
                  <a:ln>
                    <a:noFill/>
                  </a:ln>
                  <a:solidFill>
                    <a:prstClr val="black"/>
                  </a:solidFill>
                  <a:effectLst/>
                  <a:uLnTx/>
                  <a:uFillTx/>
                  <a:ea typeface="맑은 고딕"/>
                </a:rPr>
                <a:t>PowerShell </a:t>
              </a:r>
              <a:r>
                <a:rPr kumimoji="0" lang="ko-KR" altLang="en-US" sz="1122" b="1" i="0" u="none" strike="noStrike" kern="0" cap="none" spc="0" normalizeH="0" baseline="0" noProof="0" smtClean="0">
                  <a:ln>
                    <a:noFill/>
                  </a:ln>
                  <a:solidFill>
                    <a:prstClr val="black"/>
                  </a:solidFill>
                  <a:effectLst/>
                  <a:uLnTx/>
                  <a:uFillTx/>
                  <a:ea typeface="맑은 고딕"/>
                </a:rPr>
                <a:t>활용</a:t>
              </a:r>
              <a:endParaRPr kumimoji="0" lang="en-US" altLang="ko-KR" sz="1224" b="1" i="0" u="sng" strike="noStrike" kern="0" cap="none" spc="0" normalizeH="0" baseline="0" noProof="0" dirty="0" smtClean="0">
                <a:ln>
                  <a:noFill/>
                </a:ln>
                <a:solidFill>
                  <a:prstClr val="black"/>
                </a:solidFill>
                <a:effectLst/>
                <a:uLnTx/>
                <a:uFillTx/>
                <a:ea typeface="맑은 고딕"/>
              </a:endParaRPr>
            </a:p>
          </p:txBody>
        </p:sp>
      </p:grpSp>
      <p:pic>
        <p:nvPicPr>
          <p:cNvPr id="96" name="그림 90"/>
          <p:cNvPicPr>
            <a:picLocks noChangeAspect="1"/>
          </p:cNvPicPr>
          <p:nvPr/>
        </p:nvPicPr>
        <p:blipFill>
          <a:blip r:embed="rId5"/>
          <a:stretch>
            <a:fillRect/>
          </a:stretch>
        </p:blipFill>
        <p:spPr>
          <a:xfrm>
            <a:off x="1401513" y="2320058"/>
            <a:ext cx="3008396" cy="1723627"/>
          </a:xfrm>
          <a:prstGeom prst="rect">
            <a:avLst/>
          </a:prstGeom>
          <a:ln>
            <a:solidFill>
              <a:sysClr val="window" lastClr="FFFFFF">
                <a:lumMod val="75000"/>
              </a:sysClr>
            </a:solidFill>
          </a:ln>
        </p:spPr>
      </p:pic>
      <p:pic>
        <p:nvPicPr>
          <p:cNvPr id="97" name="그림 3"/>
          <p:cNvPicPr>
            <a:picLocks noChangeAspect="1"/>
          </p:cNvPicPr>
          <p:nvPr/>
        </p:nvPicPr>
        <p:blipFill>
          <a:blip r:embed="rId6"/>
          <a:stretch>
            <a:fillRect/>
          </a:stretch>
        </p:blipFill>
        <p:spPr>
          <a:xfrm>
            <a:off x="8151447" y="2361019"/>
            <a:ext cx="2761140" cy="1660618"/>
          </a:xfrm>
          <a:prstGeom prst="rect">
            <a:avLst/>
          </a:prstGeom>
          <a:ln>
            <a:solidFill>
              <a:sysClr val="window" lastClr="FFFFFF">
                <a:lumMod val="75000"/>
              </a:sysClr>
            </a:solidFill>
          </a:ln>
        </p:spPr>
      </p:pic>
      <p:sp>
        <p:nvSpPr>
          <p:cNvPr id="98" name="Title 11"/>
          <p:cNvSpPr txBox="1">
            <a:spLocks/>
          </p:cNvSpPr>
          <p:nvPr/>
        </p:nvSpPr>
        <p:spPr>
          <a:xfrm>
            <a:off x="309918" y="958459"/>
            <a:ext cx="11737090" cy="693112"/>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a:solidFill>
                  <a:srgbClr val="0076C6"/>
                </a:solidFill>
                <a:latin typeface="맑은 고딕" panose="020B0503020000020004" pitchFamily="50" charset="-127"/>
                <a:ea typeface="맑은 고딕" panose="020B0503020000020004" pitchFamily="50" charset="-127"/>
              </a:rPr>
              <a:t>다양한 </a:t>
            </a:r>
            <a:r>
              <a:rPr lang="en-US" altLang="ko-KR" sz="1836" spc="-104" dirty="0">
                <a:solidFill>
                  <a:srgbClr val="0076C6"/>
                </a:solidFill>
                <a:latin typeface="맑은 고딕" panose="020B0503020000020004" pitchFamily="50" charset="-127"/>
                <a:ea typeface="맑은 고딕" panose="020B0503020000020004" pitchFamily="50" charset="-127"/>
              </a:rPr>
              <a:t>Azure </a:t>
            </a:r>
            <a:r>
              <a:rPr lang="ko-KR" altLang="en-US" sz="1836" spc="-104">
                <a:solidFill>
                  <a:srgbClr val="0076C6"/>
                </a:solidFill>
                <a:latin typeface="맑은 고딕" panose="020B0503020000020004" pitchFamily="50" charset="-127"/>
                <a:ea typeface="맑은 고딕" panose="020B0503020000020004" pitchFamily="50" charset="-127"/>
              </a:rPr>
              <a:t>서비스를 전문적으로 관리 할 수 있도록 </a:t>
            </a:r>
            <a:r>
              <a:rPr lang="en-US" altLang="ko-KR" sz="1836" spc="-104" dirty="0">
                <a:solidFill>
                  <a:srgbClr val="0076C6"/>
                </a:solidFill>
                <a:latin typeface="맑은 고딕" panose="020B0503020000020004" pitchFamily="50" charset="-127"/>
                <a:ea typeface="맑은 고딕" panose="020B0503020000020004" pitchFamily="50" charset="-127"/>
              </a:rPr>
              <a:t>Azure PowerShell</a:t>
            </a:r>
            <a:r>
              <a:rPr lang="ko-KR" altLang="en-US" sz="1836" spc="-104">
                <a:solidFill>
                  <a:srgbClr val="0076C6"/>
                </a:solidFill>
                <a:latin typeface="맑은 고딕" panose="020B0503020000020004" pitchFamily="50" charset="-127"/>
                <a:ea typeface="맑은 고딕" panose="020B0503020000020004" pitchFamily="50" charset="-127"/>
              </a:rPr>
              <a:t>을 제공합니다</a:t>
            </a:r>
            <a:r>
              <a:rPr lang="en-US" altLang="ko-KR" sz="1836" spc="-104" dirty="0">
                <a:solidFill>
                  <a:srgbClr val="0076C6"/>
                </a:solidFill>
                <a:latin typeface="맑은 고딕" panose="020B0503020000020004" pitchFamily="50" charset="-127"/>
                <a:ea typeface="맑은 고딕" panose="020B0503020000020004" pitchFamily="50" charset="-127"/>
              </a:rPr>
              <a:t>. </a:t>
            </a:r>
            <a:r>
              <a:rPr lang="ko-KR" altLang="en-US" sz="1836" spc="-104">
                <a:solidFill>
                  <a:srgbClr val="0076C6"/>
                </a:solidFill>
                <a:latin typeface="맑은 고딕" panose="020B0503020000020004" pitchFamily="50" charset="-127"/>
                <a:ea typeface="맑은 고딕" panose="020B0503020000020004" pitchFamily="50" charset="-127"/>
              </a:rPr>
              <a:t>또한 </a:t>
            </a:r>
            <a:r>
              <a:rPr lang="en-US" altLang="ko-KR" sz="1836" spc="-104" dirty="0">
                <a:solidFill>
                  <a:srgbClr val="0076C6"/>
                </a:solidFill>
                <a:latin typeface="맑은 고딕" panose="020B0503020000020004" pitchFamily="50" charset="-127"/>
                <a:ea typeface="맑은 고딕" panose="020B0503020000020004" pitchFamily="50" charset="-127"/>
              </a:rPr>
              <a:t>Azure CLI (Command Line Interface) </a:t>
            </a:r>
            <a:r>
              <a:rPr lang="ko-KR" altLang="en-US" sz="1836" spc="-104">
                <a:solidFill>
                  <a:srgbClr val="0076C6"/>
                </a:solidFill>
                <a:latin typeface="맑은 고딕" panose="020B0503020000020004" pitchFamily="50" charset="-127"/>
                <a:ea typeface="맑은 고딕" panose="020B0503020000020004" pitchFamily="50" charset="-127"/>
              </a:rPr>
              <a:t>그리고 </a:t>
            </a:r>
            <a:r>
              <a:rPr lang="en-US" altLang="ko-KR" sz="1836" spc="-104" dirty="0">
                <a:solidFill>
                  <a:srgbClr val="0076C6"/>
                </a:solidFill>
                <a:latin typeface="맑은 고딕" panose="020B0503020000020004" pitchFamily="50" charset="-127"/>
                <a:ea typeface="맑은 고딕" panose="020B0503020000020004" pitchFamily="50" charset="-127"/>
              </a:rPr>
              <a:t>REST APIs</a:t>
            </a:r>
            <a:r>
              <a:rPr lang="ko-KR" altLang="en-US" sz="1836" spc="-104">
                <a:solidFill>
                  <a:srgbClr val="0076C6"/>
                </a:solidFill>
                <a:latin typeface="맑은 고딕" panose="020B0503020000020004" pitchFamily="50" charset="-127"/>
                <a:ea typeface="맑은 고딕" panose="020B0503020000020004" pitchFamily="50" charset="-127"/>
              </a:rPr>
              <a:t>로 서비스를 관리 할 수 있습니다</a:t>
            </a:r>
            <a:r>
              <a:rPr lang="en-US" altLang="ko-KR" sz="1836" spc="-104" dirty="0">
                <a:solidFill>
                  <a:srgbClr val="0076C6"/>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4155328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a:t>
            </a:r>
            <a:r>
              <a:rPr lang="en-US" sz="700" dirty="0" smtClean="0">
                <a:gradFill>
                  <a:gsLst>
                    <a:gs pos="0">
                      <a:srgbClr val="FFFFFF"/>
                    </a:gs>
                    <a:gs pos="100000">
                      <a:srgbClr val="FFFFFF"/>
                    </a:gs>
                  </a:gsLst>
                  <a:lin ang="5400000" scaled="0"/>
                </a:gradFill>
                <a:cs typeface="Segoe UI" pitchFamily="34" charset="0"/>
              </a:rPr>
              <a:t>and </a:t>
            </a:r>
            <a:r>
              <a:rPr lang="en-US" sz="700" dirty="0">
                <a:gradFill>
                  <a:gsLst>
                    <a:gs pos="0">
                      <a:srgbClr val="FFFFFF"/>
                    </a:gs>
                    <a:gs pos="100000">
                      <a:srgbClr val="FFFFFF"/>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2550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a:spLocks noGrp="1"/>
          </p:cNvSpPr>
          <p:nvPr>
            <p:ph type="title"/>
          </p:nvPr>
        </p:nvSpPr>
        <p:spPr/>
        <p:txBody>
          <a:bodyPr rtlCol="0">
            <a:normAutofit/>
          </a:bodyPr>
          <a:lstStyle/>
          <a:p>
            <a:pPr fontAlgn="auto">
              <a:spcAft>
                <a:spcPts val="0"/>
              </a:spcAft>
              <a:defRPr/>
            </a:pPr>
            <a:r>
              <a:rPr lang="en-US" altLang="ko-KR" dirty="0" smtClean="0"/>
              <a:t>Microsoft Azure SLA</a:t>
            </a:r>
            <a:endParaRPr lang="ko-KR" altLang="en-US" dirty="0"/>
          </a:p>
        </p:txBody>
      </p:sp>
      <p:sp>
        <p:nvSpPr>
          <p:cNvPr id="111" name="텍스트 개체 틀 110"/>
          <p:cNvSpPr>
            <a:spLocks noGrp="1"/>
          </p:cNvSpPr>
          <p:nvPr>
            <p:ph type="body" sz="quarter" idx="4294967295"/>
          </p:nvPr>
        </p:nvSpPr>
        <p:spPr>
          <a:xfrm>
            <a:off x="0" y="800100"/>
            <a:ext cx="11798300" cy="436563"/>
          </a:xfrm>
        </p:spPr>
        <p:txBody>
          <a:bodyPr>
            <a:normAutofit fontScale="85000" lnSpcReduction="20000"/>
          </a:bodyPr>
          <a:lstStyle/>
          <a:p>
            <a:pPr fontAlgn="auto">
              <a:spcAft>
                <a:spcPts val="0"/>
              </a:spcAft>
              <a:defRPr/>
            </a:pPr>
            <a:r>
              <a:rPr lang="en-US" altLang="ko-KR" dirty="0"/>
              <a:t>Azure</a:t>
            </a:r>
            <a:r>
              <a:rPr lang="ko-KR" altLang="en-US"/>
              <a:t>의 주요 서비스의 </a:t>
            </a:r>
            <a:r>
              <a:rPr lang="en-US" altLang="ko-KR" dirty="0"/>
              <a:t>SLA</a:t>
            </a:r>
            <a:r>
              <a:rPr lang="ko-KR" altLang="en-US"/>
              <a:t>는 다음과 같음</a:t>
            </a:r>
            <a:r>
              <a:rPr lang="en-US" altLang="ko-KR" dirty="0"/>
              <a:t>.</a:t>
            </a:r>
          </a:p>
        </p:txBody>
      </p:sp>
      <p:graphicFrame>
        <p:nvGraphicFramePr>
          <p:cNvPr id="69" name="Table 154"/>
          <p:cNvGraphicFramePr>
            <a:graphicFrameLocks noGrp="1"/>
          </p:cNvGraphicFramePr>
          <p:nvPr>
            <p:extLst/>
          </p:nvPr>
        </p:nvGraphicFramePr>
        <p:xfrm>
          <a:off x="655637" y="1439862"/>
          <a:ext cx="11201400" cy="4800599"/>
        </p:xfrm>
        <a:graphic>
          <a:graphicData uri="http://schemas.openxmlformats.org/drawingml/2006/table">
            <a:tbl>
              <a:tblPr firstRow="1">
                <a:tableStyleId>{21E4AEA4-8DFA-4A89-87EB-49C32662AFE0}</a:tableStyleId>
              </a:tblPr>
              <a:tblGrid>
                <a:gridCol w="2461521">
                  <a:extLst>
                    <a:ext uri="{9D8B030D-6E8A-4147-A177-3AD203B41FA5}">
                      <a16:colId xmlns:a16="http://schemas.microsoft.com/office/drawing/2014/main" val="376834123"/>
                    </a:ext>
                  </a:extLst>
                </a:gridCol>
                <a:gridCol w="3990634">
                  <a:extLst>
                    <a:ext uri="{9D8B030D-6E8A-4147-A177-3AD203B41FA5}">
                      <a16:colId xmlns:a16="http://schemas.microsoft.com/office/drawing/2014/main" val="2566951542"/>
                    </a:ext>
                  </a:extLst>
                </a:gridCol>
                <a:gridCol w="1563899">
                  <a:extLst>
                    <a:ext uri="{9D8B030D-6E8A-4147-A177-3AD203B41FA5}">
                      <a16:colId xmlns:a16="http://schemas.microsoft.com/office/drawing/2014/main" val="3074107371"/>
                    </a:ext>
                  </a:extLst>
                </a:gridCol>
                <a:gridCol w="3185346">
                  <a:extLst>
                    <a:ext uri="{9D8B030D-6E8A-4147-A177-3AD203B41FA5}">
                      <a16:colId xmlns:a16="http://schemas.microsoft.com/office/drawing/2014/main" val="329214691"/>
                    </a:ext>
                  </a:extLst>
                </a:gridCol>
              </a:tblGrid>
              <a:tr h="365366">
                <a:tc>
                  <a:txBody>
                    <a:bodyPr/>
                    <a:lstStyle/>
                    <a:p>
                      <a:pPr algn="ctr" latinLnBrk="1"/>
                      <a:r>
                        <a:rPr lang="ko-KR" altLang="en-US" sz="1200" dirty="0" smtClean="0"/>
                        <a:t>구분</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algn="ctr" latinLnBrk="1"/>
                      <a:r>
                        <a:rPr lang="en-US" altLang="ko-KR" sz="1200" dirty="0" smtClean="0"/>
                        <a:t>Service</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algn="ctr" latinLnBrk="1"/>
                      <a:r>
                        <a:rPr lang="en-US" altLang="ko-KR" sz="1200" dirty="0" smtClean="0"/>
                        <a:t>SLA</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algn="ctr" latinLnBrk="1"/>
                      <a:r>
                        <a:rPr lang="ko-KR" altLang="en-US" sz="1200" dirty="0" smtClean="0"/>
                        <a:t>비고</a:t>
                      </a:r>
                      <a:endParaRPr lang="ko-KR" altLang="en-US" sz="1200" dirty="0">
                        <a:latin typeface="맑은 고딕" panose="020B0503020000020004" pitchFamily="50" charset="-127"/>
                        <a:ea typeface="맑은 고딕" panose="020B0503020000020004" pitchFamily="50" charset="-127"/>
                      </a:endParaRPr>
                    </a:p>
                  </a:txBody>
                  <a:tcPr anchor="ctr"/>
                </a:tc>
                <a:extLst>
                  <a:ext uri="{0D108BD9-81ED-4DB2-BD59-A6C34878D82A}">
                    <a16:rowId xmlns:a16="http://schemas.microsoft.com/office/drawing/2014/main" val="136226209"/>
                  </a:ext>
                </a:extLst>
              </a:tr>
              <a:tr h="291526">
                <a:tc rowSpan="3">
                  <a:txBody>
                    <a:bodyPr/>
                    <a:lstStyle/>
                    <a:p>
                      <a:pPr algn="ctr" latinLnBrk="1"/>
                      <a:r>
                        <a:rPr lang="en-US" altLang="ko-KR" sz="1800" b="1" dirty="0" smtClean="0"/>
                        <a:t>VM</a:t>
                      </a:r>
                      <a:endParaRPr lang="ko-KR" altLang="en-US" sz="18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dirty="0" smtClean="0"/>
                        <a:t>Cloud Services (</a:t>
                      </a:r>
                      <a:r>
                        <a:rPr lang="en-US" altLang="ko-KR" sz="1200" dirty="0" err="1" smtClean="0"/>
                        <a:t>PaaS</a:t>
                      </a:r>
                      <a:r>
                        <a:rPr lang="en-US" altLang="ko-KR" sz="1200" dirty="0" smtClean="0"/>
                        <a:t>)</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99.95%</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2636564108"/>
                  </a:ext>
                </a:extLst>
              </a:tr>
              <a:tr h="472428">
                <a:tc vMerge="1">
                  <a:txBody>
                    <a:bodyPr/>
                    <a:lstStyle/>
                    <a:p>
                      <a:pPr algn="ctr" latinLnBrk="1"/>
                      <a:endParaRPr lang="ko-KR" altLang="en-US" sz="1200" b="1" dirty="0">
                        <a:latin typeface="맑은 고딕" panose="020B0503020000020004" pitchFamily="50" charset="-127"/>
                        <a:ea typeface="맑은 고딕" panose="020B0503020000020004" pitchFamily="50" charset="-127"/>
                      </a:endParaRPr>
                    </a:p>
                  </a:txBody>
                  <a:tcPr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200" dirty="0" smtClean="0"/>
                        <a:t>Virtual Machine (</a:t>
                      </a:r>
                      <a:r>
                        <a:rPr lang="en-US" altLang="ko-KR" sz="1200" dirty="0" err="1" smtClean="0"/>
                        <a:t>IaaS</a:t>
                      </a:r>
                      <a:r>
                        <a:rPr lang="en-US" altLang="ko-KR" sz="1200" dirty="0" smtClean="0"/>
                        <a:t>)</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99.95%</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dirty="0" smtClean="0"/>
                        <a:t>2</a:t>
                      </a:r>
                      <a:r>
                        <a:rPr lang="ko-KR" altLang="en-US" sz="1200" dirty="0" smtClean="0"/>
                        <a:t>개 이상의 </a:t>
                      </a:r>
                      <a:r>
                        <a:rPr lang="en-US" altLang="ko-KR" sz="1200" dirty="0" smtClean="0"/>
                        <a:t>VM</a:t>
                      </a:r>
                      <a:r>
                        <a:rPr lang="en-US" altLang="ko-KR" sz="1200" baseline="0" dirty="0" smtClean="0"/>
                        <a:t> </a:t>
                      </a:r>
                      <a:r>
                        <a:rPr lang="ko-KR" altLang="en-US" sz="1200" baseline="0" dirty="0" smtClean="0"/>
                        <a:t>인스턴스가 배치되고</a:t>
                      </a:r>
                      <a:r>
                        <a:rPr lang="en-US" altLang="ko-KR" sz="1200" baseline="0" dirty="0" smtClean="0"/>
                        <a:t> </a:t>
                      </a:r>
                      <a:r>
                        <a:rPr lang="ko-KR" altLang="en-US" sz="1200" baseline="0" dirty="0" smtClean="0"/>
                        <a:t>동일 </a:t>
                      </a:r>
                      <a:r>
                        <a:rPr lang="en-US" altLang="ko-KR" sz="1200" dirty="0" smtClean="0"/>
                        <a:t>Availability Set</a:t>
                      </a:r>
                      <a:r>
                        <a:rPr lang="ko-KR" altLang="en-US" sz="1200" dirty="0" smtClean="0"/>
                        <a:t>으로 구성</a:t>
                      </a:r>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639594733"/>
                  </a:ext>
                </a:extLst>
              </a:tr>
              <a:tr h="291526">
                <a:tc vMerge="1">
                  <a:txBody>
                    <a:bodyPr/>
                    <a:lstStyle/>
                    <a:p>
                      <a:pPr algn="ctr" latinLnBrk="1"/>
                      <a:endParaRPr lang="ko-KR" altLang="en-US" sz="1200" b="1" dirty="0">
                        <a:latin typeface="맑은 고딕" panose="020B0503020000020004" pitchFamily="50" charset="-127"/>
                        <a:ea typeface="맑은 고딕" panose="020B0503020000020004" pitchFamily="50" charset="-127"/>
                      </a:endParaRPr>
                    </a:p>
                  </a:txBody>
                  <a:tcPr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Virtual Network</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latin typeface="+mn-lt"/>
                          <a:ea typeface="+mn-ea"/>
                          <a:cs typeface="+mn-cs"/>
                        </a:rPr>
                        <a:t>99.9%</a:t>
                      </a:r>
                      <a:endParaRPr lang="ko-KR" altLang="en-US" sz="1200" b="1" dirty="0">
                        <a:solidFill>
                          <a:schemeClr val="bg1"/>
                        </a:solidFill>
                        <a:latin typeface="+mn-lt"/>
                        <a:ea typeface="+mn-ea"/>
                        <a:cs typeface="+mn-cs"/>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1707820401"/>
                  </a:ext>
                </a:extLst>
              </a:tr>
              <a:tr h="291526">
                <a:tc rowSpan="2">
                  <a:txBody>
                    <a:bodyPr/>
                    <a:lstStyle/>
                    <a:p>
                      <a:pPr algn="ctr" latinLnBrk="1"/>
                      <a:r>
                        <a:rPr lang="en-US" altLang="ko-KR" sz="1800" b="1" dirty="0" smtClean="0"/>
                        <a:t>SQL Database</a:t>
                      </a:r>
                      <a:endParaRPr lang="ko-KR" altLang="en-US" sz="18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Basic, Standard, and Premium Tiers</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99.99%</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3074984077"/>
                  </a:ext>
                </a:extLst>
              </a:tr>
              <a:tr h="291526">
                <a:tc vMerge="1">
                  <a:txBody>
                    <a:bodyPr/>
                    <a:lstStyle/>
                    <a:p>
                      <a:pPr algn="ctr" latinLnBrk="1"/>
                      <a:endParaRPr lang="ko-KR" altLang="en-US" sz="1200" b="1" dirty="0">
                        <a:latin typeface="맑은 고딕" panose="020B0503020000020004" pitchFamily="50" charset="-127"/>
                        <a:ea typeface="맑은 고딕" panose="020B0503020000020004" pitchFamily="50" charset="-127"/>
                      </a:endParaRPr>
                    </a:p>
                  </a:txBody>
                  <a:tcPr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Web and Business Tiers</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2961762744"/>
                  </a:ext>
                </a:extLst>
              </a:tr>
              <a:tr h="535105">
                <a:tc rowSpan="2">
                  <a:txBody>
                    <a:bodyPr/>
                    <a:lstStyle/>
                    <a:p>
                      <a:pPr algn="ctr" latinLnBrk="1"/>
                      <a:r>
                        <a:rPr lang="en-US" altLang="ko-KR" sz="1800" b="1" baseline="0" dirty="0" smtClean="0"/>
                        <a:t>Storage</a:t>
                      </a:r>
                      <a:endParaRPr lang="ko-KR" altLang="en-US" sz="18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Access-Geo Redundant Storage (RA-GRS) Account</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99.99%</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dirty="0" smtClean="0"/>
                        <a:t>Write</a:t>
                      </a:r>
                      <a:r>
                        <a:rPr lang="ko-KR" altLang="en-US" sz="1200" dirty="0" smtClean="0"/>
                        <a:t>는 </a:t>
                      </a:r>
                      <a:r>
                        <a:rPr lang="en-US" altLang="ko-KR" sz="1200" dirty="0" smtClean="0"/>
                        <a:t>99.9%</a:t>
                      </a:r>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3807272204"/>
                  </a:ext>
                </a:extLst>
              </a:tr>
              <a:tr h="778682">
                <a:tc vMerge="1">
                  <a:txBody>
                    <a:bodyPr/>
                    <a:lstStyle/>
                    <a:p>
                      <a:pPr algn="ctr" latinLnBrk="1"/>
                      <a:endParaRPr lang="ko-KR" altLang="en-US" sz="1200" b="1" dirty="0">
                        <a:latin typeface="맑은 고딕" panose="020B0503020000020004" pitchFamily="50" charset="-127"/>
                        <a:ea typeface="맑은 고딕" panose="020B0503020000020004" pitchFamily="50" charset="-127"/>
                      </a:endParaRPr>
                    </a:p>
                  </a:txBody>
                  <a:tcPr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Locally Redundant Storage (LRS), Zone Redundant Storage (ZRS), and Geo Redundant Storage (GRS) Accounts</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3072757724"/>
                  </a:ext>
                </a:extLst>
              </a:tr>
              <a:tr h="291526">
                <a:tc rowSpan="5">
                  <a:txBody>
                    <a:bodyPr/>
                    <a:lstStyle/>
                    <a:p>
                      <a:pPr algn="ctr" latinLnBrk="1"/>
                      <a:r>
                        <a:rPr lang="en-US" altLang="ko-KR" sz="1800" b="1" dirty="0" smtClean="0"/>
                        <a:t>Services</a:t>
                      </a:r>
                      <a:endParaRPr lang="ko-KR" altLang="en-US" sz="18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Active Directory</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4133571607"/>
                  </a:ext>
                </a:extLst>
              </a:tr>
              <a:tr h="291526">
                <a:tc vMerge="1">
                  <a:txBody>
                    <a:bodyPr/>
                    <a:lstStyle/>
                    <a:p>
                      <a:pPr algn="ctr" latinLnBrk="1"/>
                      <a:endParaRPr lang="ko-KR" altLang="en-US" sz="1200" b="1" dirty="0">
                        <a:latin typeface="맑은 고딕" panose="020B0503020000020004" pitchFamily="50" charset="-127"/>
                        <a:ea typeface="맑은 고딕" panose="020B0503020000020004" pitchFamily="50" charset="-127"/>
                      </a:endParaRPr>
                    </a:p>
                  </a:txBody>
                  <a:tcPr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CDN</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1434826740"/>
                  </a:ext>
                </a:extLst>
              </a:tr>
              <a:tr h="291526">
                <a:tc vMerge="1">
                  <a:txBody>
                    <a:bodyPr/>
                    <a:lstStyle/>
                    <a:p>
                      <a:pPr algn="ctr" latinLnBrk="1"/>
                      <a:endParaRPr lang="ko-KR" altLang="en-US" sz="1200" b="1" dirty="0">
                        <a:latin typeface="맑은 고딕" panose="020B0503020000020004" pitchFamily="50" charset="-127"/>
                        <a:ea typeface="맑은 고딕" panose="020B0503020000020004" pitchFamily="50" charset="-127"/>
                      </a:endParaRPr>
                    </a:p>
                  </a:txBody>
                  <a:tcPr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err="1" smtClean="0"/>
                        <a:t>HDInsight</a:t>
                      </a:r>
                      <a:r>
                        <a:rPr lang="en-US" altLang="ko-KR" sz="1200" dirty="0" smtClean="0"/>
                        <a:t> (Hadoop)</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2782863350"/>
                  </a:ext>
                </a:extLst>
              </a:tr>
              <a:tr h="291526">
                <a:tc vMerge="1">
                  <a:txBody>
                    <a:bodyPr/>
                    <a:lstStyle/>
                    <a:p>
                      <a:pPr algn="ctr" latinLnBrk="1"/>
                      <a:endParaRPr lang="ko-KR" altLang="en-US" sz="1200" b="1" dirty="0">
                        <a:latin typeface="맑은 고딕" panose="020B0503020000020004" pitchFamily="50" charset="-127"/>
                        <a:ea typeface="맑은 고딕" panose="020B0503020000020004" pitchFamily="50" charset="-127"/>
                      </a:endParaRPr>
                    </a:p>
                  </a:txBody>
                  <a:tcPr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Media Services</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352111478"/>
                  </a:ext>
                </a:extLst>
              </a:tr>
              <a:tr h="316810">
                <a:tc vMerge="1">
                  <a:txBody>
                    <a:bodyPr/>
                    <a:lstStyle/>
                    <a:p>
                      <a:pPr algn="ctr" latinLnBrk="1"/>
                      <a:endParaRPr lang="ko-KR" altLang="en-US" sz="1200" b="1" dirty="0">
                        <a:latin typeface="맑은 고딕" panose="020B0503020000020004" pitchFamily="50" charset="-127"/>
                        <a:ea typeface="맑은 고딕" panose="020B0503020000020004" pitchFamily="50" charset="-127"/>
                      </a:endParaRPr>
                    </a:p>
                  </a:txBody>
                  <a:tcPr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t>Traffic Manager</a:t>
                      </a:r>
                      <a:endParaRPr lang="ko-KR" altLang="en-US" sz="1200" b="1" dirty="0" smtClean="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r>
                        <a:rPr lang="en-US" altLang="ko-KR" sz="1200" b="1" dirty="0" smtClean="0">
                          <a:solidFill>
                            <a:schemeClr val="bg1"/>
                          </a:solidFill>
                        </a:rPr>
                        <a:t>99.99%</a:t>
                      </a:r>
                      <a:endParaRPr lang="ko-KR" altLang="en-US" sz="1200" b="1" dirty="0">
                        <a:solidFill>
                          <a:schemeClr val="bg1"/>
                        </a:solidFill>
                        <a:latin typeface="맑은 고딕" panose="020B0503020000020004" pitchFamily="50" charset="-127"/>
                        <a:ea typeface="맑은 고딕" panose="020B0503020000020004" pitchFamily="50" charset="-127"/>
                      </a:endParaRPr>
                    </a:p>
                  </a:txBody>
                  <a:tcPr marT="18000" marB="18000" anchor="ctr"/>
                </a:tc>
                <a:tc>
                  <a:txBody>
                    <a:bodyPr/>
                    <a:lstStyle/>
                    <a:p>
                      <a:pPr algn="ctr" latinLnBrk="1"/>
                      <a:endParaRPr lang="ko-KR" altLang="en-US" sz="1200" b="0" dirty="0">
                        <a:solidFill>
                          <a:schemeClr val="bg1"/>
                        </a:solidFill>
                        <a:latin typeface="맑은 고딕" panose="020B0503020000020004" pitchFamily="50" charset="-127"/>
                        <a:ea typeface="맑은 고딕" panose="020B0503020000020004" pitchFamily="50" charset="-127"/>
                      </a:endParaRPr>
                    </a:p>
                  </a:txBody>
                  <a:tcPr marT="18000" marB="18000" anchor="ctr"/>
                </a:tc>
                <a:extLst>
                  <a:ext uri="{0D108BD9-81ED-4DB2-BD59-A6C34878D82A}">
                    <a16:rowId xmlns:a16="http://schemas.microsoft.com/office/drawing/2014/main" val="416373600"/>
                  </a:ext>
                </a:extLst>
              </a:tr>
            </a:tbl>
          </a:graphicData>
        </a:graphic>
      </p:graphicFrame>
      <p:sp>
        <p:nvSpPr>
          <p:cNvPr id="73" name="Rectangle 72"/>
          <p:cNvSpPr/>
          <p:nvPr/>
        </p:nvSpPr>
        <p:spPr>
          <a:xfrm>
            <a:off x="319010" y="6427846"/>
            <a:ext cx="9433310" cy="246221"/>
          </a:xfrm>
          <a:prstGeom prst="rect">
            <a:avLst/>
          </a:prstGeom>
        </p:spPr>
        <p:txBody>
          <a:bodyPr wrap="square">
            <a:spAutoFit/>
          </a:bodyPr>
          <a:lstStyle/>
          <a:p>
            <a:r>
              <a:rPr lang="en-US" altLang="ko-KR" sz="1000" dirty="0">
                <a:latin typeface="맑은 고딕" panose="020B0503020000020004" pitchFamily="50" charset="-127"/>
                <a:ea typeface="맑은 고딕" panose="020B0503020000020004" pitchFamily="50" charset="-127"/>
              </a:rPr>
              <a:t>http://azure.microsoft.com/en-us/support/legal/sla/</a:t>
            </a:r>
            <a:endParaRPr lang="ko-KR" altLang="en-US" sz="1000" dirty="0">
              <a:latin typeface="맑은 고딕" panose="020B0503020000020004" pitchFamily="50" charset="-127"/>
              <a:ea typeface="맑은 고딕" panose="020B0503020000020004" pitchFamily="50" charset="-127"/>
            </a:endParaRPr>
          </a:p>
        </p:txBody>
      </p:sp>
      <p:sp>
        <p:nvSpPr>
          <p:cNvPr id="75" name="Rectangle 74"/>
          <p:cNvSpPr/>
          <p:nvPr/>
        </p:nvSpPr>
        <p:spPr>
          <a:xfrm>
            <a:off x="200340" y="6375241"/>
            <a:ext cx="9433310" cy="246221"/>
          </a:xfrm>
          <a:prstGeom prst="rect">
            <a:avLst/>
          </a:prstGeom>
        </p:spPr>
        <p:txBody>
          <a:bodyPr wrap="square">
            <a:spAutoFit/>
          </a:bodyPr>
          <a:lstStyle/>
          <a:p>
            <a:pPr defTabSz="914400" eaLnBrk="0" fontAlgn="base" hangingPunct="0">
              <a:spcBef>
                <a:spcPct val="0"/>
              </a:spcBef>
              <a:spcAft>
                <a:spcPct val="0"/>
              </a:spcAft>
            </a:pPr>
            <a:r>
              <a:rPr kumimoji="1" lang="ko-KR" altLang="en-US" sz="1000" dirty="0" smtClean="0">
                <a:solidFill>
                  <a:srgbClr val="000000"/>
                </a:solidFill>
                <a:latin typeface="맑은 고딕" panose="020B0503020000020004" pitchFamily="50" charset="-127"/>
                <a:ea typeface="맑은 고딕" panose="020B0503020000020004" pitchFamily="50" charset="-127"/>
              </a:rPr>
              <a:t>세부 내용은 </a:t>
            </a:r>
            <a:r>
              <a:rPr kumimoji="1" lang="en-US" altLang="ko-KR" sz="1000" dirty="0" smtClean="0">
                <a:solidFill>
                  <a:srgbClr val="000000"/>
                </a:solidFill>
                <a:latin typeface="맑은 고딕" panose="020B0503020000020004" pitchFamily="50" charset="-127"/>
                <a:ea typeface="맑은 고딕" panose="020B0503020000020004" pitchFamily="50" charset="-127"/>
              </a:rPr>
              <a:t>http</a:t>
            </a:r>
            <a:r>
              <a:rPr kumimoji="1" lang="en-US" altLang="ko-KR" sz="1000" dirty="0">
                <a:solidFill>
                  <a:srgbClr val="000000"/>
                </a:solidFill>
                <a:latin typeface="맑은 고딕" panose="020B0503020000020004" pitchFamily="50" charset="-127"/>
                <a:ea typeface="맑은 고딕" panose="020B0503020000020004" pitchFamily="50" charset="-127"/>
              </a:rPr>
              <a:t>://azure.microsoft.com/en-us/support/legal/sla</a:t>
            </a:r>
            <a:r>
              <a:rPr kumimoji="1" lang="en-US" altLang="ko-KR" sz="1000" dirty="0" smtClean="0">
                <a:solidFill>
                  <a:srgbClr val="000000"/>
                </a:solidFill>
                <a:latin typeface="맑은 고딕" panose="020B0503020000020004" pitchFamily="50" charset="-127"/>
                <a:ea typeface="맑은 고딕" panose="020B0503020000020004" pitchFamily="50" charset="-127"/>
              </a:rPr>
              <a:t>/ </a:t>
            </a:r>
            <a:r>
              <a:rPr kumimoji="1" lang="ko-KR" altLang="en-US" sz="1000" smtClean="0">
                <a:solidFill>
                  <a:srgbClr val="000000"/>
                </a:solidFill>
                <a:latin typeface="맑은 고딕" panose="020B0503020000020004" pitchFamily="50" charset="-127"/>
                <a:ea typeface="맑은 고딕" panose="020B0503020000020004" pitchFamily="50" charset="-127"/>
              </a:rPr>
              <a:t>참조</a:t>
            </a:r>
            <a:endParaRPr kumimoji="1" lang="ko-KR" altLang="en-US" sz="1000" dirty="0">
              <a:solidFill>
                <a:srgbClr val="000000"/>
              </a:solidFill>
              <a:latin typeface="맑은 고딕" panose="020B0503020000020004" pitchFamily="50" charset="-127"/>
              <a:ea typeface="맑은 고딕" panose="020B0503020000020004" pitchFamily="50" charset="-127"/>
            </a:endParaRPr>
          </a:p>
        </p:txBody>
      </p:sp>
      <p:sp>
        <p:nvSpPr>
          <p:cNvPr id="76" name="Title 11"/>
          <p:cNvSpPr txBox="1">
            <a:spLocks/>
          </p:cNvSpPr>
          <p:nvPr/>
        </p:nvSpPr>
        <p:spPr>
          <a:xfrm>
            <a:off x="309918" y="958459"/>
            <a:ext cx="11737090" cy="438876"/>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3"/>
                    </a:gs>
                    <a:gs pos="100000">
                      <a:schemeClr val="accent3"/>
                    </a:gs>
                  </a:gsLst>
                  <a:lin ang="5400000" scaled="0"/>
                </a:gradFill>
                <a:effectLst/>
                <a:latin typeface="+mj-lt"/>
                <a:ea typeface="+mn-ea"/>
                <a:cs typeface="Arial" charset="0"/>
              </a:defRPr>
            </a:lvl1pPr>
          </a:lstStyle>
          <a:p>
            <a:pPr defTabSz="951304"/>
            <a:r>
              <a:rPr lang="ko-KR" altLang="en-US" sz="1836" spc="-104" dirty="0" smtClean="0">
                <a:solidFill>
                  <a:srgbClr val="0076C6"/>
                </a:solidFill>
                <a:latin typeface="맑은 고딕" panose="020B0503020000020004" pitchFamily="50" charset="-127"/>
                <a:ea typeface="맑은 고딕" panose="020B0503020000020004" pitchFamily="50" charset="-127"/>
              </a:rPr>
              <a:t>주요 서비스의 </a:t>
            </a:r>
            <a:r>
              <a:rPr lang="en-US" altLang="ko-KR" sz="1836" spc="-104" dirty="0" smtClean="0">
                <a:solidFill>
                  <a:srgbClr val="0076C6"/>
                </a:solidFill>
                <a:latin typeface="맑은 고딕" panose="020B0503020000020004" pitchFamily="50" charset="-127"/>
                <a:ea typeface="맑은 고딕" panose="020B0503020000020004" pitchFamily="50" charset="-127"/>
              </a:rPr>
              <a:t>SLA</a:t>
            </a:r>
            <a:r>
              <a:rPr lang="ko-KR" altLang="en-US" sz="1836" spc="-104" smtClean="0">
                <a:solidFill>
                  <a:srgbClr val="0076C6"/>
                </a:solidFill>
                <a:latin typeface="맑은 고딕" panose="020B0503020000020004" pitchFamily="50" charset="-127"/>
                <a:ea typeface="맑은 고딕" panose="020B0503020000020004" pitchFamily="50" charset="-127"/>
              </a:rPr>
              <a:t>는 다음과 같습니다</a:t>
            </a:r>
            <a:r>
              <a:rPr lang="en-US" altLang="ko-KR" sz="1836" spc="-104" dirty="0" smtClean="0">
                <a:solidFill>
                  <a:srgbClr val="0076C6"/>
                </a:solidFill>
                <a:latin typeface="맑은 고딕" panose="020B0503020000020004" pitchFamily="50" charset="-127"/>
                <a:ea typeface="맑은 고딕" panose="020B0503020000020004" pitchFamily="50" charset="-127"/>
              </a:rPr>
              <a:t>.</a:t>
            </a:r>
            <a:endParaRPr lang="en-US" altLang="ko-KR" sz="1836" spc="-104" dirty="0">
              <a:solidFill>
                <a:srgbClr val="0076C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98268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altLang="ko-KR" dirty="0" smtClean="0"/>
              <a:t>Azure Service Stack</a:t>
            </a:r>
            <a:endParaRPr lang="en-US" altLang="ko-KR" dirty="0"/>
          </a:p>
        </p:txBody>
      </p:sp>
      <p:grpSp>
        <p:nvGrpSpPr>
          <p:cNvPr id="3" name="Group 2"/>
          <p:cNvGrpSpPr/>
          <p:nvPr/>
        </p:nvGrpSpPr>
        <p:grpSpPr>
          <a:xfrm>
            <a:off x="319846" y="1211262"/>
            <a:ext cx="11798926" cy="5299324"/>
            <a:chOff x="319846" y="1211262"/>
            <a:chExt cx="11798926" cy="5299324"/>
          </a:xfrm>
        </p:grpSpPr>
        <p:sp>
          <p:nvSpPr>
            <p:cNvPr id="8" name="Rectangle 2"/>
            <p:cNvSpPr/>
            <p:nvPr/>
          </p:nvSpPr>
          <p:spPr>
            <a:xfrm>
              <a:off x="319846" y="4389561"/>
              <a:ext cx="11796785" cy="2121025"/>
            </a:xfrm>
            <a:prstGeom prst="rect">
              <a:avLst/>
            </a:prstGeom>
            <a:solidFill>
              <a:srgbClr val="00A1DA"/>
            </a:solidFill>
            <a:ln w="9525" cap="flat" cmpd="sng" algn="ctr">
              <a:noFill/>
              <a:prstDash val="solid"/>
              <a:headEnd type="none" w="med" len="med"/>
              <a:tailEnd type="none" w="med" len="med"/>
            </a:ln>
            <a:effectLst/>
          </p:spPr>
          <p:txBody>
            <a:bodyPr lIns="93243" tIns="46622" rIns="93243" bIns="46622" anchor="b"/>
            <a:lstStyle/>
            <a:p>
              <a:pPr defTabSz="932182">
                <a:spcBef>
                  <a:spcPct val="0"/>
                </a:spcBef>
                <a:defRPr/>
              </a:pPr>
              <a:endParaRPr lang="en-US" sz="1122" kern="0" dirty="0">
                <a:gradFill>
                  <a:gsLst>
                    <a:gs pos="0">
                      <a:srgbClr val="FFFFFF"/>
                    </a:gs>
                    <a:gs pos="100000">
                      <a:srgbClr val="FFFFFF"/>
                    </a:gs>
                  </a:gsLst>
                  <a:lin ang="5400000" scaled="0"/>
                </a:gradFill>
              </a:endParaRPr>
            </a:p>
          </p:txBody>
        </p:sp>
        <p:sp>
          <p:nvSpPr>
            <p:cNvPr id="10" name="TextBox 9"/>
            <p:cNvSpPr txBox="1"/>
            <p:nvPr/>
          </p:nvSpPr>
          <p:spPr>
            <a:xfrm>
              <a:off x="562711" y="6209433"/>
              <a:ext cx="4593395" cy="192135"/>
            </a:xfrm>
            <a:prstGeom prst="rect">
              <a:avLst/>
            </a:prstGeom>
            <a:noFill/>
          </p:spPr>
          <p:txBody>
            <a:bodyPr lIns="0" tIns="0" rIns="0" bIns="0">
              <a:spAutoFit/>
            </a:bodyPr>
            <a:lstStyle/>
            <a:p>
              <a:pPr defTabSz="621716">
                <a:buSzPct val="80000"/>
                <a:defRPr/>
              </a:pPr>
              <a:r>
                <a:rPr lang="ko-KR" altLang="en-US" sz="1224" b="1" dirty="0">
                  <a:solidFill>
                    <a:srgbClr val="FFFFFF"/>
                  </a:solidFill>
                  <a:latin typeface="맑은 고딕"/>
                </a:rPr>
                <a:t>북미</a:t>
              </a:r>
              <a:r>
                <a:rPr lang="en-US" altLang="ko-KR" sz="1224" b="1" dirty="0">
                  <a:solidFill>
                    <a:srgbClr val="FFFFFF"/>
                  </a:solidFill>
                  <a:latin typeface="맑은 고딕"/>
                </a:rPr>
                <a:t>, </a:t>
              </a:r>
              <a:r>
                <a:rPr lang="ko-KR" altLang="en-US" sz="1224" b="1">
                  <a:solidFill>
                    <a:srgbClr val="FFFFFF"/>
                  </a:solidFill>
                  <a:latin typeface="맑은 고딕"/>
                </a:rPr>
                <a:t>유럽 및 아시아 </a:t>
              </a:r>
              <a:r>
                <a:rPr lang="en-US" altLang="ko-KR" sz="1224" b="1" dirty="0">
                  <a:solidFill>
                    <a:srgbClr val="FFFFFF"/>
                  </a:solidFill>
                  <a:latin typeface="맑은 고딕"/>
                </a:rPr>
                <a:t>13</a:t>
              </a:r>
              <a:r>
                <a:rPr lang="ko-KR" altLang="en-US" sz="1224" b="1">
                  <a:solidFill>
                    <a:srgbClr val="FFFFFF"/>
                  </a:solidFill>
                  <a:latin typeface="맑은 고딕"/>
                </a:rPr>
                <a:t>개 리전</a:t>
              </a:r>
              <a:r>
                <a:rPr lang="en-US" altLang="ko-KR" sz="1224" b="1" dirty="0">
                  <a:solidFill>
                    <a:srgbClr val="FFFFFF"/>
                  </a:solidFill>
                  <a:latin typeface="맑은 고딕"/>
                </a:rPr>
                <a:t>, 30 CDN </a:t>
              </a:r>
              <a:r>
                <a:rPr lang="ko-KR" altLang="en-US" sz="1224" b="1">
                  <a:solidFill>
                    <a:srgbClr val="FFFFFF"/>
                  </a:solidFill>
                  <a:latin typeface="맑은 고딕"/>
                </a:rPr>
                <a:t>노드</a:t>
              </a:r>
            </a:p>
          </p:txBody>
        </p:sp>
        <p:grpSp>
          <p:nvGrpSpPr>
            <p:cNvPr id="11" name="Group 67"/>
            <p:cNvGrpSpPr>
              <a:grpSpLocks/>
            </p:cNvGrpSpPr>
            <p:nvPr/>
          </p:nvGrpSpPr>
          <p:grpSpPr bwMode="auto">
            <a:xfrm>
              <a:off x="562711" y="5163493"/>
              <a:ext cx="2532277" cy="653312"/>
              <a:chOff x="893149" y="4891541"/>
              <a:chExt cx="1964249" cy="700137"/>
            </a:xfrm>
          </p:grpSpPr>
          <p:sp>
            <p:nvSpPr>
              <p:cNvPr id="12" name="Freeform 123"/>
              <p:cNvSpPr>
                <a:spLocks noEditPoints="1"/>
              </p:cNvSpPr>
              <p:nvPr/>
            </p:nvSpPr>
            <p:spPr bwMode="black">
              <a:xfrm>
                <a:off x="917487" y="4960327"/>
                <a:ext cx="173050" cy="191359"/>
              </a:xfrm>
              <a:custGeom>
                <a:avLst/>
                <a:gdLst>
                  <a:gd name="T0" fmla="*/ 156569 w 63"/>
                  <a:gd name="T1" fmla="*/ 158975 h 65"/>
                  <a:gd name="T2" fmla="*/ 156569 w 63"/>
                  <a:gd name="T3" fmla="*/ 161919 h 65"/>
                  <a:gd name="T4" fmla="*/ 96139 w 63"/>
                  <a:gd name="T5" fmla="*/ 191359 h 65"/>
                  <a:gd name="T6" fmla="*/ 90645 w 63"/>
                  <a:gd name="T7" fmla="*/ 191359 h 65"/>
                  <a:gd name="T8" fmla="*/ 32962 w 63"/>
                  <a:gd name="T9" fmla="*/ 167807 h 65"/>
                  <a:gd name="T10" fmla="*/ 27468 w 63"/>
                  <a:gd name="T11" fmla="*/ 161919 h 65"/>
                  <a:gd name="T12" fmla="*/ 5494 w 63"/>
                  <a:gd name="T13" fmla="*/ 182527 h 65"/>
                  <a:gd name="T14" fmla="*/ 0 w 63"/>
                  <a:gd name="T15" fmla="*/ 108927 h 65"/>
                  <a:gd name="T16" fmla="*/ 68671 w 63"/>
                  <a:gd name="T17" fmla="*/ 123647 h 65"/>
                  <a:gd name="T18" fmla="*/ 46696 w 63"/>
                  <a:gd name="T19" fmla="*/ 141311 h 65"/>
                  <a:gd name="T20" fmla="*/ 54937 w 63"/>
                  <a:gd name="T21" fmla="*/ 147199 h 65"/>
                  <a:gd name="T22" fmla="*/ 90645 w 63"/>
                  <a:gd name="T23" fmla="*/ 161919 h 65"/>
                  <a:gd name="T24" fmla="*/ 93392 w 63"/>
                  <a:gd name="T25" fmla="*/ 161919 h 65"/>
                  <a:gd name="T26" fmla="*/ 134594 w 63"/>
                  <a:gd name="T27" fmla="*/ 141311 h 65"/>
                  <a:gd name="T28" fmla="*/ 137341 w 63"/>
                  <a:gd name="T29" fmla="*/ 141311 h 65"/>
                  <a:gd name="T30" fmla="*/ 156569 w 63"/>
                  <a:gd name="T31" fmla="*/ 158975 h 65"/>
                  <a:gd name="T32" fmla="*/ 173050 w 63"/>
                  <a:gd name="T33" fmla="*/ 85376 h 65"/>
                  <a:gd name="T34" fmla="*/ 167556 w 63"/>
                  <a:gd name="T35" fmla="*/ 11776 h 65"/>
                  <a:gd name="T36" fmla="*/ 145582 w 63"/>
                  <a:gd name="T37" fmla="*/ 32384 h 65"/>
                  <a:gd name="T38" fmla="*/ 145582 w 63"/>
                  <a:gd name="T39" fmla="*/ 32384 h 65"/>
                  <a:gd name="T40" fmla="*/ 145582 w 63"/>
                  <a:gd name="T41" fmla="*/ 29440 h 65"/>
                  <a:gd name="T42" fmla="*/ 140088 w 63"/>
                  <a:gd name="T43" fmla="*/ 23552 h 65"/>
                  <a:gd name="T44" fmla="*/ 79658 w 63"/>
                  <a:gd name="T45" fmla="*/ 0 h 65"/>
                  <a:gd name="T46" fmla="*/ 76911 w 63"/>
                  <a:gd name="T47" fmla="*/ 0 h 65"/>
                  <a:gd name="T48" fmla="*/ 16481 w 63"/>
                  <a:gd name="T49" fmla="*/ 29440 h 65"/>
                  <a:gd name="T50" fmla="*/ 13734 w 63"/>
                  <a:gd name="T51" fmla="*/ 29440 h 65"/>
                  <a:gd name="T52" fmla="*/ 35709 w 63"/>
                  <a:gd name="T53" fmla="*/ 50048 h 65"/>
                  <a:gd name="T54" fmla="*/ 35709 w 63"/>
                  <a:gd name="T55" fmla="*/ 50048 h 65"/>
                  <a:gd name="T56" fmla="*/ 76911 w 63"/>
                  <a:gd name="T57" fmla="*/ 29440 h 65"/>
                  <a:gd name="T58" fmla="*/ 79658 w 63"/>
                  <a:gd name="T59" fmla="*/ 29440 h 65"/>
                  <a:gd name="T60" fmla="*/ 118113 w 63"/>
                  <a:gd name="T61" fmla="*/ 41216 h 65"/>
                  <a:gd name="T62" fmla="*/ 126354 w 63"/>
                  <a:gd name="T63" fmla="*/ 50048 h 65"/>
                  <a:gd name="T64" fmla="*/ 104379 w 63"/>
                  <a:gd name="T65" fmla="*/ 70656 h 65"/>
                  <a:gd name="T66" fmla="*/ 173050 w 63"/>
                  <a:gd name="T67" fmla="*/ 85376 h 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33158" tIns="66581" rIns="133158" bIns="66581"/>
              <a:lstStyle/>
              <a:p>
                <a:pPr defTabSz="932597" eaLnBrk="0" fontAlgn="base" hangingPunct="0">
                  <a:spcBef>
                    <a:spcPct val="0"/>
                  </a:spcBef>
                  <a:spcAft>
                    <a:spcPct val="0"/>
                  </a:spcAft>
                </a:pPr>
                <a:endParaRPr lang="ko-KR" altLang="en-US" sz="1836">
                  <a:solidFill>
                    <a:prstClr val="black"/>
                  </a:solidFill>
                </a:endParaRPr>
              </a:p>
            </p:txBody>
          </p:sp>
          <p:pic>
            <p:nvPicPr>
              <p:cNvPr id="13" name="Picture 69"/>
              <p:cNvPicPr>
                <a:picLocks noChangeAspect="1"/>
              </p:cNvPicPr>
              <p:nvPr/>
            </p:nvPicPr>
            <p:blipFill>
              <a:blip r:embed="rId2">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893149" y="5226322"/>
                <a:ext cx="238986" cy="35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62"/>
              <p:cNvSpPr txBox="1">
                <a:spLocks noChangeArrowheads="1"/>
              </p:cNvSpPr>
              <p:nvPr/>
            </p:nvSpPr>
            <p:spPr bwMode="auto">
              <a:xfrm>
                <a:off x="1227418" y="4891541"/>
                <a:ext cx="1629980" cy="7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8013">
                  <a:defRPr>
                    <a:solidFill>
                      <a:schemeClr val="tx1"/>
                    </a:solidFill>
                    <a:latin typeface="Segoe UI" panose="020B0502040204020203" pitchFamily="34" charset="0"/>
                    <a:ea typeface="맑은 고딕" panose="020B0503020000020004" pitchFamily="50" charset="-127"/>
                  </a:defRPr>
                </a:lvl1pPr>
                <a:lvl2pPr marL="742950" indent="-285750" defTabSz="608013">
                  <a:defRPr>
                    <a:solidFill>
                      <a:schemeClr val="tx1"/>
                    </a:solidFill>
                    <a:latin typeface="Segoe UI" panose="020B0502040204020203" pitchFamily="34" charset="0"/>
                    <a:ea typeface="맑은 고딕" panose="020B0503020000020004" pitchFamily="50" charset="-127"/>
                  </a:defRPr>
                </a:lvl2pPr>
                <a:lvl3pPr marL="1143000" indent="-228600" defTabSz="608013">
                  <a:defRPr>
                    <a:solidFill>
                      <a:schemeClr val="tx1"/>
                    </a:solidFill>
                    <a:latin typeface="Segoe UI" panose="020B0502040204020203" pitchFamily="34" charset="0"/>
                    <a:ea typeface="맑은 고딕" panose="020B0503020000020004" pitchFamily="50" charset="-127"/>
                  </a:defRPr>
                </a:lvl3pPr>
                <a:lvl4pPr marL="1600200" indent="-228600" defTabSz="608013">
                  <a:defRPr>
                    <a:solidFill>
                      <a:schemeClr val="tx1"/>
                    </a:solidFill>
                    <a:latin typeface="Segoe UI" panose="020B0502040204020203" pitchFamily="34" charset="0"/>
                    <a:ea typeface="맑은 고딕" panose="020B0503020000020004" pitchFamily="50" charset="-127"/>
                  </a:defRPr>
                </a:lvl4pPr>
                <a:lvl5pPr marL="2057400" indent="-228600" defTabSz="608013">
                  <a:defRPr>
                    <a:solidFill>
                      <a:schemeClr val="tx1"/>
                    </a:solidFill>
                    <a:latin typeface="Segoe UI" panose="020B0502040204020203" pitchFamily="34" charset="0"/>
                    <a:ea typeface="맑은 고딕" panose="020B0503020000020004" pitchFamily="50" charset="-127"/>
                  </a:defRPr>
                </a:lvl5pPr>
                <a:lvl6pPr marL="25146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fontAlgn="base">
                  <a:lnSpc>
                    <a:spcPct val="170000"/>
                  </a:lnSpc>
                  <a:spcBef>
                    <a:spcPct val="0"/>
                  </a:spcBef>
                  <a:spcAft>
                    <a:spcPct val="0"/>
                  </a:spcAft>
                  <a:buSzPct val="80000"/>
                </a:pPr>
                <a:r>
                  <a:rPr lang="en-US" altLang="ko-KR" sz="1224">
                    <a:solidFill>
                      <a:srgbClr val="FFFFFF"/>
                    </a:solidFill>
                  </a:rPr>
                  <a:t>Automated</a:t>
                </a:r>
              </a:p>
              <a:p>
                <a:pPr fontAlgn="base">
                  <a:lnSpc>
                    <a:spcPct val="170000"/>
                  </a:lnSpc>
                  <a:spcBef>
                    <a:spcPct val="0"/>
                  </a:spcBef>
                  <a:spcAft>
                    <a:spcPct val="0"/>
                  </a:spcAft>
                  <a:buSzPct val="80000"/>
                </a:pPr>
                <a:r>
                  <a:rPr lang="en-US" altLang="ko-KR" sz="1224">
                    <a:solidFill>
                      <a:srgbClr val="FFFFFF"/>
                    </a:solidFill>
                  </a:rPr>
                  <a:t>Managed Resources</a:t>
                </a:r>
              </a:p>
            </p:txBody>
          </p:sp>
        </p:grpSp>
        <p:grpSp>
          <p:nvGrpSpPr>
            <p:cNvPr id="15" name="Group 71"/>
            <p:cNvGrpSpPr>
              <a:grpSpLocks/>
            </p:cNvGrpSpPr>
            <p:nvPr/>
          </p:nvGrpSpPr>
          <p:grpSpPr bwMode="auto">
            <a:xfrm>
              <a:off x="2651353" y="5022631"/>
              <a:ext cx="2681235" cy="653312"/>
              <a:chOff x="778745" y="4891541"/>
              <a:chExt cx="2078653" cy="698871"/>
            </a:xfrm>
          </p:grpSpPr>
          <p:pic>
            <p:nvPicPr>
              <p:cNvPr id="16" name="Picture 72"/>
              <p:cNvPicPr>
                <a:picLocks noChangeAspect="1"/>
              </p:cNvPicPr>
              <p:nvPr/>
            </p:nvPicPr>
            <p:blipFill>
              <a:blip r:embed="rId3">
                <a:clrChange>
                  <a:clrFrom>
                    <a:srgbClr val="4EB1E4"/>
                  </a:clrFrom>
                  <a:clrTo>
                    <a:srgbClr val="4EB1E4">
                      <a:alpha val="0"/>
                    </a:srgbClr>
                  </a:clrTo>
                </a:clrChange>
                <a:extLst>
                  <a:ext uri="{28A0092B-C50C-407E-A947-70E740481C1C}">
                    <a14:useLocalDpi xmlns:a14="http://schemas.microsoft.com/office/drawing/2010/main" val="0"/>
                  </a:ext>
                </a:extLst>
              </a:blip>
              <a:srcRect l="22861" t="54347" r="65276" b="24478"/>
              <a:stretch>
                <a:fillRect/>
              </a:stretch>
            </p:blipFill>
            <p:spPr bwMode="auto">
              <a:xfrm>
                <a:off x="778745" y="4965737"/>
                <a:ext cx="355312" cy="22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3"/>
              <p:cNvPicPr>
                <a:picLocks noChangeAspect="1"/>
              </p:cNvPicPr>
              <p:nvPr/>
            </p:nvPicPr>
            <p:blipFill>
              <a:blip r:embed="rId4">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797329" y="5261691"/>
                <a:ext cx="299189" cy="32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66"/>
              <p:cNvSpPr txBox="1">
                <a:spLocks noChangeArrowheads="1"/>
              </p:cNvSpPr>
              <p:nvPr/>
            </p:nvSpPr>
            <p:spPr bwMode="auto">
              <a:xfrm>
                <a:off x="1227418" y="4891541"/>
                <a:ext cx="1629980" cy="69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8013">
                  <a:defRPr>
                    <a:solidFill>
                      <a:schemeClr val="tx1"/>
                    </a:solidFill>
                    <a:latin typeface="Segoe UI" panose="020B0502040204020203" pitchFamily="34" charset="0"/>
                    <a:ea typeface="맑은 고딕" panose="020B0503020000020004" pitchFamily="50" charset="-127"/>
                  </a:defRPr>
                </a:lvl1pPr>
                <a:lvl2pPr marL="742950" indent="-285750" defTabSz="608013">
                  <a:defRPr>
                    <a:solidFill>
                      <a:schemeClr val="tx1"/>
                    </a:solidFill>
                    <a:latin typeface="Segoe UI" panose="020B0502040204020203" pitchFamily="34" charset="0"/>
                    <a:ea typeface="맑은 고딕" panose="020B0503020000020004" pitchFamily="50" charset="-127"/>
                  </a:defRPr>
                </a:lvl2pPr>
                <a:lvl3pPr marL="1143000" indent="-228600" defTabSz="608013">
                  <a:defRPr>
                    <a:solidFill>
                      <a:schemeClr val="tx1"/>
                    </a:solidFill>
                    <a:latin typeface="Segoe UI" panose="020B0502040204020203" pitchFamily="34" charset="0"/>
                    <a:ea typeface="맑은 고딕" panose="020B0503020000020004" pitchFamily="50" charset="-127"/>
                  </a:defRPr>
                </a:lvl3pPr>
                <a:lvl4pPr marL="1600200" indent="-228600" defTabSz="608013">
                  <a:defRPr>
                    <a:solidFill>
                      <a:schemeClr val="tx1"/>
                    </a:solidFill>
                    <a:latin typeface="Segoe UI" panose="020B0502040204020203" pitchFamily="34" charset="0"/>
                    <a:ea typeface="맑은 고딕" panose="020B0503020000020004" pitchFamily="50" charset="-127"/>
                  </a:defRPr>
                </a:lvl4pPr>
                <a:lvl5pPr marL="2057400" indent="-228600" defTabSz="608013">
                  <a:defRPr>
                    <a:solidFill>
                      <a:schemeClr val="tx1"/>
                    </a:solidFill>
                    <a:latin typeface="Segoe UI" panose="020B0502040204020203" pitchFamily="34" charset="0"/>
                    <a:ea typeface="맑은 고딕" panose="020B0503020000020004" pitchFamily="50" charset="-127"/>
                  </a:defRPr>
                </a:lvl5pPr>
                <a:lvl6pPr marL="25146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608013"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fontAlgn="base">
                  <a:lnSpc>
                    <a:spcPct val="170000"/>
                  </a:lnSpc>
                  <a:spcBef>
                    <a:spcPct val="0"/>
                  </a:spcBef>
                  <a:spcAft>
                    <a:spcPct val="0"/>
                  </a:spcAft>
                  <a:buSzPct val="80000"/>
                </a:pPr>
                <a:r>
                  <a:rPr lang="en-US" altLang="ko-KR" sz="1224">
                    <a:solidFill>
                      <a:srgbClr val="FFFFFF"/>
                    </a:solidFill>
                  </a:rPr>
                  <a:t>Elastic</a:t>
                </a:r>
              </a:p>
              <a:p>
                <a:pPr fontAlgn="base">
                  <a:lnSpc>
                    <a:spcPct val="170000"/>
                  </a:lnSpc>
                  <a:spcBef>
                    <a:spcPct val="0"/>
                  </a:spcBef>
                  <a:spcAft>
                    <a:spcPct val="0"/>
                  </a:spcAft>
                  <a:buSzPct val="80000"/>
                </a:pPr>
                <a:r>
                  <a:rPr lang="en-US" altLang="ko-KR" sz="1224">
                    <a:solidFill>
                      <a:srgbClr val="FFFFFF"/>
                    </a:solidFill>
                  </a:rPr>
                  <a:t>Usage-Based</a:t>
                </a:r>
              </a:p>
            </p:txBody>
          </p:sp>
        </p:grpSp>
        <p:sp>
          <p:nvSpPr>
            <p:cNvPr id="19" name="Rectangle 8"/>
            <p:cNvSpPr>
              <a:spLocks noChangeArrowheads="1"/>
            </p:cNvSpPr>
            <p:nvPr/>
          </p:nvSpPr>
          <p:spPr bwMode="auto">
            <a:xfrm>
              <a:off x="358704" y="4389561"/>
              <a:ext cx="6356598" cy="70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449388">
                <a:defRPr>
                  <a:solidFill>
                    <a:schemeClr val="tx1"/>
                  </a:solidFill>
                  <a:latin typeface="Segoe UI" panose="020B0502040204020203" pitchFamily="34" charset="0"/>
                  <a:ea typeface="맑은 고딕" panose="020B0503020000020004" pitchFamily="50" charset="-127"/>
                </a:defRPr>
              </a:lvl1pPr>
              <a:lvl2pPr marL="742950" indent="-285750" defTabSz="1449388">
                <a:defRPr>
                  <a:solidFill>
                    <a:schemeClr val="tx1"/>
                  </a:solidFill>
                  <a:latin typeface="Segoe UI" panose="020B0502040204020203" pitchFamily="34" charset="0"/>
                  <a:ea typeface="맑은 고딕" panose="020B0503020000020004" pitchFamily="50" charset="-127"/>
                </a:defRPr>
              </a:lvl2pPr>
              <a:lvl3pPr marL="1143000" indent="-228600" defTabSz="1449388">
                <a:defRPr>
                  <a:solidFill>
                    <a:schemeClr val="tx1"/>
                  </a:solidFill>
                  <a:latin typeface="Segoe UI" panose="020B0502040204020203" pitchFamily="34" charset="0"/>
                  <a:ea typeface="맑은 고딕" panose="020B0503020000020004" pitchFamily="50" charset="-127"/>
                </a:defRPr>
              </a:lvl3pPr>
              <a:lvl4pPr marL="1600200" indent="-228600" defTabSz="1449388">
                <a:defRPr>
                  <a:solidFill>
                    <a:schemeClr val="tx1"/>
                  </a:solidFill>
                  <a:latin typeface="Segoe UI" panose="020B0502040204020203" pitchFamily="34" charset="0"/>
                  <a:ea typeface="맑은 고딕" panose="020B0503020000020004" pitchFamily="50" charset="-127"/>
                </a:defRPr>
              </a:lvl4pPr>
              <a:lvl5pPr marL="2057400" indent="-228600" defTabSz="1449388">
                <a:defRPr>
                  <a:solidFill>
                    <a:schemeClr val="tx1"/>
                  </a:solidFill>
                  <a:latin typeface="Segoe UI" panose="020B0502040204020203" pitchFamily="34" charset="0"/>
                  <a:ea typeface="맑은 고딕" panose="020B0503020000020004" pitchFamily="50" charset="-127"/>
                </a:defRPr>
              </a:lvl5pPr>
              <a:lvl6pPr marL="25146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defTabSz="1449388"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fontAlgn="base">
                <a:spcBef>
                  <a:spcPct val="0"/>
                </a:spcBef>
                <a:spcAft>
                  <a:spcPct val="0"/>
                </a:spcAft>
              </a:pPr>
              <a:r>
                <a:rPr lang="en-US" altLang="ko-KR" sz="2448" dirty="0">
                  <a:solidFill>
                    <a:srgbClr val="FFFFFF"/>
                  </a:solidFill>
                  <a:cs typeface="Segoe UI" panose="020B0502040204020203" pitchFamily="34" charset="0"/>
                </a:rPr>
                <a:t>Global Physical Infrastructure</a:t>
              </a:r>
            </a:p>
            <a:p>
              <a:pPr fontAlgn="base">
                <a:spcBef>
                  <a:spcPct val="0"/>
                </a:spcBef>
                <a:spcAft>
                  <a:spcPct val="0"/>
                </a:spcAft>
              </a:pPr>
              <a:r>
                <a:rPr lang="en-US" altLang="ko-KR" sz="1428" i="1" dirty="0">
                  <a:solidFill>
                    <a:srgbClr val="FFFFFF"/>
                  </a:solidFill>
                  <a:cs typeface="Segoe UI" panose="020B0502040204020203" pitchFamily="34" charset="0"/>
                </a:rPr>
                <a:t>Servers, Network, and Data Centers</a:t>
              </a:r>
            </a:p>
          </p:txBody>
        </p:sp>
        <p:sp>
          <p:nvSpPr>
            <p:cNvPr id="21" name="Rectangle 26"/>
            <p:cNvSpPr/>
            <p:nvPr/>
          </p:nvSpPr>
          <p:spPr bwMode="auto">
            <a:xfrm>
              <a:off x="319846" y="3175235"/>
              <a:ext cx="1687105" cy="1160896"/>
            </a:xfrm>
            <a:prstGeom prst="rect">
              <a:avLst/>
            </a:prstGeom>
            <a:solidFill>
              <a:srgbClr val="DC3C00"/>
            </a:solidFill>
            <a:ln w="3175" cap="flat" cmpd="sng" algn="ctr">
              <a:solidFill>
                <a:srgbClr val="DC3C00"/>
              </a:solid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인프라 구성</a:t>
              </a:r>
              <a:endParaRPr lang="en-US" sz="1224" b="1" kern="0" dirty="0">
                <a:solidFill>
                  <a:srgbClr val="FFFFFF"/>
                </a:solidFill>
                <a:latin typeface="Segoe UI Semibold" panose="020B0702040204020203" pitchFamily="34" charset="0"/>
              </a:endParaRPr>
            </a:p>
          </p:txBody>
        </p:sp>
        <p:sp>
          <p:nvSpPr>
            <p:cNvPr id="22" name="Rectangle 27"/>
            <p:cNvSpPr/>
            <p:nvPr/>
          </p:nvSpPr>
          <p:spPr bwMode="auto">
            <a:xfrm>
              <a:off x="319846" y="1211262"/>
              <a:ext cx="1687105" cy="592592"/>
            </a:xfrm>
            <a:prstGeom prst="rect">
              <a:avLst/>
            </a:prstGeom>
            <a:solidFill>
              <a:srgbClr val="0072C6"/>
            </a:solidFill>
            <a:ln w="3175" cap="flat" cmpd="sng" algn="ctr">
              <a:solidFill>
                <a:srgbClr val="0072C6"/>
              </a:solid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개발 </a:t>
              </a:r>
              <a:r>
                <a:rPr lang="en-US" altLang="ko-KR" sz="1224" b="1" kern="0" dirty="0">
                  <a:solidFill>
                    <a:srgbClr val="FFFFFF"/>
                  </a:solidFill>
                  <a:latin typeface="Segoe UI Semibold" panose="020B0702040204020203" pitchFamily="34" charset="0"/>
                </a:rPr>
                <a:t>/ </a:t>
              </a:r>
              <a:r>
                <a:rPr lang="ko-KR" altLang="en-US" sz="1224" b="1" kern="0" dirty="0">
                  <a:solidFill>
                    <a:srgbClr val="FFFFFF"/>
                  </a:solidFill>
                  <a:latin typeface="Segoe UI Semibold" panose="020B0702040204020203" pitchFamily="34" charset="0"/>
                </a:rPr>
                <a:t>관리</a:t>
              </a:r>
            </a:p>
          </p:txBody>
        </p:sp>
        <p:sp>
          <p:nvSpPr>
            <p:cNvPr id="23" name="Rectangle 38"/>
            <p:cNvSpPr/>
            <p:nvPr/>
          </p:nvSpPr>
          <p:spPr bwMode="auto">
            <a:xfrm>
              <a:off x="319846" y="2495211"/>
              <a:ext cx="1687105" cy="631450"/>
            </a:xfrm>
            <a:prstGeom prst="rect">
              <a:avLst/>
            </a:prstGeom>
            <a:solidFill>
              <a:srgbClr val="68217A"/>
            </a:solidFill>
            <a:ln w="3175" cap="flat" cmpd="sng" algn="ctr">
              <a:solidFill>
                <a:srgbClr val="68217A"/>
              </a:solid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플랫폼 구성</a:t>
              </a:r>
            </a:p>
          </p:txBody>
        </p:sp>
        <p:sp>
          <p:nvSpPr>
            <p:cNvPr id="24" name="Rectangle 60"/>
            <p:cNvSpPr/>
            <p:nvPr/>
          </p:nvSpPr>
          <p:spPr bwMode="auto">
            <a:xfrm>
              <a:off x="2073334" y="2495211"/>
              <a:ext cx="3294000" cy="1235376"/>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rgbClr val="68217A"/>
                  </a:solidFill>
                  <a:latin typeface="Segoe UI Semibold" panose="020B0702040204020203" pitchFamily="34" charset="0"/>
                </a:rPr>
                <a:t>컴퓨팅</a:t>
              </a:r>
              <a:endParaRPr lang="en-US" sz="1224" b="1" kern="0" dirty="0">
                <a:solidFill>
                  <a:srgbClr val="68217A"/>
                </a:solidFill>
                <a:latin typeface="Segoe UI Semibold" panose="020B0702040204020203" pitchFamily="34" charset="0"/>
              </a:endParaRPr>
            </a:p>
            <a:p>
              <a:pPr>
                <a:defRPr/>
              </a:pPr>
              <a:r>
                <a:rPr lang="en-US" sz="1122" kern="0" dirty="0">
                  <a:solidFill>
                    <a:srgbClr val="505050"/>
                  </a:solidFill>
                </a:rPr>
                <a:t>Cloud Services(Web/Worker roles)</a:t>
              </a:r>
            </a:p>
            <a:p>
              <a:pPr>
                <a:defRPr/>
              </a:pPr>
              <a:r>
                <a:rPr lang="en-US" sz="1122" kern="0" dirty="0">
                  <a:solidFill>
                    <a:srgbClr val="505050"/>
                  </a:solidFill>
                </a:rPr>
                <a:t>Web Site, </a:t>
              </a:r>
              <a:r>
                <a:rPr lang="en-US" sz="1122" kern="0" dirty="0" err="1">
                  <a:solidFill>
                    <a:srgbClr val="505050"/>
                  </a:solidFill>
                </a:rPr>
                <a:t>RemoteApp</a:t>
              </a:r>
              <a:endParaRPr lang="en-US" sz="1122" kern="0" dirty="0">
                <a:solidFill>
                  <a:srgbClr val="505050"/>
                </a:solidFill>
              </a:endParaRPr>
            </a:p>
            <a:p>
              <a:pPr>
                <a:defRPr/>
              </a:pPr>
              <a:endParaRPr lang="en-US" sz="1122" kern="0" dirty="0" smtClean="0">
                <a:solidFill>
                  <a:srgbClr val="505050"/>
                </a:solidFill>
              </a:endParaRPr>
            </a:p>
            <a:p>
              <a:pPr>
                <a:defRPr/>
              </a:pPr>
              <a:r>
                <a:rPr lang="ko-KR" altLang="en-US" sz="1200" b="1" kern="0" dirty="0" smtClean="0">
                  <a:solidFill>
                    <a:srgbClr val="DC3C00"/>
                  </a:solidFill>
                  <a:latin typeface="Segoe UI Semibold" panose="020B0702040204020203" pitchFamily="34" charset="0"/>
                </a:rPr>
                <a:t>컴퓨팅</a:t>
              </a:r>
              <a:endParaRPr lang="en-US" sz="1122" kern="0" dirty="0" smtClean="0">
                <a:solidFill>
                  <a:srgbClr val="505050"/>
                </a:solidFill>
              </a:endParaRPr>
            </a:p>
            <a:p>
              <a:pPr>
                <a:defRPr/>
              </a:pPr>
              <a:r>
                <a:rPr lang="en-US" sz="1122" kern="0" dirty="0" smtClean="0">
                  <a:solidFill>
                    <a:srgbClr val="505050"/>
                  </a:solidFill>
                </a:rPr>
                <a:t>Virtual Machine</a:t>
              </a:r>
              <a:endParaRPr lang="en-US" sz="1122" kern="0" dirty="0">
                <a:solidFill>
                  <a:srgbClr val="505050"/>
                </a:solidFill>
              </a:endParaRPr>
            </a:p>
          </p:txBody>
        </p:sp>
        <p:sp>
          <p:nvSpPr>
            <p:cNvPr id="25" name="Rectangle 61"/>
            <p:cNvSpPr/>
            <p:nvPr/>
          </p:nvSpPr>
          <p:spPr bwMode="auto">
            <a:xfrm>
              <a:off x="5456237" y="3175235"/>
              <a:ext cx="3294000" cy="55535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rgbClr val="DC3C00"/>
                  </a:solidFill>
                  <a:latin typeface="Segoe UI Semibold" panose="020B0702040204020203" pitchFamily="34" charset="0"/>
                </a:rPr>
                <a:t>스토리지</a:t>
              </a:r>
              <a:endParaRPr lang="en-US" sz="1224" b="1" kern="0" dirty="0">
                <a:solidFill>
                  <a:srgbClr val="505050"/>
                </a:solidFill>
                <a:latin typeface="Segoe UI Semibold" panose="020B0702040204020203" pitchFamily="34" charset="0"/>
              </a:endParaRPr>
            </a:p>
            <a:p>
              <a:pPr marL="0" lvl="1">
                <a:defRPr/>
              </a:pPr>
              <a:r>
                <a:rPr lang="en-US" sz="1122" kern="0" dirty="0">
                  <a:solidFill>
                    <a:srgbClr val="505050"/>
                  </a:solidFill>
                </a:rPr>
                <a:t>Blob Storage</a:t>
              </a:r>
              <a:r>
                <a:rPr lang="en-US" sz="1122" kern="0" dirty="0" smtClean="0">
                  <a:solidFill>
                    <a:srgbClr val="505050"/>
                  </a:solidFill>
                </a:rPr>
                <a:t>, </a:t>
              </a:r>
              <a:r>
                <a:rPr lang="en-US" sz="1122" kern="0" dirty="0">
                  <a:solidFill>
                    <a:srgbClr val="505050"/>
                  </a:solidFill>
                </a:rPr>
                <a:t>Azure Drive</a:t>
              </a:r>
            </a:p>
          </p:txBody>
        </p:sp>
        <p:sp>
          <p:nvSpPr>
            <p:cNvPr id="26" name="Rectangle 63"/>
            <p:cNvSpPr/>
            <p:nvPr/>
          </p:nvSpPr>
          <p:spPr bwMode="auto">
            <a:xfrm>
              <a:off x="2073334" y="3780779"/>
              <a:ext cx="10043297" cy="555352"/>
            </a:xfrm>
            <a:prstGeom prst="rect">
              <a:avLst/>
            </a:prstGeom>
            <a:noFill/>
            <a:ln w="3175" cap="flat" cmpd="sng" algn="ctr">
              <a:solidFill>
                <a:srgbClr val="FFFFFF">
                  <a:lumMod val="75000"/>
                </a:srgbClr>
              </a:solidFill>
              <a:prstDash val="solid"/>
              <a:miter lim="800000"/>
            </a:ln>
            <a:effectLst/>
          </p:spPr>
          <p:txBody>
            <a:bodyPr/>
            <a:lstStyle/>
            <a:p>
              <a:pPr>
                <a:defRPr/>
              </a:pPr>
              <a:r>
                <a:rPr lang="ko-KR" altLang="en-US" sz="1224" b="1" kern="0" dirty="0">
                  <a:solidFill>
                    <a:srgbClr val="FF8C00"/>
                  </a:solidFill>
                  <a:latin typeface="Segoe UI Semibold" panose="020B0702040204020203" pitchFamily="34" charset="0"/>
                </a:rPr>
                <a:t>네트워크</a:t>
              </a:r>
              <a:endParaRPr lang="en-US" sz="1224" b="1" kern="0" dirty="0">
                <a:solidFill>
                  <a:srgbClr val="505050"/>
                </a:solidFill>
                <a:latin typeface="Segoe UI Semibold" panose="020B0702040204020203" pitchFamily="34" charset="0"/>
              </a:endParaRPr>
            </a:p>
            <a:p>
              <a:pPr>
                <a:defRPr/>
              </a:pPr>
              <a:r>
                <a:rPr lang="en-US" sz="1122" kern="0" dirty="0">
                  <a:solidFill>
                    <a:srgbClr val="505050"/>
                  </a:solidFill>
                </a:rPr>
                <a:t>Azure DNS, Virtual network, Traffic </a:t>
              </a:r>
              <a:r>
                <a:rPr lang="en-US" sz="1122" kern="0" dirty="0" smtClean="0">
                  <a:solidFill>
                    <a:srgbClr val="505050"/>
                  </a:solidFill>
                </a:rPr>
                <a:t>Manager, Express Route</a:t>
              </a:r>
              <a:endParaRPr lang="en-US" sz="1122" kern="0" dirty="0">
                <a:solidFill>
                  <a:srgbClr val="505050"/>
                </a:solidFill>
              </a:endParaRPr>
            </a:p>
          </p:txBody>
        </p:sp>
        <p:sp>
          <p:nvSpPr>
            <p:cNvPr id="27" name="Rectangle 25"/>
            <p:cNvSpPr/>
            <p:nvPr/>
          </p:nvSpPr>
          <p:spPr bwMode="auto">
            <a:xfrm>
              <a:off x="319846" y="1854046"/>
              <a:ext cx="1687105" cy="592592"/>
            </a:xfrm>
            <a:prstGeom prst="rect">
              <a:avLst/>
            </a:prstGeom>
            <a:solidFill>
              <a:srgbClr val="008272"/>
            </a:solidFill>
            <a:ln w="3175" cap="flat" cmpd="sng" algn="ctr">
              <a:solidFill>
                <a:srgbClr val="008272"/>
              </a:solidFill>
              <a:prstDash val="solid"/>
              <a:miter lim="800000"/>
            </a:ln>
            <a:effectLst/>
          </p:spPr>
          <p:txBody>
            <a:bodyPr rIns="73433" anchor="ctr"/>
            <a:lstStyle/>
            <a:p>
              <a:pPr>
                <a:defRPr/>
              </a:pPr>
              <a:r>
                <a:rPr lang="ko-KR" altLang="en-US" sz="1224" b="1" kern="0" dirty="0">
                  <a:solidFill>
                    <a:srgbClr val="FFFFFF"/>
                  </a:solidFill>
                  <a:latin typeface="Segoe UI Semibold" panose="020B0702040204020203" pitchFamily="34" charset="0"/>
                </a:rPr>
                <a:t>서비스 통합</a:t>
              </a:r>
              <a:endParaRPr lang="en-US" sz="1224" b="1" kern="0" dirty="0">
                <a:solidFill>
                  <a:srgbClr val="FFFFFF"/>
                </a:solidFill>
                <a:latin typeface="Segoe UI Semibold" panose="020B0702040204020203" pitchFamily="34" charset="0"/>
              </a:endParaRPr>
            </a:p>
          </p:txBody>
        </p:sp>
        <p:grpSp>
          <p:nvGrpSpPr>
            <p:cNvPr id="28" name="Group 104"/>
            <p:cNvGrpSpPr>
              <a:grpSpLocks/>
            </p:cNvGrpSpPr>
            <p:nvPr/>
          </p:nvGrpSpPr>
          <p:grpSpPr bwMode="auto">
            <a:xfrm>
              <a:off x="4599134" y="4389561"/>
              <a:ext cx="7517496" cy="2020641"/>
              <a:chOff x="3483186" y="4320654"/>
              <a:chExt cx="6142903" cy="2268000"/>
            </a:xfrm>
          </p:grpSpPr>
          <p:pic>
            <p:nvPicPr>
              <p:cNvPr id="29" name="Picture 75"/>
              <p:cNvPicPr>
                <a:picLocks noChangeAspect="1"/>
              </p:cNvPicPr>
              <p:nvPr/>
            </p:nvPicPr>
            <p:blipFill>
              <a:blip r:embed="rId5">
                <a:extLst>
                  <a:ext uri="{28A0092B-C50C-407E-A947-70E740481C1C}">
                    <a14:useLocalDpi xmlns:a14="http://schemas.microsoft.com/office/drawing/2010/main" val="0"/>
                  </a:ext>
                </a:extLst>
              </a:blip>
              <a:srcRect l="1042" t="5708" r="4520" b="16116"/>
              <a:stretch>
                <a:fillRect/>
              </a:stretch>
            </p:blipFill>
            <p:spPr bwMode="auto">
              <a:xfrm>
                <a:off x="3483186" y="4320654"/>
                <a:ext cx="6142903"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06"/>
              <p:cNvGrpSpPr>
                <a:grpSpLocks/>
              </p:cNvGrpSpPr>
              <p:nvPr/>
            </p:nvGrpSpPr>
            <p:grpSpPr bwMode="auto">
              <a:xfrm>
                <a:off x="3872374" y="4584254"/>
                <a:ext cx="5582775" cy="1941090"/>
                <a:chOff x="3872374" y="4584254"/>
                <a:chExt cx="5582775" cy="1941090"/>
              </a:xfrm>
            </p:grpSpPr>
            <p:grpSp>
              <p:nvGrpSpPr>
                <p:cNvPr id="34" name="Group 110"/>
                <p:cNvGrpSpPr>
                  <a:grpSpLocks/>
                </p:cNvGrpSpPr>
                <p:nvPr/>
              </p:nvGrpSpPr>
              <p:grpSpPr bwMode="auto">
                <a:xfrm>
                  <a:off x="3872374" y="4584254"/>
                  <a:ext cx="5582775" cy="1941090"/>
                  <a:chOff x="4838037" y="4721438"/>
                  <a:chExt cx="5643841" cy="1941090"/>
                </a:xfrm>
              </p:grpSpPr>
              <p:sp>
                <p:nvSpPr>
                  <p:cNvPr id="36" name="Oval 76"/>
                  <p:cNvSpPr/>
                  <p:nvPr/>
                </p:nvSpPr>
                <p:spPr bwMode="auto">
                  <a:xfrm>
                    <a:off x="5161501" y="5322877"/>
                    <a:ext cx="121715"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7" name="Oval 78"/>
                  <p:cNvSpPr/>
                  <p:nvPr/>
                </p:nvSpPr>
                <p:spPr bwMode="auto">
                  <a:xfrm>
                    <a:off x="4837822" y="5141146"/>
                    <a:ext cx="121715" cy="119942"/>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8" name="Oval 79"/>
                  <p:cNvSpPr/>
                  <p:nvPr/>
                </p:nvSpPr>
                <p:spPr bwMode="auto">
                  <a:xfrm>
                    <a:off x="6235529" y="6386002"/>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9" name="Oval 80"/>
                  <p:cNvSpPr/>
                  <p:nvPr/>
                </p:nvSpPr>
                <p:spPr bwMode="auto">
                  <a:xfrm>
                    <a:off x="5419643" y="4917617"/>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0" name="Oval 83"/>
                  <p:cNvSpPr/>
                  <p:nvPr/>
                </p:nvSpPr>
                <p:spPr bwMode="auto">
                  <a:xfrm>
                    <a:off x="5708547" y="5006666"/>
                    <a:ext cx="121714"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1" name="Oval 86"/>
                  <p:cNvSpPr/>
                  <p:nvPr/>
                </p:nvSpPr>
                <p:spPr bwMode="auto">
                  <a:xfrm>
                    <a:off x="6988551" y="4721348"/>
                    <a:ext cx="121715"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2" name="Oval 88"/>
                  <p:cNvSpPr/>
                  <p:nvPr/>
                </p:nvSpPr>
                <p:spPr bwMode="auto">
                  <a:xfrm>
                    <a:off x="7326943" y="4786771"/>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3" name="Oval 92"/>
                  <p:cNvSpPr/>
                  <p:nvPr/>
                </p:nvSpPr>
                <p:spPr bwMode="auto">
                  <a:xfrm>
                    <a:off x="9856189" y="5170223"/>
                    <a:ext cx="120377" cy="119942"/>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4" name="Oval 93"/>
                  <p:cNvSpPr/>
                  <p:nvPr/>
                </p:nvSpPr>
                <p:spPr bwMode="auto">
                  <a:xfrm>
                    <a:off x="10304258" y="6229713"/>
                    <a:ext cx="121714"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5" name="Oval 94"/>
                  <p:cNvSpPr/>
                  <p:nvPr/>
                </p:nvSpPr>
                <p:spPr bwMode="auto">
                  <a:xfrm>
                    <a:off x="10360434" y="6540474"/>
                    <a:ext cx="121714"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6" name="Oval 95"/>
                  <p:cNvSpPr/>
                  <p:nvPr/>
                </p:nvSpPr>
                <p:spPr bwMode="auto">
                  <a:xfrm>
                    <a:off x="9968541" y="4995762"/>
                    <a:ext cx="121715"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7" name="Oval 97"/>
                  <p:cNvSpPr/>
                  <p:nvPr/>
                </p:nvSpPr>
                <p:spPr bwMode="auto">
                  <a:xfrm>
                    <a:off x="9551235" y="5304704"/>
                    <a:ext cx="120377" cy="121759"/>
                  </a:xfrm>
                  <a:prstGeom prst="ellipse">
                    <a:avLst/>
                  </a:prstGeom>
                  <a:solidFill>
                    <a:schemeClr val="bg1">
                      <a:lumMod val="85000"/>
                    </a:schemeClr>
                  </a:solidFill>
                  <a:ln>
                    <a:solidFill>
                      <a:schemeClr val="tx1">
                        <a:lumMod val="50000"/>
                        <a:lumOff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48" name="Oval 98"/>
                  <p:cNvSpPr/>
                  <p:nvPr/>
                </p:nvSpPr>
                <p:spPr bwMode="auto">
                  <a:xfrm>
                    <a:off x="9390733" y="5744493"/>
                    <a:ext cx="121715"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grpSp>
            <p:sp>
              <p:nvSpPr>
                <p:cNvPr id="35" name="Oval 97"/>
                <p:cNvSpPr/>
                <p:nvPr/>
              </p:nvSpPr>
              <p:spPr bwMode="auto">
                <a:xfrm>
                  <a:off x="8627189" y="5033039"/>
                  <a:ext cx="120398" cy="119942"/>
                </a:xfrm>
                <a:prstGeom prst="ellipse">
                  <a:avLst/>
                </a:prstGeom>
                <a:solidFill>
                  <a:schemeClr val="bg1">
                    <a:lumMod val="85000"/>
                  </a:schemeClr>
                </a:solidFill>
                <a:ln>
                  <a:solidFill>
                    <a:schemeClr val="tx1">
                      <a:lumMod val="50000"/>
                      <a:lumOff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grpSp>
          <p:sp>
            <p:nvSpPr>
              <p:cNvPr id="31" name="Oval 80"/>
              <p:cNvSpPr/>
              <p:nvPr/>
            </p:nvSpPr>
            <p:spPr bwMode="auto">
              <a:xfrm>
                <a:off x="4380211" y="4916731"/>
                <a:ext cx="120398"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2" name="Oval 80"/>
              <p:cNvSpPr/>
              <p:nvPr/>
            </p:nvSpPr>
            <p:spPr bwMode="auto">
              <a:xfrm>
                <a:off x="4627621" y="4982154"/>
                <a:ext cx="120397" cy="121759"/>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sp>
            <p:nvSpPr>
              <p:cNvPr id="33" name="Oval 98"/>
              <p:cNvSpPr/>
              <p:nvPr/>
            </p:nvSpPr>
            <p:spPr bwMode="auto">
              <a:xfrm>
                <a:off x="8648358" y="5252932"/>
                <a:ext cx="120398" cy="121760"/>
              </a:xfrm>
              <a:prstGeom prst="ellipse">
                <a:avLst/>
              </a:prstGeom>
              <a:solidFill>
                <a:schemeClr val="tx2">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4" tIns="149195" rIns="186494" bIns="149195"/>
              <a:lstStyle/>
              <a:p>
                <a:pPr defTabSz="932110">
                  <a:lnSpc>
                    <a:spcPct val="90000"/>
                  </a:lnSpc>
                  <a:spcBef>
                    <a:spcPct val="0"/>
                  </a:spcBef>
                  <a:defRPr/>
                </a:pPr>
                <a:endParaRPr lang="en-US" sz="2040" spc="-51" dirty="0">
                  <a:gradFill>
                    <a:gsLst>
                      <a:gs pos="1250">
                        <a:srgbClr val="EFEFEF"/>
                      </a:gs>
                      <a:gs pos="10417">
                        <a:srgbClr val="EFEFEF"/>
                      </a:gs>
                    </a:gsLst>
                    <a:lin ang="5400000" scaled="0"/>
                  </a:gradFill>
                </a:endParaRPr>
              </a:p>
            </p:txBody>
          </p:sp>
        </p:grpSp>
        <p:sp>
          <p:nvSpPr>
            <p:cNvPr id="49" name="Rectangle 44"/>
            <p:cNvSpPr/>
            <p:nvPr/>
          </p:nvSpPr>
          <p:spPr bwMode="auto">
            <a:xfrm>
              <a:off x="2073334" y="1211262"/>
              <a:ext cx="2465895" cy="592592"/>
            </a:xfrm>
            <a:prstGeom prst="rect">
              <a:avLst/>
            </a:prstGeom>
            <a:noFill/>
            <a:ln w="3175" cap="flat" cmpd="sng" algn="ctr">
              <a:solidFill>
                <a:srgbClr val="FFFFFF">
                  <a:lumMod val="75000"/>
                </a:srgbClr>
              </a:solidFill>
              <a:prstDash val="solid"/>
              <a:miter lim="800000"/>
            </a:ln>
            <a:effectLst/>
          </p:spPr>
          <p:txBody>
            <a:bodyPr/>
            <a:lstStyle/>
            <a:p>
              <a:pPr>
                <a:defRPr/>
              </a:pPr>
              <a:r>
                <a:rPr lang="ko-KR" altLang="en-US" sz="1224" b="1" kern="0" dirty="0">
                  <a:solidFill>
                    <a:srgbClr val="0072C6"/>
                  </a:solidFill>
                  <a:latin typeface="Segoe UI Semibold" panose="020B0702040204020203" pitchFamily="34" charset="0"/>
                </a:rPr>
                <a:t>라이브러리 </a:t>
              </a:r>
              <a:r>
                <a:rPr lang="en-US" sz="1224" b="1" kern="0" dirty="0">
                  <a:solidFill>
                    <a:srgbClr val="0072C6"/>
                  </a:solidFill>
                  <a:latin typeface="Segoe UI Semibold" panose="020B0702040204020203" pitchFamily="34" charset="0"/>
                </a:rPr>
                <a:t>&amp; SDK</a:t>
              </a:r>
            </a:p>
            <a:p>
              <a:pPr>
                <a:defRPr/>
              </a:pPr>
              <a:r>
                <a:rPr lang="en-US" sz="1122" kern="0" dirty="0">
                  <a:solidFill>
                    <a:srgbClr val="505050"/>
                  </a:solidFill>
                </a:rPr>
                <a:t>Java, .NET, IOS, PHP…</a:t>
              </a:r>
            </a:p>
          </p:txBody>
        </p:sp>
        <p:sp>
          <p:nvSpPr>
            <p:cNvPr id="50" name="Rectangle 51"/>
            <p:cNvSpPr/>
            <p:nvPr/>
          </p:nvSpPr>
          <p:spPr bwMode="auto">
            <a:xfrm>
              <a:off x="4599135" y="1211262"/>
              <a:ext cx="2465895" cy="59259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rgbClr val="0072C6"/>
                  </a:solidFill>
                  <a:latin typeface="Segoe UI Semibold" panose="020B0702040204020203" pitchFamily="34" charset="0"/>
                </a:rPr>
                <a:t>관리도구</a:t>
              </a:r>
              <a:endParaRPr lang="en-US" sz="1224" kern="0" dirty="0">
                <a:solidFill>
                  <a:srgbClr val="0072C6"/>
                </a:solidFill>
                <a:latin typeface="Segoe UI Semibold" panose="020B0702040204020203" pitchFamily="34" charset="0"/>
              </a:endParaRPr>
            </a:p>
            <a:p>
              <a:pPr>
                <a:defRPr/>
              </a:pPr>
              <a:r>
                <a:rPr lang="en-US" sz="1122" kern="0" dirty="0">
                  <a:solidFill>
                    <a:srgbClr val="505050"/>
                  </a:solidFill>
                </a:rPr>
                <a:t>Systems Center</a:t>
              </a:r>
            </a:p>
          </p:txBody>
        </p:sp>
        <p:sp>
          <p:nvSpPr>
            <p:cNvPr id="51" name="Rectangle 52"/>
            <p:cNvSpPr/>
            <p:nvPr/>
          </p:nvSpPr>
          <p:spPr bwMode="auto">
            <a:xfrm>
              <a:off x="9650736" y="1211262"/>
              <a:ext cx="2465895" cy="59259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en-US" sz="1224" kern="0" dirty="0">
                  <a:solidFill>
                    <a:srgbClr val="0072C6"/>
                  </a:solidFill>
                  <a:latin typeface="Segoe UI Semibold" panose="020B0702040204020203" pitchFamily="34" charset="0"/>
                </a:rPr>
                <a:t>Command Line Interface</a:t>
              </a:r>
            </a:p>
            <a:p>
              <a:pPr marL="0" lvl="1">
                <a:defRPr/>
              </a:pPr>
              <a:r>
                <a:rPr lang="en-US" sz="1224" kern="0" dirty="0">
                  <a:solidFill>
                    <a:srgbClr val="505050"/>
                  </a:solidFill>
                </a:rPr>
                <a:t>Windows, MAC, Linux</a:t>
              </a:r>
              <a:endParaRPr lang="en-US" sz="1224" kern="0" dirty="0">
                <a:solidFill>
                  <a:srgbClr val="0072C6"/>
                </a:solidFill>
                <a:latin typeface="Segoe UI Semibold" panose="020B0702040204020203" pitchFamily="34" charset="0"/>
              </a:endParaRPr>
            </a:p>
          </p:txBody>
        </p:sp>
        <p:sp>
          <p:nvSpPr>
            <p:cNvPr id="52" name="Rectangle 53"/>
            <p:cNvSpPr/>
            <p:nvPr/>
          </p:nvSpPr>
          <p:spPr bwMode="auto">
            <a:xfrm>
              <a:off x="7124935" y="1211262"/>
              <a:ext cx="2465895" cy="592592"/>
            </a:xfrm>
            <a:prstGeom prst="rect">
              <a:avLst/>
            </a:prstGeom>
            <a:noFill/>
            <a:ln w="3175" cap="flat" cmpd="sng" algn="ctr">
              <a:solidFill>
                <a:srgbClr val="FFFFFF">
                  <a:lumMod val="75000"/>
                </a:srgbClr>
              </a:solidFill>
              <a:prstDash val="solid"/>
              <a:miter lim="800000"/>
            </a:ln>
            <a:effectLst/>
          </p:spPr>
          <p:txBody>
            <a:bodyPr/>
            <a:lstStyle/>
            <a:p>
              <a:pPr marL="0" lvl="1">
                <a:defRPr/>
              </a:pPr>
              <a:r>
                <a:rPr lang="ko-KR" altLang="en-US" sz="1224" b="1" kern="0" dirty="0">
                  <a:solidFill>
                    <a:srgbClr val="0072C6"/>
                  </a:solidFill>
                  <a:latin typeface="Segoe UI Semibold" panose="020B0702040204020203" pitchFamily="34" charset="0"/>
                </a:rPr>
                <a:t>개발도구</a:t>
              </a:r>
              <a:endParaRPr lang="en-US" altLang="ko-KR" sz="1224" b="1" kern="0" dirty="0">
                <a:solidFill>
                  <a:srgbClr val="0072C6"/>
                </a:solidFill>
                <a:latin typeface="Segoe UI Semibold" panose="020B0702040204020203" pitchFamily="34" charset="0"/>
              </a:endParaRPr>
            </a:p>
            <a:p>
              <a:pPr>
                <a:defRPr/>
              </a:pPr>
              <a:r>
                <a:rPr lang="en-US" altLang="ko-KR" sz="1122" kern="0" dirty="0">
                  <a:solidFill>
                    <a:srgbClr val="505050"/>
                  </a:solidFill>
                </a:rPr>
                <a:t>Toolkit for Eclipse &amp; Visual Studio</a:t>
              </a:r>
            </a:p>
          </p:txBody>
        </p:sp>
        <p:sp>
          <p:nvSpPr>
            <p:cNvPr id="53" name="Rectangle 54"/>
            <p:cNvSpPr/>
            <p:nvPr/>
          </p:nvSpPr>
          <p:spPr bwMode="auto">
            <a:xfrm>
              <a:off x="2073334" y="1854046"/>
              <a:ext cx="10043297" cy="592592"/>
            </a:xfrm>
            <a:prstGeom prst="rect">
              <a:avLst/>
            </a:prstGeom>
            <a:noFill/>
            <a:ln w="3175" cap="flat" cmpd="sng" algn="ctr">
              <a:solidFill>
                <a:srgbClr val="FFFFFF">
                  <a:lumMod val="75000"/>
                </a:srgbClr>
              </a:solidFill>
              <a:prstDash val="solid"/>
              <a:miter lim="800000"/>
            </a:ln>
            <a:effectLst/>
          </p:spPr>
          <p:txBody>
            <a:bodyPr/>
            <a:lstStyle/>
            <a:p>
              <a:pPr>
                <a:defRPr/>
              </a:pPr>
              <a:r>
                <a:rPr lang="en-US" altLang="ko-KR" sz="1224" kern="0" dirty="0">
                  <a:solidFill>
                    <a:srgbClr val="008272"/>
                  </a:solidFill>
                  <a:latin typeface="Segoe UI Semibold" panose="020B0702040204020203" pitchFamily="34" charset="0"/>
                </a:rPr>
                <a:t>Deployment &amp; Administration </a:t>
              </a:r>
            </a:p>
            <a:p>
              <a:pPr>
                <a:defRPr/>
              </a:pPr>
              <a:r>
                <a:rPr lang="en-US" sz="1122" kern="0" dirty="0">
                  <a:solidFill>
                    <a:srgbClr val="505050"/>
                  </a:solidFill>
                </a:rPr>
                <a:t>Active Directory, Diagnostics &amp; Service Management, APIs, SCOM pack </a:t>
              </a:r>
            </a:p>
          </p:txBody>
        </p:sp>
        <p:sp>
          <p:nvSpPr>
            <p:cNvPr id="57" name="Rectangle 58"/>
            <p:cNvSpPr/>
            <p:nvPr/>
          </p:nvSpPr>
          <p:spPr bwMode="auto">
            <a:xfrm>
              <a:off x="5464389" y="2495211"/>
              <a:ext cx="3280480" cy="631450"/>
            </a:xfrm>
            <a:prstGeom prst="rect">
              <a:avLst/>
            </a:prstGeom>
            <a:noFill/>
            <a:ln w="3175" cap="flat" cmpd="sng" algn="ctr">
              <a:solidFill>
                <a:srgbClr val="FFFFFF">
                  <a:lumMod val="75000"/>
                </a:srgbClr>
              </a:solidFill>
              <a:prstDash val="solid"/>
              <a:miter lim="800000"/>
            </a:ln>
            <a:effectLst/>
          </p:spPr>
          <p:txBody>
            <a:bodyPr rIns="36717"/>
            <a:lstStyle/>
            <a:p>
              <a:pPr>
                <a:defRPr/>
              </a:pPr>
              <a:r>
                <a:rPr lang="en-US" altLang="ko-KR" sz="1224" b="1" kern="0" dirty="0" smtClean="0">
                  <a:solidFill>
                    <a:srgbClr val="68217A"/>
                  </a:solidFill>
                  <a:latin typeface="Segoe UI Semibold" panose="020B0702040204020203" pitchFamily="34" charset="0"/>
                </a:rPr>
                <a:t>App </a:t>
              </a:r>
              <a:r>
                <a:rPr lang="ko-KR" altLang="en-US" sz="1224" b="1" kern="0" smtClean="0">
                  <a:solidFill>
                    <a:srgbClr val="68217A"/>
                  </a:solidFill>
                  <a:latin typeface="Segoe UI Semibold" panose="020B0702040204020203" pitchFamily="34" charset="0"/>
                </a:rPr>
                <a:t>서비스</a:t>
              </a:r>
              <a:endParaRPr lang="en-US" sz="1224" b="1" kern="0" dirty="0">
                <a:solidFill>
                  <a:srgbClr val="68217A"/>
                </a:solidFill>
                <a:latin typeface="Segoe UI Semibold" panose="020B0702040204020203" pitchFamily="34" charset="0"/>
              </a:endParaRPr>
            </a:p>
            <a:p>
              <a:pPr>
                <a:defRPr/>
              </a:pPr>
              <a:r>
                <a:rPr lang="en-US" sz="1122" kern="0" dirty="0" smtClean="0">
                  <a:solidFill>
                    <a:srgbClr val="505050"/>
                  </a:solidFill>
                </a:rPr>
                <a:t>Media, Notification Hub, Event Hub, Scheduler, Automation, BizTalk, Visual Studio Online, …</a:t>
              </a:r>
              <a:endParaRPr lang="en-US" sz="1224" kern="0" dirty="0">
                <a:solidFill>
                  <a:srgbClr val="505050"/>
                </a:solidFill>
              </a:endParaRPr>
            </a:p>
          </p:txBody>
        </p:sp>
        <p:sp>
          <p:nvSpPr>
            <p:cNvPr id="58" name="Rectangle 59"/>
            <p:cNvSpPr/>
            <p:nvPr/>
          </p:nvSpPr>
          <p:spPr bwMode="auto">
            <a:xfrm>
              <a:off x="8824772" y="2495211"/>
              <a:ext cx="3294000" cy="1235376"/>
            </a:xfrm>
            <a:prstGeom prst="rect">
              <a:avLst/>
            </a:prstGeom>
            <a:noFill/>
            <a:ln w="3175" cap="flat" cmpd="sng" algn="ctr">
              <a:solidFill>
                <a:srgbClr val="FFFFFF">
                  <a:lumMod val="75000"/>
                </a:srgbClr>
              </a:solidFill>
              <a:prstDash val="solid"/>
              <a:miter lim="800000"/>
            </a:ln>
            <a:effectLst/>
          </p:spPr>
          <p:txBody>
            <a:bodyPr rIns="36717"/>
            <a:lstStyle/>
            <a:p>
              <a:pPr>
                <a:defRPr/>
              </a:pPr>
              <a:r>
                <a:rPr lang="ko-KR" altLang="en-US" sz="1224" b="1" kern="0" dirty="0" smtClean="0">
                  <a:solidFill>
                    <a:srgbClr val="68217A"/>
                  </a:solidFill>
                  <a:latin typeface="Segoe UI Semibold" panose="020B0702040204020203" pitchFamily="34" charset="0"/>
                </a:rPr>
                <a:t>데이터</a:t>
              </a:r>
              <a:r>
                <a:rPr lang="en-US" sz="1122" kern="0" dirty="0" smtClean="0">
                  <a:solidFill>
                    <a:srgbClr val="505050"/>
                  </a:solidFill>
                </a:rPr>
                <a:t/>
              </a:r>
              <a:br>
                <a:rPr lang="en-US" sz="1122" kern="0" dirty="0" smtClean="0">
                  <a:solidFill>
                    <a:srgbClr val="505050"/>
                  </a:solidFill>
                </a:rPr>
              </a:br>
              <a:r>
                <a:rPr lang="en-US" altLang="ko-KR" sz="1122" kern="0" dirty="0">
                  <a:solidFill>
                    <a:srgbClr val="505050"/>
                  </a:solidFill>
                </a:rPr>
                <a:t>SQL Database, </a:t>
              </a:r>
              <a:r>
                <a:rPr lang="en-US" altLang="ko-KR" sz="1122" kern="0" dirty="0" err="1">
                  <a:solidFill>
                    <a:srgbClr val="505050"/>
                  </a:solidFill>
                </a:rPr>
                <a:t>DocumentDB</a:t>
              </a:r>
              <a:r>
                <a:rPr lang="en-US" altLang="ko-KR" sz="1122" kern="0" dirty="0">
                  <a:solidFill>
                    <a:srgbClr val="505050"/>
                  </a:solidFill>
                </a:rPr>
                <a:t>, Cache, </a:t>
              </a:r>
            </a:p>
            <a:p>
              <a:pPr>
                <a:defRPr/>
              </a:pPr>
              <a:r>
                <a:rPr lang="en-US" altLang="ko-KR" sz="1122" kern="0" dirty="0">
                  <a:solidFill>
                    <a:srgbClr val="505050"/>
                  </a:solidFill>
                </a:rPr>
                <a:t>Backup, </a:t>
              </a:r>
              <a:r>
                <a:rPr lang="en-US" altLang="ko-KR" sz="1122" kern="0" dirty="0" err="1">
                  <a:solidFill>
                    <a:srgbClr val="505050"/>
                  </a:solidFill>
                </a:rPr>
                <a:t>StoreSimple</a:t>
              </a:r>
              <a:r>
                <a:rPr lang="en-US" altLang="ko-KR" sz="1122" kern="0" dirty="0">
                  <a:solidFill>
                    <a:srgbClr val="505050"/>
                  </a:solidFill>
                </a:rPr>
                <a:t>, Site Recovery</a:t>
              </a:r>
            </a:p>
            <a:p>
              <a:pPr>
                <a:defRPr/>
              </a:pPr>
              <a:r>
                <a:rPr lang="en-US" altLang="ko-KR" sz="1122" kern="0" dirty="0" err="1">
                  <a:solidFill>
                    <a:srgbClr val="505050"/>
                  </a:solidFill>
                </a:rPr>
                <a:t>HDInsight</a:t>
              </a:r>
              <a:r>
                <a:rPr lang="en-US" altLang="ko-KR" sz="1122" kern="0" dirty="0">
                  <a:solidFill>
                    <a:srgbClr val="505050"/>
                  </a:solidFill>
                </a:rPr>
                <a:t>, Machine Learning, Azure Search, CDN</a:t>
              </a:r>
            </a:p>
            <a:p>
              <a:pPr>
                <a:defRPr/>
              </a:pPr>
              <a:endParaRPr lang="en-US" sz="1122" kern="0" dirty="0">
                <a:solidFill>
                  <a:srgbClr val="505050"/>
                </a:solidFill>
              </a:endParaRPr>
            </a:p>
            <a:p>
              <a:pPr>
                <a:defRPr/>
              </a:pPr>
              <a:r>
                <a:rPr lang="en-US" sz="1122" kern="0" dirty="0" smtClean="0">
                  <a:solidFill>
                    <a:srgbClr val="505050"/>
                  </a:solidFill>
                </a:rPr>
                <a:t>Table</a:t>
              </a:r>
              <a:endParaRPr lang="en-US" sz="1122" kern="0" dirty="0">
                <a:solidFill>
                  <a:srgbClr val="505050"/>
                </a:solidFill>
              </a:endParaRPr>
            </a:p>
          </p:txBody>
        </p:sp>
      </p:grpSp>
    </p:spTree>
    <p:extLst>
      <p:ext uri="{BB962C8B-B14F-4D97-AF65-F5344CB8AC3E}">
        <p14:creationId xmlns:p14="http://schemas.microsoft.com/office/powerpoint/2010/main" val="668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noFill/>
        </p:spPr>
        <p:txBody>
          <a:bodyPr vert="horz" lIns="182880" tIns="137160" rIns="91440" bIns="45720" rtlCol="0" anchor="ctr" anchorCtr="0">
            <a:normAutofit/>
          </a:bodyPr>
          <a:lstStyle/>
          <a:p>
            <a:r>
              <a:rPr lang="en-US" altLang="ko-KR" dirty="0"/>
              <a:t>Azure History</a:t>
            </a:r>
            <a:endParaRPr lang="en-US" dirty="0"/>
          </a:p>
        </p:txBody>
      </p:sp>
      <p:cxnSp>
        <p:nvCxnSpPr>
          <p:cNvPr id="7" name="Straight Arrow Connector 6"/>
          <p:cNvCxnSpPr/>
          <p:nvPr/>
        </p:nvCxnSpPr>
        <p:spPr>
          <a:xfrm>
            <a:off x="617016" y="6213325"/>
            <a:ext cx="114299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Text Placeholder 7"/>
          <p:cNvSpPr txBox="1">
            <a:spLocks/>
          </p:cNvSpPr>
          <p:nvPr/>
        </p:nvSpPr>
        <p:spPr bwMode="auto">
          <a:xfrm>
            <a:off x="1425794" y="901195"/>
            <a:ext cx="1835833" cy="511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l" rtl="0" fontAlgn="base" latinLnBrk="1">
              <a:lnSpc>
                <a:spcPct val="90000"/>
              </a:lnSpc>
              <a:spcBef>
                <a:spcPct val="30000"/>
              </a:spcBef>
              <a:spcAft>
                <a:spcPct val="0"/>
              </a:spcAft>
              <a:buFont typeface="Segoe UI" panose="020B0502040204020203" pitchFamily="34" charset="0"/>
              <a:buNone/>
              <a:defRPr sz="994" kern="1200">
                <a:solidFill>
                  <a:schemeClr val="tx1"/>
                </a:solidFill>
                <a:latin typeface="+mn-lt"/>
                <a:ea typeface="+mn-ea"/>
                <a:cs typeface="+mn-cs"/>
              </a:defRPr>
            </a:lvl1pPr>
            <a:lvl2pPr marL="223637" indent="0" algn="l" rtl="0" fontAlgn="base" latinLnBrk="1">
              <a:spcBef>
                <a:spcPct val="30000"/>
              </a:spcBef>
              <a:spcAft>
                <a:spcPct val="0"/>
              </a:spcAft>
              <a:buFont typeface="Segoe UI" panose="020B0502040204020203" pitchFamily="34" charset="0"/>
              <a:buNone/>
              <a:defRPr sz="1428" kern="1200">
                <a:solidFill>
                  <a:schemeClr val="tx1"/>
                </a:solidFill>
                <a:latin typeface="+mn-lt"/>
                <a:ea typeface="+mn-ea"/>
                <a:cs typeface="+mn-cs"/>
              </a:defRPr>
            </a:lvl2pPr>
            <a:lvl3pPr marL="448590" indent="0" algn="l" rtl="0" fontAlgn="base" latinLnBrk="1">
              <a:spcBef>
                <a:spcPct val="30000"/>
              </a:spcBef>
              <a:spcAft>
                <a:spcPct val="0"/>
              </a:spcAft>
              <a:buFont typeface="Wingdings" panose="05000000000000000000" pitchFamily="2" charset="2"/>
              <a:buNone/>
              <a:defRPr sz="1224" kern="1200">
                <a:solidFill>
                  <a:schemeClr val="tx1"/>
                </a:solidFill>
                <a:latin typeface="+mn-lt"/>
                <a:ea typeface="+mn-ea"/>
                <a:cs typeface="+mn-cs"/>
              </a:defRPr>
            </a:lvl3pPr>
            <a:lvl4pPr marL="66433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4pPr>
            <a:lvl5pPr marL="81956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5pPr>
            <a:lvl6pPr marL="2564641"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lang="en-US" altLang="ko-KR" sz="816" b="1" dirty="0" err="1">
                <a:solidFill>
                  <a:sysClr val="windowText" lastClr="000000"/>
                </a:solidFill>
                <a:latin typeface="Segoe UI"/>
                <a:ea typeface="맑은 고딕"/>
              </a:rPr>
              <a:t>PaaS</a:t>
            </a:r>
            <a:endParaRPr lang="en-US" sz="816" b="1" dirty="0">
              <a:solidFill>
                <a:sysClr val="windowText" lastClr="000000"/>
              </a:solidFill>
              <a:latin typeface="Segoe UI"/>
              <a:ea typeface="맑은 고딕"/>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Windows Azure Platform CTP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SQL Azure Relational Database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Azure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서비스 비용 및 </a:t>
            </a: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SLAs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Windows Azure Platform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일반 공개</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CDN v1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제공</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SQL Azure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저장 공간 확장 제공</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Extra Small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사이즈 인스턴스 제공</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Azure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마켓 플레이스 제공</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err="1" smtClean="0">
                <a:ln>
                  <a:noFill/>
                </a:ln>
                <a:solidFill>
                  <a:sysClr val="windowText" lastClr="000000"/>
                </a:solidFill>
                <a:effectLst/>
                <a:uLnTx/>
                <a:uFillTx/>
                <a:latin typeface="Segoe UI"/>
                <a:ea typeface="맑은 고딕"/>
                <a:cs typeface="+mn-cs"/>
              </a:rPr>
              <a:t>트래픽</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 매니저 발표</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HPC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스케줄러 제공</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918" b="1" i="0" u="none" strike="noStrike" kern="1200" cap="none" spc="0" normalizeH="0" baseline="0" noProof="0" dirty="0" smtClean="0">
                <a:ln>
                  <a:noFill/>
                </a:ln>
                <a:solidFill>
                  <a:sysClr val="windowText" lastClr="000000"/>
                </a:solidFill>
                <a:effectLst/>
                <a:uLnTx/>
                <a:uFillTx/>
                <a:latin typeface="Segoe UI"/>
                <a:ea typeface="맑은 고딕"/>
                <a:cs typeface="+mn-cs"/>
              </a:rPr>
              <a:t>Management</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관리 포털 </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V1</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 제공</a:t>
            </a:r>
            <a:endParaRPr kumimoji="0" lang="en-US" sz="816" b="0" i="0" u="none" strike="noStrike" kern="1200" cap="none" spc="0" normalizeH="0" baseline="0" noProof="0" dirty="0">
              <a:ln>
                <a:noFill/>
              </a:ln>
              <a:solidFill>
                <a:sysClr val="windowText" lastClr="000000"/>
              </a:solidFill>
              <a:effectLst/>
              <a:uLnTx/>
              <a:uFillTx/>
              <a:latin typeface="Segoe UI"/>
              <a:ea typeface="맑은 고딕"/>
              <a:cs typeface="+mn-cs"/>
            </a:endParaRPr>
          </a:p>
        </p:txBody>
      </p:sp>
      <p:sp>
        <p:nvSpPr>
          <p:cNvPr id="81" name="Text Placeholder 51"/>
          <p:cNvSpPr txBox="1">
            <a:spLocks/>
          </p:cNvSpPr>
          <p:nvPr/>
        </p:nvSpPr>
        <p:spPr bwMode="auto">
          <a:xfrm>
            <a:off x="3356015" y="1859671"/>
            <a:ext cx="1835833" cy="415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l" rtl="0" fontAlgn="base" latinLnBrk="1">
              <a:lnSpc>
                <a:spcPct val="90000"/>
              </a:lnSpc>
              <a:spcBef>
                <a:spcPct val="30000"/>
              </a:spcBef>
              <a:spcAft>
                <a:spcPct val="0"/>
              </a:spcAft>
              <a:buFont typeface="Segoe UI" panose="020B0502040204020203" pitchFamily="34" charset="0"/>
              <a:buNone/>
              <a:defRPr sz="994" kern="1200">
                <a:solidFill>
                  <a:schemeClr val="tx1"/>
                </a:solidFill>
                <a:latin typeface="+mn-lt"/>
                <a:ea typeface="+mn-ea"/>
                <a:cs typeface="+mn-cs"/>
              </a:defRPr>
            </a:lvl1pPr>
            <a:lvl2pPr marL="223637" indent="0" algn="l" rtl="0" fontAlgn="base" latinLnBrk="1">
              <a:spcBef>
                <a:spcPct val="30000"/>
              </a:spcBef>
              <a:spcAft>
                <a:spcPct val="0"/>
              </a:spcAft>
              <a:buFont typeface="Segoe UI" panose="020B0502040204020203" pitchFamily="34" charset="0"/>
              <a:buNone/>
              <a:defRPr sz="1428" kern="1200">
                <a:solidFill>
                  <a:schemeClr val="tx1"/>
                </a:solidFill>
                <a:latin typeface="+mn-lt"/>
                <a:ea typeface="+mn-ea"/>
                <a:cs typeface="+mn-cs"/>
              </a:defRPr>
            </a:lvl2pPr>
            <a:lvl3pPr marL="448590" indent="0" algn="l" rtl="0" fontAlgn="base" latinLnBrk="1">
              <a:spcBef>
                <a:spcPct val="30000"/>
              </a:spcBef>
              <a:spcAft>
                <a:spcPct val="0"/>
              </a:spcAft>
              <a:buFont typeface="Wingdings" panose="05000000000000000000" pitchFamily="2" charset="2"/>
              <a:buNone/>
              <a:defRPr sz="1224" kern="1200">
                <a:solidFill>
                  <a:schemeClr val="tx1"/>
                </a:solidFill>
                <a:latin typeface="+mn-lt"/>
                <a:ea typeface="+mn-ea"/>
                <a:cs typeface="+mn-cs"/>
              </a:defRPr>
            </a:lvl3pPr>
            <a:lvl4pPr marL="66433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4pPr>
            <a:lvl5pPr marL="81956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5pPr>
            <a:lvl6pPr marL="2564641"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816" b="1" i="0" u="none" strike="noStrike" kern="1200" cap="none" spc="0" normalizeH="0" baseline="0" noProof="0" dirty="0" err="1" smtClean="0">
                <a:ln>
                  <a:noFill/>
                </a:ln>
                <a:solidFill>
                  <a:sysClr val="windowText" lastClr="000000"/>
                </a:solidFill>
                <a:effectLst/>
                <a:uLnTx/>
                <a:uFillTx/>
                <a:latin typeface="Segoe UI"/>
                <a:ea typeface="맑은 고딕"/>
                <a:cs typeface="+mn-cs"/>
              </a:rPr>
              <a:t>PaaS</a:t>
            </a:r>
            <a:endPar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Windows Azure Media Service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Web Sites,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 </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Cache</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 </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preview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로컬 복제 스토리지 제공</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Mobile Service (</a:t>
            </a:r>
            <a:r>
              <a:rPr kumimoji="0" lang="en-US" altLang="ko-KR" sz="816" b="0" i="0" u="none" strike="noStrike" kern="1200" cap="none" spc="0" normalizeH="0" baseline="0" noProof="0" dirty="0" err="1" smtClean="0">
                <a:ln>
                  <a:noFill/>
                </a:ln>
                <a:solidFill>
                  <a:sysClr val="windowText" lastClr="000000"/>
                </a:solidFill>
                <a:effectLst/>
                <a:uLnTx/>
                <a:uFillTx/>
                <a:latin typeface="Segoe UI"/>
                <a:ea typeface="맑은 고딕"/>
                <a:cs typeface="+mn-cs"/>
              </a:rPr>
              <a:t>MBaaS</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 preview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918" b="1" i="0" u="none" strike="noStrike" kern="1200" cap="none" spc="0" normalizeH="0" baseline="0" noProof="0" dirty="0" smtClean="0">
                <a:ln>
                  <a:noFill/>
                </a:ln>
                <a:solidFill>
                  <a:sysClr val="windowText" lastClr="000000"/>
                </a:solidFill>
                <a:effectLst/>
                <a:uLnTx/>
                <a:uFillTx/>
                <a:latin typeface="Segoe UI"/>
                <a:ea typeface="맑은 고딕"/>
                <a:cs typeface="+mn-cs"/>
              </a:rPr>
              <a:t>Management</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관리 포털 </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v2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및</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 CLI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제공</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918" b="1" i="0" u="none" strike="noStrike" kern="1200" cap="none" spc="0" normalizeH="0" baseline="0" noProof="0" dirty="0" err="1" smtClean="0">
                <a:ln>
                  <a:noFill/>
                </a:ln>
                <a:solidFill>
                  <a:sysClr val="windowText" lastClr="000000"/>
                </a:solidFill>
                <a:effectLst/>
                <a:uLnTx/>
                <a:uFillTx/>
                <a:latin typeface="Segoe UI"/>
                <a:ea typeface="맑은 고딕"/>
                <a:cs typeface="+mn-cs"/>
              </a:rPr>
              <a:t>IaaS</a:t>
            </a:r>
            <a:endPar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Virtual Machine preview </a:t>
            </a: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발표</a:t>
            </a:r>
            <a:endParaRPr kumimoji="0" lang="en-US" altLang="ko-KR" sz="816" b="0" i="0" u="none" strike="noStrike" kern="1200" cap="none" spc="0" normalizeH="0" baseline="0" noProof="0" dirty="0">
              <a:ln>
                <a:noFill/>
              </a:ln>
              <a:solidFill>
                <a:srgbClr val="FF0000"/>
              </a:solidFill>
              <a:effectLst/>
              <a:uLnTx/>
              <a:uFillTx/>
              <a:latin typeface="Segoe UI"/>
              <a:ea typeface="맑은 고딕"/>
              <a:cs typeface="+mn-cs"/>
            </a:endParaRPr>
          </a:p>
        </p:txBody>
      </p:sp>
      <p:sp>
        <p:nvSpPr>
          <p:cNvPr id="82" name="Text Placeholder 52"/>
          <p:cNvSpPr txBox="1">
            <a:spLocks/>
          </p:cNvSpPr>
          <p:nvPr/>
        </p:nvSpPr>
        <p:spPr bwMode="auto">
          <a:xfrm>
            <a:off x="5286236" y="1859671"/>
            <a:ext cx="1835833" cy="415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l" rtl="0" fontAlgn="base" latinLnBrk="1">
              <a:lnSpc>
                <a:spcPct val="90000"/>
              </a:lnSpc>
              <a:spcBef>
                <a:spcPct val="30000"/>
              </a:spcBef>
              <a:spcAft>
                <a:spcPct val="0"/>
              </a:spcAft>
              <a:buFont typeface="Segoe UI" panose="020B0502040204020203" pitchFamily="34" charset="0"/>
              <a:buNone/>
              <a:defRPr sz="994" kern="1200">
                <a:solidFill>
                  <a:schemeClr val="tx1"/>
                </a:solidFill>
                <a:latin typeface="+mn-lt"/>
                <a:ea typeface="+mn-ea"/>
                <a:cs typeface="+mn-cs"/>
              </a:defRPr>
            </a:lvl1pPr>
            <a:lvl2pPr marL="223637" indent="0" algn="l" rtl="0" fontAlgn="base" latinLnBrk="1">
              <a:spcBef>
                <a:spcPct val="30000"/>
              </a:spcBef>
              <a:spcAft>
                <a:spcPct val="0"/>
              </a:spcAft>
              <a:buFont typeface="Segoe UI" panose="020B0502040204020203" pitchFamily="34" charset="0"/>
              <a:buNone/>
              <a:defRPr sz="1428" kern="1200">
                <a:solidFill>
                  <a:schemeClr val="tx1"/>
                </a:solidFill>
                <a:latin typeface="+mn-lt"/>
                <a:ea typeface="+mn-ea"/>
                <a:cs typeface="+mn-cs"/>
              </a:defRPr>
            </a:lvl2pPr>
            <a:lvl3pPr marL="448590" indent="0" algn="l" rtl="0" fontAlgn="base" latinLnBrk="1">
              <a:spcBef>
                <a:spcPct val="30000"/>
              </a:spcBef>
              <a:spcAft>
                <a:spcPct val="0"/>
              </a:spcAft>
              <a:buFont typeface="Wingdings" panose="05000000000000000000" pitchFamily="2" charset="2"/>
              <a:buNone/>
              <a:defRPr sz="1224" kern="1200">
                <a:solidFill>
                  <a:schemeClr val="tx1"/>
                </a:solidFill>
                <a:latin typeface="+mn-lt"/>
                <a:ea typeface="+mn-ea"/>
                <a:cs typeface="+mn-cs"/>
              </a:defRPr>
            </a:lvl3pPr>
            <a:lvl4pPr marL="66433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4pPr>
            <a:lvl5pPr marL="81956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5pPr>
            <a:lvl6pPr marL="2564641"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816" b="1" i="0" u="none" strike="noStrike" kern="1200" cap="none" spc="0" normalizeH="0" baseline="0" noProof="0" dirty="0" err="1" smtClean="0">
                <a:ln>
                  <a:noFill/>
                </a:ln>
                <a:solidFill>
                  <a:sysClr val="windowText" lastClr="000000"/>
                </a:solidFill>
                <a:effectLst/>
                <a:uLnTx/>
                <a:uFillTx/>
                <a:latin typeface="Segoe UI"/>
                <a:ea typeface="맑은 고딕"/>
                <a:cs typeface="+mn-cs"/>
              </a:rPr>
              <a:t>PaaS</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Web Sites, Mobile Service GA </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SQL DB Premium preview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알림 허브 </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GA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및 </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SLA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Azure Active Directory preview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Azure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백업 서비스 제공</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Hyper-V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복구 관리자 </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preview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Data Import/Export </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err="1" smtClean="0">
                <a:ln>
                  <a:noFill/>
                </a:ln>
                <a:solidFill>
                  <a:sysClr val="windowText" lastClr="000000"/>
                </a:solidFill>
                <a:effectLst/>
                <a:uLnTx/>
                <a:uFillTx/>
                <a:latin typeface="Segoe UI"/>
                <a:ea typeface="맑은 고딕"/>
                <a:cs typeface="+mn-cs"/>
              </a:rPr>
              <a:t>HDInsight</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 GA </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BizTalk Service GA</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Active Directory GA</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Azure Scheduler preview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읽기 전용 지리적 복제 스토리지 </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preview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발표</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endParaRPr kumimoji="0" lang="en-US" altLang="ko-KR" sz="816" b="1" i="0" u="none" strike="noStrike" kern="1200" cap="none" spc="0" normalizeH="0" baseline="0" noProof="0" dirty="0" smtClean="0">
              <a:ln>
                <a:noFill/>
              </a:ln>
              <a:solidFill>
                <a:srgbClr val="70AD47">
                  <a:lumMod val="75000"/>
                </a:srgbClr>
              </a:solidFill>
              <a:effectLst/>
              <a:uLnTx/>
              <a:uFillTx/>
              <a:latin typeface="Segoe UI"/>
              <a:ea typeface="맑은 고딕"/>
              <a:cs typeface="+mn-cs"/>
            </a:endParaRPr>
          </a:p>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816" b="1" i="0" u="none" strike="noStrike" kern="1200" cap="none" spc="0" normalizeH="0" baseline="0" noProof="0" dirty="0" smtClean="0">
                <a:ln>
                  <a:noFill/>
                </a:ln>
                <a:solidFill>
                  <a:sysClr val="windowText" lastClr="000000"/>
                </a:solidFill>
                <a:effectLst/>
                <a:uLnTx/>
                <a:uFillTx/>
                <a:latin typeface="Segoe UI"/>
                <a:ea typeface="맑은 고딕"/>
                <a:cs typeface="+mn-cs"/>
              </a:rPr>
              <a:t>Management</a:t>
            </a:r>
            <a:endParaRPr kumimoji="0" lang="en-US" altLang="ko-KR" sz="816" b="1" i="0" u="none" strike="noStrike" kern="1200" cap="none" spc="0" normalizeH="0" baseline="0" noProof="0" dirty="0" smtClean="0">
              <a:ln>
                <a:noFill/>
              </a:ln>
              <a:solidFill>
                <a:srgbClr val="70AD47">
                  <a:lumMod val="75000"/>
                </a:srgbClr>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VM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비용</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 21% ~ 23%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인하</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업계 최초 </a:t>
            </a:r>
            <a:r>
              <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rPr>
              <a:t>VM </a:t>
            </a: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사용료 분단위 과금</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ysClr val="windowText" lastClr="000000"/>
                </a:solidFill>
                <a:effectLst/>
                <a:uLnTx/>
                <a:uFillTx/>
                <a:latin typeface="Segoe UI"/>
                <a:ea typeface="맑은 고딕"/>
                <a:cs typeface="+mn-cs"/>
              </a:rPr>
              <a:t>알림 허브 가격 인하</a:t>
            </a:r>
            <a:endParaRPr kumimoji="0" lang="en-US" altLang="ko-KR" sz="816" b="0" i="0" u="none" strike="noStrike" kern="1200" cap="none" spc="0" normalizeH="0" baseline="0" noProof="0" dirty="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endParaRPr kumimoji="0" lang="en-US" altLang="ko-KR" sz="816" b="1" i="0" u="none" strike="noStrike" kern="1200" cap="none" spc="0" normalizeH="0" baseline="0" noProof="0" dirty="0" smtClean="0">
              <a:ln>
                <a:noFill/>
              </a:ln>
              <a:solidFill>
                <a:srgbClr val="70AD47">
                  <a:lumMod val="75000"/>
                </a:srgbClr>
              </a:solidFill>
              <a:effectLst/>
              <a:uLnTx/>
              <a:uFillTx/>
              <a:latin typeface="Segoe UI"/>
              <a:ea typeface="맑은 고딕"/>
              <a:cs typeface="+mn-cs"/>
            </a:endParaRPr>
          </a:p>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918" b="1" i="0" u="none" strike="noStrike" kern="1200" cap="none" spc="0" normalizeH="0" baseline="0" noProof="0" dirty="0" err="1" smtClean="0">
                <a:ln>
                  <a:noFill/>
                </a:ln>
                <a:solidFill>
                  <a:sysClr val="windowText" lastClr="000000"/>
                </a:solidFill>
                <a:effectLst/>
                <a:uLnTx/>
                <a:uFillTx/>
                <a:latin typeface="Segoe UI"/>
                <a:ea typeface="맑은 고딕"/>
                <a:cs typeface="+mn-cs"/>
              </a:rPr>
              <a:t>IaaS</a:t>
            </a:r>
            <a:endParaRPr kumimoji="0" lang="en-US" altLang="ko-KR" sz="816" b="1" i="0" u="none" strike="noStrike" kern="1200" cap="none" spc="0" normalizeH="0" baseline="0" noProof="0" dirty="0" smtClean="0">
              <a:ln>
                <a:noFill/>
              </a:ln>
              <a:solidFill>
                <a:srgbClr val="70AD47">
                  <a:lumMod val="75000"/>
                </a:srgbClr>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Virtual Machine GA </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Oracle </a:t>
            </a: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제품 </a:t>
            </a: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VM </a:t>
            </a: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이미지 </a:t>
            </a: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preview </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P2S </a:t>
            </a: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가상 네트워크 제공</a:t>
            </a:r>
            <a:endPar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새로운 </a:t>
            </a: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VM </a:t>
            </a: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사이즈 추가</a:t>
            </a:r>
            <a:endPar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Auto-Scale, </a:t>
            </a: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경고 서비스</a:t>
            </a: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 preview </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메모리 집약 </a:t>
            </a: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VM </a:t>
            </a: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사이즈 제공</a:t>
            </a:r>
            <a:endPar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dirty="0" smtClean="0">
                <a:ln>
                  <a:noFill/>
                </a:ln>
                <a:solidFill>
                  <a:srgbClr val="FF0000"/>
                </a:solidFill>
                <a:effectLst/>
                <a:uLnTx/>
                <a:uFillTx/>
                <a:latin typeface="Segoe UI"/>
                <a:ea typeface="맑은 고딕"/>
                <a:cs typeface="+mn-cs"/>
              </a:rPr>
              <a:t>트래픽 매니저 </a:t>
            </a:r>
            <a:r>
              <a:rPr kumimoji="0" lang="en-US" altLang="ko-KR" sz="816" b="0" i="0" u="none" strike="noStrike" kern="1200" cap="none" spc="0" normalizeH="0" baseline="0" noProof="0" dirty="0" smtClean="0">
                <a:ln>
                  <a:noFill/>
                </a:ln>
                <a:solidFill>
                  <a:srgbClr val="FF0000"/>
                </a:solidFill>
                <a:effectLst/>
                <a:uLnTx/>
                <a:uFillTx/>
                <a:latin typeface="Segoe UI"/>
                <a:ea typeface="맑은 고딕"/>
                <a:cs typeface="+mn-cs"/>
              </a:rPr>
              <a:t>GA</a:t>
            </a:r>
            <a:endParaRPr kumimoji="0" lang="en-US" altLang="ko-KR" sz="816" b="0" i="0" u="none" strike="noStrike" kern="1200" cap="none" spc="0" normalizeH="0" baseline="0" noProof="0" dirty="0">
              <a:ln>
                <a:noFill/>
              </a:ln>
              <a:solidFill>
                <a:srgbClr val="FF0000"/>
              </a:solidFill>
              <a:effectLst/>
              <a:uLnTx/>
              <a:uFillTx/>
              <a:latin typeface="Segoe UI"/>
              <a:ea typeface="맑은 고딕"/>
              <a:cs typeface="+mn-cs"/>
            </a:endParaRPr>
          </a:p>
        </p:txBody>
      </p:sp>
      <p:sp>
        <p:nvSpPr>
          <p:cNvPr id="83" name="Text Placeholder 53"/>
          <p:cNvSpPr txBox="1">
            <a:spLocks/>
          </p:cNvSpPr>
          <p:nvPr/>
        </p:nvSpPr>
        <p:spPr bwMode="auto">
          <a:xfrm>
            <a:off x="7216456" y="1859671"/>
            <a:ext cx="1835833" cy="415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l" rtl="0" fontAlgn="base" latinLnBrk="1">
              <a:lnSpc>
                <a:spcPct val="90000"/>
              </a:lnSpc>
              <a:spcBef>
                <a:spcPct val="30000"/>
              </a:spcBef>
              <a:spcAft>
                <a:spcPct val="0"/>
              </a:spcAft>
              <a:buFont typeface="Segoe UI" panose="020B0502040204020203" pitchFamily="34" charset="0"/>
              <a:buNone/>
              <a:defRPr sz="994" kern="1200">
                <a:solidFill>
                  <a:schemeClr val="tx1"/>
                </a:solidFill>
                <a:latin typeface="+mn-lt"/>
                <a:ea typeface="+mn-ea"/>
                <a:cs typeface="+mn-cs"/>
              </a:defRPr>
            </a:lvl1pPr>
            <a:lvl2pPr marL="223637" indent="0" algn="l" rtl="0" fontAlgn="base" latinLnBrk="1">
              <a:spcBef>
                <a:spcPct val="30000"/>
              </a:spcBef>
              <a:spcAft>
                <a:spcPct val="0"/>
              </a:spcAft>
              <a:buFont typeface="Segoe UI" panose="020B0502040204020203" pitchFamily="34" charset="0"/>
              <a:buNone/>
              <a:defRPr sz="1428" kern="1200">
                <a:solidFill>
                  <a:schemeClr val="tx1"/>
                </a:solidFill>
                <a:latin typeface="+mn-lt"/>
                <a:ea typeface="+mn-ea"/>
                <a:cs typeface="+mn-cs"/>
              </a:defRPr>
            </a:lvl2pPr>
            <a:lvl3pPr marL="448590" indent="0" algn="l" rtl="0" fontAlgn="base" latinLnBrk="1">
              <a:spcBef>
                <a:spcPct val="30000"/>
              </a:spcBef>
              <a:spcAft>
                <a:spcPct val="0"/>
              </a:spcAft>
              <a:buFont typeface="Wingdings" panose="05000000000000000000" pitchFamily="2" charset="2"/>
              <a:buNone/>
              <a:defRPr sz="1224" kern="1200">
                <a:solidFill>
                  <a:schemeClr val="tx1"/>
                </a:solidFill>
                <a:latin typeface="+mn-lt"/>
                <a:ea typeface="+mn-ea"/>
                <a:cs typeface="+mn-cs"/>
              </a:defRPr>
            </a:lvl3pPr>
            <a:lvl4pPr marL="66433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4pPr>
            <a:lvl5pPr marL="81956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5pPr>
            <a:lvl6pPr marL="2564641"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816" b="1" i="0" u="none" strike="noStrike" kern="1200" cap="none" spc="0" normalizeH="0" baseline="0" noProof="0" smtClean="0">
                <a:ln>
                  <a:noFill/>
                </a:ln>
                <a:solidFill>
                  <a:sysClr val="windowText" lastClr="000000"/>
                </a:solidFill>
                <a:effectLst/>
                <a:uLnTx/>
                <a:uFillTx/>
                <a:latin typeface="Segoe UI"/>
                <a:ea typeface="맑은 고딕"/>
                <a:cs typeface="+mn-cs"/>
              </a:rPr>
              <a:t>PaaS</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Cloud Service A8, A9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사이즈 지원</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MFA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인증 </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preview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Web Sites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백업 및 복구 서비스 제공</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HDInsight Hadoop 2.2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지원 발표</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Windows Azure</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에서 </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Microsoft Azure</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로 변경</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SQL DB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지역 복제</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 Azure RMS preview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RemoteApp preview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Azure Scheduler GA</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Redis Cache  preview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발표</a:t>
            </a:r>
            <a:endParaRPr kumimoji="0" lang="en-US"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endParaRPr kumimoji="0" lang="en-US" sz="816" b="1" i="0" u="none" strike="noStrike" kern="1200" cap="none" spc="0" normalizeH="0" baseline="0" noProof="0" smtClean="0">
              <a:ln>
                <a:noFill/>
              </a:ln>
              <a:solidFill>
                <a:srgbClr val="FF0000"/>
              </a:solidFill>
              <a:effectLst/>
              <a:uLnTx/>
              <a:uFillTx/>
              <a:latin typeface="Segoe UI"/>
              <a:ea typeface="맑은 고딕"/>
              <a:cs typeface="+mn-cs"/>
            </a:endParaRPr>
          </a:p>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816" b="1" i="0" u="none" strike="noStrike" kern="1200" cap="none" spc="0" normalizeH="0" baseline="0" noProof="0" smtClean="0">
                <a:ln>
                  <a:noFill/>
                </a:ln>
                <a:solidFill>
                  <a:sysClr val="windowText" lastClr="000000"/>
                </a:solidFill>
                <a:effectLst/>
                <a:uLnTx/>
                <a:uFillTx/>
                <a:latin typeface="Segoe UI"/>
                <a:ea typeface="맑은 고딕"/>
                <a:cs typeface="+mn-cs"/>
              </a:rPr>
              <a:t>Management</a:t>
            </a:r>
            <a:endParaRPr kumimoji="0" lang="en-US" sz="816" b="1" i="0" u="none" strike="noStrike" kern="1200" cap="none" spc="0" normalizeH="0" baseline="0" noProof="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VM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비용</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최대 </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35%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인하</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저장소 비용 최대 </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65%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인하</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브라질 </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Azure Region preview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발표</a:t>
            </a:r>
            <a:endParaRPr kumimoji="0" lang="en-US"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중국 </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Azure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서비스 </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GA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시작</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SAP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와 파트너쉽 발표</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관리 포털 </a:t>
            </a:r>
            <a:r>
              <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rPr>
              <a:t>V3, Preview </a:t>
            </a:r>
            <a:r>
              <a:rPr kumimoji="0" lang="ko-KR" altLang="en-US" sz="816" b="0" i="0" u="none" strike="noStrike" kern="1200" cap="none" spc="0" normalizeH="0" baseline="0" noProof="0" smtClean="0">
                <a:ln>
                  <a:noFill/>
                </a:ln>
                <a:solidFill>
                  <a:sysClr val="windowText" lastClr="000000"/>
                </a:solidFill>
                <a:effectLst/>
                <a:uLnTx/>
                <a:uFillTx/>
                <a:latin typeface="Segoe UI"/>
                <a:ea typeface="맑은 고딕"/>
                <a:cs typeface="+mn-cs"/>
              </a:rPr>
              <a:t>발표</a:t>
            </a:r>
            <a:endParaRPr kumimoji="0" lang="en-US" altLang="ko-KR" sz="816" b="0" i="0" u="none" strike="noStrike" kern="1200" cap="none" spc="0" normalizeH="0" baseline="0" noProof="0" smtClean="0">
              <a:ln>
                <a:noFill/>
              </a:ln>
              <a:solidFill>
                <a:sysClr val="windowText" lastClr="00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endParaRPr kumimoji="0" lang="en-US" altLang="ko-KR" sz="816" b="1" i="0" u="none" strike="noStrike" kern="1200" cap="none" spc="0" normalizeH="0" baseline="0" noProof="0" smtClean="0">
              <a:ln>
                <a:noFill/>
              </a:ln>
              <a:solidFill>
                <a:srgbClr val="70AD47">
                  <a:lumMod val="75000"/>
                </a:srgbClr>
              </a:solidFill>
              <a:effectLst/>
              <a:uLnTx/>
              <a:uFillTx/>
              <a:latin typeface="Segoe UI"/>
              <a:ea typeface="맑은 고딕"/>
              <a:cs typeface="+mn-cs"/>
            </a:endParaRPr>
          </a:p>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altLang="ko-KR" sz="918" b="1" i="0" u="none" strike="noStrike" kern="1200" cap="none" spc="0" normalizeH="0" baseline="0" noProof="0" smtClean="0">
                <a:ln>
                  <a:noFill/>
                </a:ln>
                <a:solidFill>
                  <a:sysClr val="windowText" lastClr="000000"/>
                </a:solidFill>
                <a:effectLst/>
                <a:uLnTx/>
                <a:uFillTx/>
                <a:latin typeface="Segoe UI"/>
                <a:ea typeface="맑은 고딕"/>
                <a:cs typeface="+mn-cs"/>
              </a:rPr>
              <a:t>IaaS</a:t>
            </a:r>
            <a:endParaRPr kumimoji="0" lang="en-US" altLang="ko-KR" sz="816" b="1" i="0" u="none" strike="noStrike" kern="1200" cap="none" spc="0" normalizeH="0" baseline="0" noProof="0" smtClean="0">
              <a:ln>
                <a:noFill/>
              </a:ln>
              <a:solidFill>
                <a:srgbClr val="70AD47">
                  <a:lumMod val="75000"/>
                </a:srgbClr>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외부 끝점에 대한 트래픽 매니저 지원</a:t>
            </a:r>
            <a:endPar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smtClean="0">
                <a:ln>
                  <a:noFill/>
                </a:ln>
                <a:solidFill>
                  <a:srgbClr val="FF0000"/>
                </a:solidFill>
                <a:effectLst/>
                <a:uLnTx/>
                <a:uFillTx/>
                <a:latin typeface="Segoe UI"/>
                <a:ea typeface="맑은 고딕"/>
                <a:cs typeface="+mn-cs"/>
              </a:rPr>
              <a:t>Oracle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제품</a:t>
            </a:r>
            <a:r>
              <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rPr>
              <a:t>,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트래픽 매니저 </a:t>
            </a:r>
            <a:r>
              <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rPr>
              <a:t>GA</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rPr>
              <a:t>Hyper-V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복구 관리자 </a:t>
            </a:r>
            <a:r>
              <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rPr>
              <a:t>GA </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rPr>
              <a:t>VM Agent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발표</a:t>
            </a:r>
            <a:endPar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rPr>
              <a:t>Express Route preview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발표</a:t>
            </a:r>
            <a:endPar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smtClean="0">
                <a:ln>
                  <a:noFill/>
                </a:ln>
                <a:solidFill>
                  <a:srgbClr val="FF0000"/>
                </a:solidFill>
                <a:effectLst/>
                <a:uLnTx/>
                <a:uFillTx/>
                <a:latin typeface="Segoe UI"/>
                <a:ea typeface="맑은 고딕"/>
                <a:cs typeface="+mn-cs"/>
              </a:rPr>
              <a:t>AutoScale,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읽기 전용 지리적 복제</a:t>
            </a:r>
            <a:r>
              <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rPr>
              <a:t>, </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가상 네트워크간의 연결 지원</a:t>
            </a:r>
            <a:endPar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smtClean="0">
                <a:ln>
                  <a:noFill/>
                </a:ln>
                <a:solidFill>
                  <a:srgbClr val="FF0000"/>
                </a:solidFill>
                <a:effectLst/>
                <a:uLnTx/>
                <a:uFillTx/>
                <a:latin typeface="Segoe UI"/>
                <a:ea typeface="맑은 고딕"/>
                <a:cs typeface="+mn-cs"/>
              </a:rPr>
              <a:t>Public IP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예약 </a:t>
            </a:r>
            <a:r>
              <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rPr>
              <a:t>GA</a:t>
            </a: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smtClean="0">
                <a:ln>
                  <a:noFill/>
                </a:ln>
                <a:solidFill>
                  <a:srgbClr val="FF0000"/>
                </a:solidFill>
                <a:effectLst/>
                <a:uLnTx/>
                <a:uFillTx/>
                <a:latin typeface="Segoe UI"/>
                <a:ea typeface="맑은 고딕"/>
                <a:cs typeface="+mn-cs"/>
              </a:rPr>
              <a:t>VM A</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시리즈 </a:t>
            </a:r>
            <a:r>
              <a:rPr kumimoji="0" lang="en-US" sz="816" b="0" i="0" u="none" strike="noStrike" kern="1200" cap="none" spc="0" normalizeH="0" baseline="0" noProof="0" smtClean="0">
                <a:ln>
                  <a:noFill/>
                </a:ln>
                <a:solidFill>
                  <a:srgbClr val="FF0000"/>
                </a:solidFill>
                <a:effectLst/>
                <a:uLnTx/>
                <a:uFillTx/>
                <a:latin typeface="Segoe UI"/>
                <a:ea typeface="맑은 고딕"/>
                <a:cs typeface="+mn-cs"/>
              </a:rPr>
              <a:t>A8, A9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추가</a:t>
            </a:r>
            <a:endPar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sz="816" b="0" i="0" u="none" strike="noStrike" kern="1200" cap="none" spc="0" normalizeH="0" baseline="0" noProof="0" smtClean="0">
                <a:ln>
                  <a:noFill/>
                </a:ln>
                <a:solidFill>
                  <a:srgbClr val="FF0000"/>
                </a:solidFill>
                <a:effectLst/>
                <a:uLnTx/>
                <a:uFillTx/>
                <a:latin typeface="Segoe UI"/>
                <a:ea typeface="맑은 고딕"/>
                <a:cs typeface="+mn-cs"/>
              </a:rPr>
              <a:t>NAS (Azure Files) preview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발표</a:t>
            </a:r>
            <a:endPar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endParaRPr>
          </a:p>
          <a:p>
            <a:pPr marL="142075" marR="0" lvl="0" indent="-142075" algn="l" defTabSz="914400" rtl="0" eaLnBrk="1" fontAlgn="base" latinLnBrk="1" hangingPunct="1">
              <a:lnSpc>
                <a:spcPct val="90000"/>
              </a:lnSpc>
              <a:spcBef>
                <a:spcPct val="30000"/>
              </a:spcBef>
              <a:spcAft>
                <a:spcPct val="0"/>
              </a:spcAft>
              <a:buClrTx/>
              <a:buSzTx/>
              <a:buFont typeface="Arial" panose="020B0604020202020204" pitchFamily="34" charset="0"/>
              <a:buChar char="•"/>
              <a:tabLst/>
              <a:defRPr/>
            </a:pPr>
            <a:r>
              <a:rPr kumimoji="0" lang="en-US" altLang="ko-KR" sz="816" b="0" i="0" u="none" strike="noStrike" kern="1200" cap="none" spc="0" normalizeH="0" baseline="0" noProof="0" smtClean="0">
                <a:ln>
                  <a:noFill/>
                </a:ln>
                <a:solidFill>
                  <a:srgbClr val="FF0000"/>
                </a:solidFill>
                <a:effectLst/>
                <a:uLnTx/>
                <a:uFillTx/>
                <a:latin typeface="Segoe UI"/>
                <a:ea typeface="맑은 고딕"/>
                <a:cs typeface="+mn-cs"/>
              </a:rPr>
              <a:t>Antimalware agent </a:t>
            </a:r>
            <a:r>
              <a:rPr kumimoji="0" lang="ko-KR" altLang="en-US" sz="816" b="0" i="0" u="none" strike="noStrike" kern="1200" cap="none" spc="0" normalizeH="0" baseline="0" noProof="0" smtClean="0">
                <a:ln>
                  <a:noFill/>
                </a:ln>
                <a:solidFill>
                  <a:srgbClr val="FF0000"/>
                </a:solidFill>
                <a:effectLst/>
                <a:uLnTx/>
                <a:uFillTx/>
                <a:latin typeface="Segoe UI"/>
                <a:ea typeface="맑은 고딕"/>
                <a:cs typeface="+mn-cs"/>
              </a:rPr>
              <a:t>발표</a:t>
            </a:r>
            <a:endParaRPr kumimoji="0" lang="en-US" altLang="ko-KR" sz="816" b="0" i="0" u="none" strike="noStrike" kern="1200" cap="none" spc="0" normalizeH="0" baseline="0" noProof="0" dirty="0">
              <a:ln>
                <a:noFill/>
              </a:ln>
              <a:solidFill>
                <a:srgbClr val="FF0000"/>
              </a:solidFill>
              <a:effectLst/>
              <a:uLnTx/>
              <a:uFillTx/>
              <a:latin typeface="Segoe UI"/>
              <a:ea typeface="맑은 고딕"/>
              <a:cs typeface="+mn-cs"/>
            </a:endParaRPr>
          </a:p>
        </p:txBody>
      </p:sp>
      <p:sp>
        <p:nvSpPr>
          <p:cNvPr id="84" name="Text Placeholder 11"/>
          <p:cNvSpPr txBox="1">
            <a:spLocks/>
          </p:cNvSpPr>
          <p:nvPr/>
        </p:nvSpPr>
        <p:spPr bwMode="auto">
          <a:xfrm>
            <a:off x="1425794" y="6198950"/>
            <a:ext cx="2244993" cy="4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0" algn="ctr" rtl="0" fontAlgn="base" latinLnBrk="1">
              <a:lnSpc>
                <a:spcPct val="90000"/>
              </a:lnSpc>
              <a:spcBef>
                <a:spcPct val="30000"/>
              </a:spcBef>
              <a:spcAft>
                <a:spcPct val="0"/>
              </a:spcAft>
              <a:buFont typeface="Segoe UI" panose="020B0502040204020203" pitchFamily="34" charset="0"/>
              <a:buNone/>
              <a:defRPr sz="1326" b="1" kern="1200">
                <a:solidFill>
                  <a:schemeClr val="tx1"/>
                </a:solidFill>
                <a:latin typeface="+mn-lt"/>
                <a:ea typeface="+mn-ea"/>
                <a:cs typeface="+mn-cs"/>
              </a:defRPr>
            </a:lvl1pPr>
            <a:lvl2pPr marL="223637" indent="0" algn="l" rtl="0" fontAlgn="base" latinLnBrk="1">
              <a:spcBef>
                <a:spcPct val="30000"/>
              </a:spcBef>
              <a:spcAft>
                <a:spcPct val="0"/>
              </a:spcAft>
              <a:buFont typeface="Segoe UI" panose="020B0502040204020203" pitchFamily="34" charset="0"/>
              <a:buNone/>
              <a:defRPr sz="1428" kern="1200">
                <a:solidFill>
                  <a:schemeClr val="tx1"/>
                </a:solidFill>
                <a:latin typeface="+mn-lt"/>
                <a:ea typeface="+mn-ea"/>
                <a:cs typeface="+mn-cs"/>
              </a:defRPr>
            </a:lvl2pPr>
            <a:lvl3pPr marL="448590" indent="0" algn="l" rtl="0" fontAlgn="base" latinLnBrk="1">
              <a:spcBef>
                <a:spcPct val="30000"/>
              </a:spcBef>
              <a:spcAft>
                <a:spcPct val="0"/>
              </a:spcAft>
              <a:buFont typeface="Wingdings" panose="05000000000000000000" pitchFamily="2" charset="2"/>
              <a:buNone/>
              <a:defRPr sz="1224" kern="1200">
                <a:solidFill>
                  <a:schemeClr val="tx1"/>
                </a:solidFill>
                <a:latin typeface="+mn-lt"/>
                <a:ea typeface="+mn-ea"/>
                <a:cs typeface="+mn-cs"/>
              </a:defRPr>
            </a:lvl3pPr>
            <a:lvl4pPr marL="66433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4pPr>
            <a:lvl5pPr marL="81956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5pPr>
            <a:lvl6pPr marL="2564641"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sz="1326" b="1" i="0" u="none" strike="noStrike" kern="1200" cap="none" spc="0" normalizeH="0" baseline="0" noProof="0" smtClean="0">
                <a:ln>
                  <a:noFill/>
                </a:ln>
                <a:solidFill>
                  <a:sysClr val="windowText" lastClr="000000"/>
                </a:solidFill>
                <a:effectLst/>
                <a:uLnTx/>
                <a:uFillTx/>
                <a:latin typeface="Segoe UI"/>
                <a:ea typeface="맑은 고딕"/>
                <a:cs typeface="+mn-cs"/>
              </a:rPr>
              <a:t>2008</a:t>
            </a:r>
            <a:r>
              <a:rPr kumimoji="0" lang="ko-KR" altLang="en-US" sz="1326" b="1" i="0" u="none" strike="noStrike" kern="1200" cap="none" spc="0" normalizeH="0" baseline="0" noProof="0" smtClean="0">
                <a:ln>
                  <a:noFill/>
                </a:ln>
                <a:solidFill>
                  <a:sysClr val="windowText" lastClr="000000"/>
                </a:solidFill>
                <a:effectLst/>
                <a:uLnTx/>
                <a:uFillTx/>
                <a:latin typeface="Segoe UI"/>
                <a:ea typeface="맑은 고딕"/>
                <a:cs typeface="+mn-cs"/>
              </a:rPr>
              <a:t>년 </a:t>
            </a:r>
            <a:r>
              <a:rPr kumimoji="0" lang="en-US" altLang="ko-KR" sz="1326" b="1" i="0" u="none" strike="noStrike" kern="1200" cap="none" spc="0" normalizeH="0" baseline="0" noProof="0" smtClean="0">
                <a:ln>
                  <a:noFill/>
                </a:ln>
                <a:solidFill>
                  <a:sysClr val="windowText" lastClr="000000"/>
                </a:solidFill>
                <a:effectLst/>
                <a:uLnTx/>
                <a:uFillTx/>
                <a:latin typeface="Segoe UI"/>
                <a:ea typeface="맑은 고딕"/>
                <a:cs typeface="+mn-cs"/>
              </a:rPr>
              <a:t>~ 2011</a:t>
            </a:r>
            <a:r>
              <a:rPr kumimoji="0" lang="ko-KR" altLang="en-US" sz="1326" b="1" i="0" u="none" strike="noStrike" kern="1200" cap="none" spc="0" normalizeH="0" baseline="0" noProof="0" smtClean="0">
                <a:ln>
                  <a:noFill/>
                </a:ln>
                <a:solidFill>
                  <a:sysClr val="windowText" lastClr="000000"/>
                </a:solidFill>
                <a:effectLst/>
                <a:uLnTx/>
                <a:uFillTx/>
                <a:latin typeface="Segoe UI"/>
                <a:ea typeface="맑은 고딕"/>
                <a:cs typeface="+mn-cs"/>
              </a:rPr>
              <a:t>년</a:t>
            </a:r>
            <a:endParaRPr kumimoji="0" lang="en-US" sz="1326" b="1" i="0" u="none" strike="noStrike" kern="1200" cap="none" spc="0" normalizeH="0" baseline="0" noProof="0" dirty="0">
              <a:ln>
                <a:noFill/>
              </a:ln>
              <a:solidFill>
                <a:sysClr val="windowText" lastClr="000000"/>
              </a:solidFill>
              <a:effectLst/>
              <a:uLnTx/>
              <a:uFillTx/>
              <a:latin typeface="Segoe UI"/>
              <a:ea typeface="맑은 고딕"/>
              <a:cs typeface="+mn-cs"/>
            </a:endParaRPr>
          </a:p>
        </p:txBody>
      </p:sp>
      <p:sp>
        <p:nvSpPr>
          <p:cNvPr id="85" name="Text Placeholder 12"/>
          <p:cNvSpPr txBox="1">
            <a:spLocks/>
          </p:cNvSpPr>
          <p:nvPr/>
        </p:nvSpPr>
        <p:spPr bwMode="auto">
          <a:xfrm>
            <a:off x="2930711" y="6280553"/>
            <a:ext cx="2244993" cy="35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0" algn="ctr" rtl="0" fontAlgn="base" latinLnBrk="1">
              <a:lnSpc>
                <a:spcPct val="90000"/>
              </a:lnSpc>
              <a:spcBef>
                <a:spcPct val="30000"/>
              </a:spcBef>
              <a:spcAft>
                <a:spcPct val="0"/>
              </a:spcAft>
              <a:buFont typeface="Segoe UI" panose="020B0502040204020203" pitchFamily="34" charset="0"/>
              <a:buNone/>
              <a:defRPr sz="1326" b="1" kern="1200">
                <a:solidFill>
                  <a:schemeClr val="tx1"/>
                </a:solidFill>
                <a:latin typeface="+mn-lt"/>
                <a:ea typeface="+mn-ea"/>
                <a:cs typeface="+mn-cs"/>
              </a:defRPr>
            </a:lvl1pPr>
            <a:lvl2pPr marL="223637" indent="0" algn="l" rtl="0" fontAlgn="base" latinLnBrk="1">
              <a:spcBef>
                <a:spcPct val="30000"/>
              </a:spcBef>
              <a:spcAft>
                <a:spcPct val="0"/>
              </a:spcAft>
              <a:buFont typeface="Segoe UI" panose="020B0502040204020203" pitchFamily="34" charset="0"/>
              <a:buNone/>
              <a:defRPr sz="1428" kern="1200">
                <a:solidFill>
                  <a:schemeClr val="tx1"/>
                </a:solidFill>
                <a:latin typeface="+mn-lt"/>
                <a:ea typeface="+mn-ea"/>
                <a:cs typeface="+mn-cs"/>
              </a:defRPr>
            </a:lvl2pPr>
            <a:lvl3pPr marL="448590" indent="0" algn="l" rtl="0" fontAlgn="base" latinLnBrk="1">
              <a:spcBef>
                <a:spcPct val="30000"/>
              </a:spcBef>
              <a:spcAft>
                <a:spcPct val="0"/>
              </a:spcAft>
              <a:buFont typeface="Wingdings" panose="05000000000000000000" pitchFamily="2" charset="2"/>
              <a:buNone/>
              <a:defRPr sz="1224" kern="1200">
                <a:solidFill>
                  <a:schemeClr val="tx1"/>
                </a:solidFill>
                <a:latin typeface="+mn-lt"/>
                <a:ea typeface="+mn-ea"/>
                <a:cs typeface="+mn-cs"/>
              </a:defRPr>
            </a:lvl3pPr>
            <a:lvl4pPr marL="66433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4pPr>
            <a:lvl5pPr marL="81956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5pPr>
            <a:lvl6pPr marL="2564641"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9pPr>
          </a:lstStyle>
          <a:p>
            <a:pPr marL="0" marR="0" lvl="0" indent="0" algn="ctr"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sz="1326" b="1" i="0" u="none" strike="noStrike" kern="1200" cap="none" spc="0" normalizeH="0" baseline="0" noProof="0" smtClean="0">
                <a:ln>
                  <a:noFill/>
                </a:ln>
                <a:solidFill>
                  <a:sysClr val="windowText" lastClr="000000"/>
                </a:solidFill>
                <a:effectLst/>
                <a:uLnTx/>
                <a:uFillTx/>
                <a:latin typeface="Segoe UI"/>
                <a:ea typeface="맑은 고딕"/>
                <a:cs typeface="+mn-cs"/>
              </a:rPr>
              <a:t>2012</a:t>
            </a:r>
            <a:r>
              <a:rPr kumimoji="0" lang="ko-KR" altLang="en-US" sz="1326" b="1" i="0" u="none" strike="noStrike" kern="1200" cap="none" spc="0" normalizeH="0" baseline="0" noProof="0" smtClean="0">
                <a:ln>
                  <a:noFill/>
                </a:ln>
                <a:solidFill>
                  <a:sysClr val="windowText" lastClr="000000"/>
                </a:solidFill>
                <a:effectLst/>
                <a:uLnTx/>
                <a:uFillTx/>
                <a:latin typeface="Segoe UI"/>
                <a:ea typeface="맑은 고딕"/>
                <a:cs typeface="+mn-cs"/>
              </a:rPr>
              <a:t>년</a:t>
            </a:r>
            <a:endParaRPr kumimoji="0" lang="en-US" sz="1326" b="1" i="0" u="none" strike="noStrike" kern="1200" cap="none" spc="0" normalizeH="0" baseline="0" noProof="0" dirty="0">
              <a:ln>
                <a:noFill/>
              </a:ln>
              <a:solidFill>
                <a:sysClr val="windowText" lastClr="000000"/>
              </a:solidFill>
              <a:effectLst/>
              <a:uLnTx/>
              <a:uFillTx/>
              <a:latin typeface="Segoe UI"/>
              <a:ea typeface="맑은 고딕"/>
              <a:cs typeface="+mn-cs"/>
            </a:endParaRPr>
          </a:p>
        </p:txBody>
      </p:sp>
      <p:sp>
        <p:nvSpPr>
          <p:cNvPr id="86" name="Text Placeholder 54"/>
          <p:cNvSpPr txBox="1">
            <a:spLocks/>
          </p:cNvSpPr>
          <p:nvPr/>
        </p:nvSpPr>
        <p:spPr bwMode="auto">
          <a:xfrm>
            <a:off x="4914306" y="6280553"/>
            <a:ext cx="2244993" cy="35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0" algn="ctr" rtl="0" fontAlgn="base" latinLnBrk="1">
              <a:lnSpc>
                <a:spcPct val="90000"/>
              </a:lnSpc>
              <a:spcBef>
                <a:spcPct val="30000"/>
              </a:spcBef>
              <a:spcAft>
                <a:spcPct val="0"/>
              </a:spcAft>
              <a:buFont typeface="Segoe UI" panose="020B0502040204020203" pitchFamily="34" charset="0"/>
              <a:buNone/>
              <a:defRPr sz="1326" b="1" kern="1200">
                <a:solidFill>
                  <a:schemeClr val="tx1"/>
                </a:solidFill>
                <a:latin typeface="+mn-lt"/>
                <a:ea typeface="+mn-ea"/>
                <a:cs typeface="+mn-cs"/>
              </a:defRPr>
            </a:lvl1pPr>
            <a:lvl2pPr marL="223637" indent="0" algn="l" rtl="0" fontAlgn="base" latinLnBrk="1">
              <a:spcBef>
                <a:spcPct val="30000"/>
              </a:spcBef>
              <a:spcAft>
                <a:spcPct val="0"/>
              </a:spcAft>
              <a:buFont typeface="Segoe UI" panose="020B0502040204020203" pitchFamily="34" charset="0"/>
              <a:buNone/>
              <a:defRPr sz="1428" kern="1200">
                <a:solidFill>
                  <a:schemeClr val="tx1"/>
                </a:solidFill>
                <a:latin typeface="+mn-lt"/>
                <a:ea typeface="+mn-ea"/>
                <a:cs typeface="+mn-cs"/>
              </a:defRPr>
            </a:lvl2pPr>
            <a:lvl3pPr marL="448590" indent="0" algn="l" rtl="0" fontAlgn="base" latinLnBrk="1">
              <a:spcBef>
                <a:spcPct val="30000"/>
              </a:spcBef>
              <a:spcAft>
                <a:spcPct val="0"/>
              </a:spcAft>
              <a:buFont typeface="Wingdings" panose="05000000000000000000" pitchFamily="2" charset="2"/>
              <a:buNone/>
              <a:defRPr sz="1224" kern="1200">
                <a:solidFill>
                  <a:schemeClr val="tx1"/>
                </a:solidFill>
                <a:latin typeface="+mn-lt"/>
                <a:ea typeface="+mn-ea"/>
                <a:cs typeface="+mn-cs"/>
              </a:defRPr>
            </a:lvl3pPr>
            <a:lvl4pPr marL="66433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4pPr>
            <a:lvl5pPr marL="81956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5pPr>
            <a:lvl6pPr marL="2564641"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9pPr>
          </a:lstStyle>
          <a:p>
            <a:pPr marL="0" marR="0" lvl="0" indent="0" algn="ctr"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sz="1326" b="1" i="0" u="none" strike="noStrike" kern="1200" cap="none" spc="0" normalizeH="0" baseline="0" noProof="0" smtClean="0">
                <a:ln>
                  <a:noFill/>
                </a:ln>
                <a:solidFill>
                  <a:sysClr val="windowText" lastClr="000000"/>
                </a:solidFill>
                <a:effectLst/>
                <a:uLnTx/>
                <a:uFillTx/>
                <a:latin typeface="Segoe UI"/>
                <a:ea typeface="맑은 고딕"/>
                <a:cs typeface="+mn-cs"/>
              </a:rPr>
              <a:t>2013</a:t>
            </a:r>
            <a:r>
              <a:rPr kumimoji="0" lang="ko-KR" altLang="en-US" sz="1326" b="1" i="0" u="none" strike="noStrike" kern="1200" cap="none" spc="0" normalizeH="0" baseline="0" noProof="0" smtClean="0">
                <a:ln>
                  <a:noFill/>
                </a:ln>
                <a:solidFill>
                  <a:sysClr val="windowText" lastClr="000000"/>
                </a:solidFill>
                <a:effectLst/>
                <a:uLnTx/>
                <a:uFillTx/>
                <a:latin typeface="Segoe UI"/>
                <a:ea typeface="맑은 고딕"/>
                <a:cs typeface="+mn-cs"/>
              </a:rPr>
              <a:t>년</a:t>
            </a:r>
            <a:endParaRPr kumimoji="0" lang="en-US" sz="1326" b="1" i="0" u="none" strike="noStrike" kern="1200" cap="none" spc="0" normalizeH="0" baseline="0" noProof="0" dirty="0">
              <a:ln>
                <a:noFill/>
              </a:ln>
              <a:solidFill>
                <a:sysClr val="windowText" lastClr="000000"/>
              </a:solidFill>
              <a:effectLst/>
              <a:uLnTx/>
              <a:uFillTx/>
              <a:latin typeface="Segoe UI"/>
              <a:ea typeface="맑은 고딕"/>
              <a:cs typeface="+mn-cs"/>
            </a:endParaRPr>
          </a:p>
        </p:txBody>
      </p:sp>
      <p:sp>
        <p:nvSpPr>
          <p:cNvPr id="87" name="Text Placeholder 55"/>
          <p:cNvSpPr txBox="1">
            <a:spLocks/>
          </p:cNvSpPr>
          <p:nvPr/>
        </p:nvSpPr>
        <p:spPr bwMode="auto">
          <a:xfrm>
            <a:off x="6815371" y="6280553"/>
            <a:ext cx="2244993" cy="35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0" algn="ctr" rtl="0" fontAlgn="base" latinLnBrk="1">
              <a:lnSpc>
                <a:spcPct val="90000"/>
              </a:lnSpc>
              <a:spcBef>
                <a:spcPct val="30000"/>
              </a:spcBef>
              <a:spcAft>
                <a:spcPct val="0"/>
              </a:spcAft>
              <a:buFont typeface="Segoe UI" panose="020B0502040204020203" pitchFamily="34" charset="0"/>
              <a:buNone/>
              <a:defRPr sz="1326" b="1" kern="1200">
                <a:solidFill>
                  <a:schemeClr val="tx1"/>
                </a:solidFill>
                <a:latin typeface="+mn-lt"/>
                <a:ea typeface="+mn-ea"/>
                <a:cs typeface="+mn-cs"/>
              </a:defRPr>
            </a:lvl1pPr>
            <a:lvl2pPr marL="223637" indent="0" algn="l" rtl="0" fontAlgn="base" latinLnBrk="1">
              <a:spcBef>
                <a:spcPct val="30000"/>
              </a:spcBef>
              <a:spcAft>
                <a:spcPct val="0"/>
              </a:spcAft>
              <a:buFont typeface="Segoe UI" panose="020B0502040204020203" pitchFamily="34" charset="0"/>
              <a:buNone/>
              <a:defRPr sz="1428" kern="1200">
                <a:solidFill>
                  <a:schemeClr val="tx1"/>
                </a:solidFill>
                <a:latin typeface="+mn-lt"/>
                <a:ea typeface="+mn-ea"/>
                <a:cs typeface="+mn-cs"/>
              </a:defRPr>
            </a:lvl2pPr>
            <a:lvl3pPr marL="448590" indent="0" algn="l" rtl="0" fontAlgn="base" latinLnBrk="1">
              <a:spcBef>
                <a:spcPct val="30000"/>
              </a:spcBef>
              <a:spcAft>
                <a:spcPct val="0"/>
              </a:spcAft>
              <a:buFont typeface="Wingdings" panose="05000000000000000000" pitchFamily="2" charset="2"/>
              <a:buNone/>
              <a:defRPr sz="1224" kern="1200">
                <a:solidFill>
                  <a:schemeClr val="tx1"/>
                </a:solidFill>
                <a:latin typeface="+mn-lt"/>
                <a:ea typeface="+mn-ea"/>
                <a:cs typeface="+mn-cs"/>
              </a:defRPr>
            </a:lvl3pPr>
            <a:lvl4pPr marL="66433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4pPr>
            <a:lvl5pPr marL="819564" indent="0" algn="l" rtl="0" fontAlgn="base" latinLnBrk="1">
              <a:spcBef>
                <a:spcPct val="30000"/>
              </a:spcBef>
              <a:spcAft>
                <a:spcPct val="0"/>
              </a:spcAft>
              <a:buFont typeface="Arial" panose="020B0604020202020204" pitchFamily="34" charset="0"/>
              <a:buNone/>
              <a:defRPr sz="1122" kern="1200">
                <a:solidFill>
                  <a:schemeClr val="tx1"/>
                </a:solidFill>
                <a:latin typeface="+mn-lt"/>
                <a:ea typeface="+mn-ea"/>
                <a:cs typeface="+mn-cs"/>
              </a:defRPr>
            </a:lvl5pPr>
            <a:lvl6pPr marL="2564641"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9pPr>
          </a:lstStyle>
          <a:p>
            <a:pPr marL="0" marR="0" lvl="0" indent="0" algn="ctr" defTabSz="914400" rtl="0" eaLnBrk="1" fontAlgn="base" latinLnBrk="1" hangingPunct="1">
              <a:lnSpc>
                <a:spcPct val="90000"/>
              </a:lnSpc>
              <a:spcBef>
                <a:spcPct val="30000"/>
              </a:spcBef>
              <a:spcAft>
                <a:spcPct val="0"/>
              </a:spcAft>
              <a:buClrTx/>
              <a:buSzTx/>
              <a:buFont typeface="Segoe UI" panose="020B0502040204020203" pitchFamily="34" charset="0"/>
              <a:buNone/>
              <a:tabLst/>
              <a:defRPr/>
            </a:pPr>
            <a:r>
              <a:rPr kumimoji="0" lang="en-US" sz="1326" b="1" i="0" u="none" strike="noStrike" kern="1200" cap="none" spc="0" normalizeH="0" baseline="0" noProof="0" smtClean="0">
                <a:ln>
                  <a:noFill/>
                </a:ln>
                <a:solidFill>
                  <a:sysClr val="windowText" lastClr="000000"/>
                </a:solidFill>
                <a:effectLst/>
                <a:uLnTx/>
                <a:uFillTx/>
                <a:latin typeface="Segoe UI"/>
                <a:ea typeface="맑은 고딕"/>
                <a:cs typeface="+mn-cs"/>
              </a:rPr>
              <a:t>2014</a:t>
            </a:r>
            <a:r>
              <a:rPr kumimoji="0" lang="ko-KR" altLang="en-US" sz="1326" b="1" i="0" u="none" strike="noStrike" kern="1200" cap="none" spc="0" normalizeH="0" baseline="0" noProof="0" smtClean="0">
                <a:ln>
                  <a:noFill/>
                </a:ln>
                <a:solidFill>
                  <a:sysClr val="windowText" lastClr="000000"/>
                </a:solidFill>
                <a:effectLst/>
                <a:uLnTx/>
                <a:uFillTx/>
                <a:latin typeface="Segoe UI"/>
                <a:ea typeface="맑은 고딕"/>
                <a:cs typeface="+mn-cs"/>
              </a:rPr>
              <a:t>년 상반기</a:t>
            </a:r>
            <a:endParaRPr kumimoji="0" lang="en-US" sz="1326" b="1" i="0" u="none" strike="noStrike" kern="1200" cap="none" spc="0" normalizeH="0" baseline="0" noProof="0" dirty="0">
              <a:ln>
                <a:noFill/>
              </a:ln>
              <a:solidFill>
                <a:sysClr val="windowText" lastClr="000000"/>
              </a:solidFill>
              <a:effectLst/>
              <a:uLnTx/>
              <a:uFillTx/>
              <a:latin typeface="Segoe UI"/>
              <a:ea typeface="맑은 고딕"/>
              <a:cs typeface="+mn-cs"/>
            </a:endParaRPr>
          </a:p>
        </p:txBody>
      </p:sp>
      <p:sp>
        <p:nvSpPr>
          <p:cNvPr id="88" name="Text Placeholder 53"/>
          <p:cNvSpPr txBox="1">
            <a:spLocks/>
          </p:cNvSpPr>
          <p:nvPr/>
        </p:nvSpPr>
        <p:spPr>
          <a:xfrm>
            <a:off x="9146675" y="1209322"/>
            <a:ext cx="1835833" cy="4803749"/>
          </a:xfrm>
          <a:prstGeom prst="rect">
            <a:avLst/>
          </a:prstGeom>
        </p:spPr>
        <p:txBody>
          <a:bodyPr vert="horz" lIns="75774" tIns="37888" rIns="75774" bIns="37888" rtlCol="0" anchor="b">
            <a:noAutofit/>
          </a:bodyPr>
          <a:lstStyle>
            <a:lvl1pPr marL="0" indent="0" algn="l" defTabSz="914400" rtl="0" eaLnBrk="1" latinLnBrk="1" hangingPunct="1">
              <a:lnSpc>
                <a:spcPct val="90000"/>
              </a:lnSpc>
              <a:spcBef>
                <a:spcPct val="30000"/>
              </a:spcBef>
              <a:buFont typeface="Segoe UI" panose="020B0502040204020203" pitchFamily="34" charset="0"/>
              <a:buNone/>
              <a:defRPr sz="1200" kern="1200">
                <a:solidFill>
                  <a:schemeClr val="tx1"/>
                </a:solidFill>
                <a:latin typeface="+mn-lt"/>
                <a:ea typeface="+mn-ea"/>
                <a:cs typeface="+mn-cs"/>
              </a:defRPr>
            </a:lvl1pPr>
            <a:lvl2pPr marL="269875" indent="0" algn="l" defTabSz="914400" rtl="0" eaLnBrk="1" latinLnBrk="1" hangingPunct="1">
              <a:lnSpc>
                <a:spcPct val="100000"/>
              </a:lnSpc>
              <a:spcBef>
                <a:spcPct val="30000"/>
              </a:spcBef>
              <a:buFont typeface="Segoe UI" panose="020B0502040204020203" pitchFamily="34" charset="0"/>
              <a:buNone/>
              <a:defRPr sz="1400" kern="1200">
                <a:solidFill>
                  <a:schemeClr val="tx1"/>
                </a:solidFill>
                <a:latin typeface="+mn-lt"/>
                <a:ea typeface="+mn-ea"/>
                <a:cs typeface="+mn-cs"/>
              </a:defRPr>
            </a:lvl2pPr>
            <a:lvl3pPr marL="541338" indent="0" algn="l" defTabSz="914400" rtl="0" eaLnBrk="1" latinLnBrk="1" hangingPunct="1">
              <a:lnSpc>
                <a:spcPct val="100000"/>
              </a:lnSpc>
              <a:spcBef>
                <a:spcPct val="30000"/>
              </a:spcBef>
              <a:buFont typeface="Wingdings" panose="05000000000000000000" pitchFamily="2" charset="2"/>
              <a:buNone/>
              <a:defRPr sz="1200" kern="1200">
                <a:solidFill>
                  <a:schemeClr val="tx1"/>
                </a:solidFill>
                <a:latin typeface="+mn-lt"/>
                <a:ea typeface="+mn-ea"/>
                <a:cs typeface="+mn-cs"/>
              </a:defRPr>
            </a:lvl3pPr>
            <a:lvl4pPr marL="801688" indent="0" algn="l" defTabSz="914400" rtl="0" eaLnBrk="1" latinLnBrk="1" hangingPunct="1">
              <a:lnSpc>
                <a:spcPct val="100000"/>
              </a:lnSpc>
              <a:spcBef>
                <a:spcPct val="30000"/>
              </a:spcBef>
              <a:buFont typeface="Arial" panose="020B0604020202020204" pitchFamily="34" charset="0"/>
              <a:buNone/>
              <a:defRPr sz="1100" kern="1200">
                <a:solidFill>
                  <a:schemeClr val="tx1"/>
                </a:solidFill>
                <a:latin typeface="+mn-lt"/>
                <a:ea typeface="+mn-ea"/>
                <a:cs typeface="+mn-cs"/>
              </a:defRPr>
            </a:lvl4pPr>
            <a:lvl5pPr marL="989013" indent="0" algn="l" defTabSz="914400" rtl="0" eaLnBrk="1" latinLnBrk="1" hangingPunct="1">
              <a:lnSpc>
                <a:spcPct val="100000"/>
              </a:lnSpc>
              <a:spcBef>
                <a:spcPct val="300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US" altLang="ko-KR" sz="816" b="1" dirty="0" err="1">
                <a:solidFill>
                  <a:sysClr val="windowText" lastClr="000000"/>
                </a:solidFill>
                <a:ea typeface="맑은 고딕"/>
              </a:rPr>
              <a:t>PaaS</a:t>
            </a:r>
            <a:r>
              <a:rPr lang="en-US" altLang="ko-KR" sz="816" b="1" dirty="0">
                <a:solidFill>
                  <a:sysClr val="windowText" lastClr="000000"/>
                </a:solidFill>
                <a:ea typeface="맑은 고딕"/>
              </a:rPr>
              <a:t> </a:t>
            </a:r>
          </a:p>
          <a:p>
            <a:pPr marL="142075" indent="-142075">
              <a:lnSpc>
                <a:spcPct val="70000"/>
              </a:lnSpc>
              <a:buFont typeface="Arial" panose="020B0604020202020204" pitchFamily="34" charset="0"/>
              <a:buChar char="•"/>
            </a:pPr>
            <a:r>
              <a:rPr lang="en-US" sz="816" dirty="0" err="1">
                <a:solidFill>
                  <a:prstClr val="black"/>
                </a:solidFill>
                <a:ea typeface="맑은 고딕"/>
              </a:rPr>
              <a:t>HDInsight</a:t>
            </a:r>
            <a:r>
              <a:rPr lang="en-US" sz="816" dirty="0">
                <a:solidFill>
                  <a:prstClr val="black"/>
                </a:solidFill>
                <a:ea typeface="맑은 고딕"/>
              </a:rPr>
              <a:t> Hadoop 2.4 </a:t>
            </a:r>
            <a:r>
              <a:rPr lang="ko-KR" altLang="en-US" sz="816" dirty="0">
                <a:solidFill>
                  <a:prstClr val="black"/>
                </a:solidFill>
                <a:ea typeface="맑은 고딕"/>
              </a:rPr>
              <a:t>지원 </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a:solidFill>
                  <a:prstClr val="black"/>
                </a:solidFill>
                <a:ea typeface="맑은 고딕"/>
              </a:rPr>
              <a:t>SQL DB </a:t>
            </a:r>
            <a:r>
              <a:rPr lang="ko-KR" altLang="en-US" sz="816" dirty="0">
                <a:solidFill>
                  <a:prstClr val="black"/>
                </a:solidFill>
                <a:ea typeface="맑은 고딕"/>
              </a:rPr>
              <a:t>감사 </a:t>
            </a:r>
            <a:r>
              <a:rPr lang="en-US" altLang="ko-KR" sz="816" dirty="0">
                <a:solidFill>
                  <a:prstClr val="black"/>
                </a:solidFill>
                <a:ea typeface="맑은 고딕"/>
              </a:rPr>
              <a:t>preview </a:t>
            </a:r>
            <a:r>
              <a:rPr lang="ko-KR" altLang="en-US" sz="816" dirty="0">
                <a:solidFill>
                  <a:prstClr val="black"/>
                </a:solidFill>
                <a:ea typeface="맑은 고딕"/>
              </a:rPr>
              <a:t>발표</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a:solidFill>
                  <a:prstClr val="black"/>
                </a:solidFill>
                <a:ea typeface="맑은 고딕"/>
              </a:rPr>
              <a:t>Azure Machine Learning preview </a:t>
            </a:r>
            <a:r>
              <a:rPr lang="ko-KR" altLang="en-US" sz="816" dirty="0">
                <a:solidFill>
                  <a:prstClr val="black"/>
                </a:solidFill>
                <a:ea typeface="맑은 고딕"/>
              </a:rPr>
              <a:t>발표</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a:solidFill>
                  <a:prstClr val="black"/>
                </a:solidFill>
                <a:ea typeface="맑은 고딕"/>
              </a:rPr>
              <a:t>Event Hub preview </a:t>
            </a:r>
            <a:r>
              <a:rPr lang="ko-KR" altLang="en-US" sz="816" dirty="0">
                <a:solidFill>
                  <a:prstClr val="black"/>
                </a:solidFill>
                <a:ea typeface="맑은 고딕"/>
              </a:rPr>
              <a:t>발표</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err="1">
                <a:solidFill>
                  <a:prstClr val="black"/>
                </a:solidFill>
                <a:ea typeface="맑은 고딕"/>
              </a:rPr>
              <a:t>DocumentDB</a:t>
            </a:r>
            <a:r>
              <a:rPr lang="en-US" sz="816" dirty="0">
                <a:solidFill>
                  <a:prstClr val="black"/>
                </a:solidFill>
                <a:ea typeface="맑은 고딕"/>
              </a:rPr>
              <a:t> preview </a:t>
            </a:r>
            <a:r>
              <a:rPr lang="ko-KR" altLang="en-US" sz="816" dirty="0">
                <a:solidFill>
                  <a:prstClr val="black"/>
                </a:solidFill>
                <a:ea typeface="맑은 고딕"/>
              </a:rPr>
              <a:t>발표</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a:solidFill>
                  <a:prstClr val="black"/>
                </a:solidFill>
                <a:ea typeface="맑은 고딕"/>
              </a:rPr>
              <a:t>StorSimple VM </a:t>
            </a:r>
            <a:r>
              <a:rPr lang="ko-KR" altLang="en-US" sz="816" dirty="0">
                <a:solidFill>
                  <a:prstClr val="black"/>
                </a:solidFill>
                <a:ea typeface="맑은 고딕"/>
              </a:rPr>
              <a:t>지원</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a:solidFill>
                  <a:prstClr val="black"/>
                </a:solidFill>
                <a:ea typeface="맑은 고딕"/>
              </a:rPr>
              <a:t>Media Service Live Streaming, DRM preview </a:t>
            </a:r>
            <a:r>
              <a:rPr lang="ko-KR" altLang="en-US" sz="816" dirty="0">
                <a:solidFill>
                  <a:prstClr val="black"/>
                </a:solidFill>
                <a:ea typeface="맑은 고딕"/>
              </a:rPr>
              <a:t>발표</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a:solidFill>
                  <a:prstClr val="black"/>
                </a:solidFill>
                <a:ea typeface="맑은 고딕"/>
              </a:rPr>
              <a:t>SQL DB Premium, Azure API </a:t>
            </a:r>
            <a:r>
              <a:rPr lang="ko-KR" altLang="en-US" sz="816" dirty="0">
                <a:solidFill>
                  <a:prstClr val="black"/>
                </a:solidFill>
                <a:ea typeface="맑은 고딕"/>
              </a:rPr>
              <a:t>관리 서비스</a:t>
            </a:r>
            <a:r>
              <a:rPr lang="en-US" sz="816" dirty="0">
                <a:solidFill>
                  <a:prstClr val="black"/>
                </a:solidFill>
                <a:ea typeface="맑은 고딕"/>
              </a:rPr>
              <a:t> GA </a:t>
            </a:r>
          </a:p>
          <a:p>
            <a:pPr marL="142075" indent="-142075">
              <a:lnSpc>
                <a:spcPct val="70000"/>
              </a:lnSpc>
              <a:buFont typeface="Arial" panose="020B0604020202020204" pitchFamily="34" charset="0"/>
              <a:buChar char="•"/>
            </a:pPr>
            <a:r>
              <a:rPr lang="en-US" sz="816" dirty="0">
                <a:solidFill>
                  <a:prstClr val="black"/>
                </a:solidFill>
                <a:ea typeface="맑은 고딕"/>
              </a:rPr>
              <a:t>Azure </a:t>
            </a:r>
            <a:r>
              <a:rPr lang="en-US" sz="816" dirty="0" err="1">
                <a:solidFill>
                  <a:prstClr val="black"/>
                </a:solidFill>
                <a:ea typeface="맑은 고딕"/>
              </a:rPr>
              <a:t>Redis</a:t>
            </a:r>
            <a:r>
              <a:rPr lang="en-US" sz="816" dirty="0">
                <a:solidFill>
                  <a:prstClr val="black"/>
                </a:solidFill>
                <a:ea typeface="맑은 고딕"/>
              </a:rPr>
              <a:t> Cache GA</a:t>
            </a:r>
          </a:p>
          <a:p>
            <a:pPr marL="142075" indent="-142075">
              <a:lnSpc>
                <a:spcPct val="70000"/>
              </a:lnSpc>
              <a:buFont typeface="Arial" panose="020B0604020202020204" pitchFamily="34" charset="0"/>
              <a:buChar char="•"/>
            </a:pPr>
            <a:r>
              <a:rPr lang="en-US" sz="816" dirty="0">
                <a:solidFill>
                  <a:prstClr val="black"/>
                </a:solidFill>
                <a:ea typeface="맑은 고딕"/>
              </a:rPr>
              <a:t>SQL DB Elastic Scale preview </a:t>
            </a:r>
            <a:r>
              <a:rPr lang="ko-KR" altLang="en-US" sz="816" dirty="0">
                <a:solidFill>
                  <a:prstClr val="black"/>
                </a:solidFill>
                <a:ea typeface="맑은 고딕"/>
              </a:rPr>
              <a:t>발표</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a:solidFill>
                  <a:prstClr val="black"/>
                </a:solidFill>
                <a:ea typeface="맑은 고딕"/>
              </a:rPr>
              <a:t>Azure Site Recovery GA</a:t>
            </a:r>
          </a:p>
          <a:p>
            <a:pPr marL="142075" indent="-142075">
              <a:lnSpc>
                <a:spcPct val="70000"/>
              </a:lnSpc>
              <a:buFont typeface="Arial" panose="020B0604020202020204" pitchFamily="34" charset="0"/>
              <a:buChar char="•"/>
            </a:pPr>
            <a:endParaRPr lang="en-US" altLang="ko-KR" sz="816" b="1" dirty="0">
              <a:solidFill>
                <a:srgbClr val="70AD47">
                  <a:lumMod val="75000"/>
                </a:srgbClr>
              </a:solidFill>
              <a:ea typeface="맑은 고딕"/>
            </a:endParaRPr>
          </a:p>
          <a:p>
            <a:pPr>
              <a:lnSpc>
                <a:spcPct val="70000"/>
              </a:lnSpc>
            </a:pPr>
            <a:r>
              <a:rPr lang="en-US" altLang="ko-KR" sz="816" b="1" dirty="0">
                <a:solidFill>
                  <a:sysClr val="windowText" lastClr="000000"/>
                </a:solidFill>
                <a:ea typeface="맑은 고딕"/>
              </a:rPr>
              <a:t>Management</a:t>
            </a:r>
            <a:endParaRPr lang="en-US" altLang="ko-KR" sz="816" b="1" dirty="0">
              <a:solidFill>
                <a:srgbClr val="70AD47">
                  <a:lumMod val="75000"/>
                </a:srgbClr>
              </a:solidFill>
              <a:ea typeface="맑은 고딕"/>
            </a:endParaRPr>
          </a:p>
          <a:p>
            <a:pPr marL="142075" indent="-142075">
              <a:lnSpc>
                <a:spcPct val="70000"/>
              </a:lnSpc>
              <a:buFont typeface="Arial" panose="020B0604020202020204" pitchFamily="34" charset="0"/>
              <a:buChar char="•"/>
            </a:pPr>
            <a:r>
              <a:rPr lang="ko-KR" altLang="en-US" sz="816" dirty="0">
                <a:solidFill>
                  <a:prstClr val="black"/>
                </a:solidFill>
                <a:ea typeface="맑은 고딕"/>
              </a:rPr>
              <a:t>미 중부와 미 동부 </a:t>
            </a:r>
            <a:r>
              <a:rPr lang="en-US" altLang="ko-KR" sz="816" dirty="0">
                <a:solidFill>
                  <a:prstClr val="black"/>
                </a:solidFill>
                <a:ea typeface="맑은 고딕"/>
              </a:rPr>
              <a:t>Azure Region </a:t>
            </a:r>
            <a:r>
              <a:rPr lang="ko-KR" altLang="en-US" sz="816">
                <a:solidFill>
                  <a:prstClr val="black"/>
                </a:solidFill>
                <a:ea typeface="맑은 고딕"/>
              </a:rPr>
              <a:t>추가 제공</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a:solidFill>
                  <a:prstClr val="black"/>
                </a:solidFill>
                <a:ea typeface="맑은 고딕"/>
              </a:rPr>
              <a:t>Azure </a:t>
            </a:r>
            <a:r>
              <a:rPr lang="ko-KR" altLang="en-US" sz="816">
                <a:solidFill>
                  <a:prstClr val="black"/>
                </a:solidFill>
                <a:ea typeface="맑은 고딕"/>
              </a:rPr>
              <a:t>저장소</a:t>
            </a:r>
            <a:r>
              <a:rPr lang="en-US" altLang="ko-KR" sz="816" dirty="0">
                <a:solidFill>
                  <a:prstClr val="black"/>
                </a:solidFill>
                <a:ea typeface="맑은 고딕"/>
              </a:rPr>
              <a:t>, Service Bus </a:t>
            </a:r>
            <a:r>
              <a:rPr lang="ko-KR" altLang="en-US" sz="816">
                <a:solidFill>
                  <a:prstClr val="black"/>
                </a:solidFill>
                <a:ea typeface="맑은 고딕"/>
              </a:rPr>
              <a:t>가격 인하</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en-US" sz="816" dirty="0" err="1">
                <a:solidFill>
                  <a:prstClr val="black"/>
                </a:solidFill>
                <a:ea typeface="맑은 고딕"/>
              </a:rPr>
              <a:t>HDInsight</a:t>
            </a:r>
            <a:r>
              <a:rPr lang="en-US" sz="816" dirty="0">
                <a:solidFill>
                  <a:prstClr val="black"/>
                </a:solidFill>
                <a:ea typeface="맑은 고딕"/>
              </a:rPr>
              <a:t> </a:t>
            </a:r>
            <a:r>
              <a:rPr lang="ko-KR" altLang="en-US" sz="816">
                <a:solidFill>
                  <a:prstClr val="black"/>
                </a:solidFill>
                <a:ea typeface="맑은 고딕"/>
              </a:rPr>
              <a:t>지원 데이터센터 확대</a:t>
            </a:r>
            <a:endParaRPr lang="en-US" sz="816" dirty="0">
              <a:solidFill>
                <a:prstClr val="black"/>
              </a:solidFill>
              <a:ea typeface="맑은 고딕"/>
            </a:endParaRPr>
          </a:p>
          <a:p>
            <a:pPr marL="142075" indent="-142075">
              <a:lnSpc>
                <a:spcPct val="70000"/>
              </a:lnSpc>
              <a:buFont typeface="Arial" panose="020B0604020202020204" pitchFamily="34" charset="0"/>
              <a:buChar char="•"/>
            </a:pPr>
            <a:r>
              <a:rPr lang="en-US" sz="816" dirty="0">
                <a:solidFill>
                  <a:prstClr val="black"/>
                </a:solidFill>
                <a:ea typeface="맑은 고딕"/>
              </a:rPr>
              <a:t>Service Usage API </a:t>
            </a:r>
            <a:r>
              <a:rPr lang="ko-KR" altLang="en-US" sz="816">
                <a:solidFill>
                  <a:prstClr val="black"/>
                </a:solidFill>
                <a:ea typeface="맑은 고딕"/>
              </a:rPr>
              <a:t>발표</a:t>
            </a:r>
            <a:r>
              <a:rPr lang="en-US" altLang="ko-KR" sz="816" dirty="0">
                <a:solidFill>
                  <a:prstClr val="black"/>
                </a:solidFill>
                <a:ea typeface="맑은 고딕"/>
              </a:rPr>
              <a:t> </a:t>
            </a:r>
          </a:p>
          <a:p>
            <a:pPr marL="142075" indent="-142075">
              <a:lnSpc>
                <a:spcPct val="70000"/>
              </a:lnSpc>
              <a:buFont typeface="Arial" panose="020B0604020202020204" pitchFamily="34" charset="0"/>
              <a:buChar char="•"/>
            </a:pPr>
            <a:r>
              <a:rPr lang="ko-KR" altLang="en-US" sz="816" dirty="0">
                <a:solidFill>
                  <a:prstClr val="black"/>
                </a:solidFill>
                <a:ea typeface="맑은 고딕"/>
              </a:rPr>
              <a:t>서비스 </a:t>
            </a:r>
            <a:r>
              <a:rPr lang="en-US" altLang="ko-KR" sz="816" dirty="0">
                <a:solidFill>
                  <a:prstClr val="black"/>
                </a:solidFill>
                <a:ea typeface="맑은 고딕"/>
              </a:rPr>
              <a:t>Tag </a:t>
            </a:r>
            <a:r>
              <a:rPr lang="ko-KR" altLang="en-US" sz="816">
                <a:solidFill>
                  <a:prstClr val="black"/>
                </a:solidFill>
                <a:ea typeface="맑은 고딕"/>
              </a:rPr>
              <a:t>기능 발표</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ko-KR" altLang="en-US" sz="816" dirty="0">
                <a:solidFill>
                  <a:prstClr val="black"/>
                </a:solidFill>
                <a:ea typeface="맑은 고딕"/>
              </a:rPr>
              <a:t>알림 허브 비용 인하 </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r>
              <a:rPr lang="ko-KR" altLang="en-US" sz="816" dirty="0">
                <a:solidFill>
                  <a:prstClr val="black"/>
                </a:solidFill>
                <a:ea typeface="맑은 고딕"/>
              </a:rPr>
              <a:t>역할 기반 </a:t>
            </a:r>
            <a:r>
              <a:rPr lang="en-US" altLang="ko-KR" sz="816" dirty="0">
                <a:solidFill>
                  <a:prstClr val="black"/>
                </a:solidFill>
                <a:ea typeface="맑은 고딕"/>
              </a:rPr>
              <a:t>Azure </a:t>
            </a:r>
            <a:r>
              <a:rPr lang="ko-KR" altLang="en-US" sz="816">
                <a:solidFill>
                  <a:prstClr val="black"/>
                </a:solidFill>
                <a:ea typeface="맑은 고딕"/>
              </a:rPr>
              <a:t>서비스 관리 기능 </a:t>
            </a:r>
            <a:r>
              <a:rPr lang="en-US" altLang="ko-KR" sz="816" dirty="0">
                <a:solidFill>
                  <a:prstClr val="black"/>
                </a:solidFill>
                <a:ea typeface="맑은 고딕"/>
              </a:rPr>
              <a:t>preview </a:t>
            </a:r>
            <a:r>
              <a:rPr lang="ko-KR" altLang="en-US" sz="816">
                <a:solidFill>
                  <a:prstClr val="black"/>
                </a:solidFill>
                <a:ea typeface="맑은 고딕"/>
              </a:rPr>
              <a:t>발표</a:t>
            </a:r>
            <a:endParaRPr lang="en-US" altLang="ko-KR" sz="816" dirty="0">
              <a:solidFill>
                <a:prstClr val="black"/>
              </a:solidFill>
              <a:ea typeface="맑은 고딕"/>
            </a:endParaRPr>
          </a:p>
          <a:p>
            <a:pPr marL="142075" indent="-142075">
              <a:lnSpc>
                <a:spcPct val="70000"/>
              </a:lnSpc>
              <a:buFont typeface="Arial" panose="020B0604020202020204" pitchFamily="34" charset="0"/>
              <a:buChar char="•"/>
            </a:pPr>
            <a:endParaRPr lang="en-US" altLang="ko-KR" sz="816" b="1" dirty="0">
              <a:solidFill>
                <a:srgbClr val="70AD47">
                  <a:lumMod val="75000"/>
                </a:srgbClr>
              </a:solidFill>
              <a:ea typeface="맑은 고딕"/>
            </a:endParaRPr>
          </a:p>
          <a:p>
            <a:pPr>
              <a:lnSpc>
                <a:spcPct val="70000"/>
              </a:lnSpc>
            </a:pPr>
            <a:r>
              <a:rPr lang="en-US" altLang="ko-KR" sz="918" b="1" dirty="0" err="1">
                <a:solidFill>
                  <a:prstClr val="black"/>
                </a:solidFill>
                <a:ea typeface="맑은 고딕"/>
              </a:rPr>
              <a:t>IaaS</a:t>
            </a:r>
            <a:endParaRPr lang="en-US" altLang="ko-KR" sz="816" b="1" dirty="0">
              <a:solidFill>
                <a:srgbClr val="70AD47">
                  <a:lumMod val="75000"/>
                </a:srgbClr>
              </a:solidFill>
              <a:ea typeface="맑은 고딕"/>
            </a:endParaRPr>
          </a:p>
          <a:p>
            <a:pPr marL="142075" indent="-142075">
              <a:lnSpc>
                <a:spcPct val="70000"/>
              </a:lnSpc>
              <a:buFont typeface="Arial" panose="020B0604020202020204" pitchFamily="34" charset="0"/>
              <a:buChar char="•"/>
            </a:pPr>
            <a:r>
              <a:rPr lang="en-US" altLang="ko-KR" sz="816" dirty="0">
                <a:solidFill>
                  <a:srgbClr val="FF0000"/>
                </a:solidFill>
                <a:ea typeface="맑은 고딕"/>
              </a:rPr>
              <a:t>Azure Site Recovery: Azure</a:t>
            </a:r>
            <a:r>
              <a:rPr lang="ko-KR" altLang="en-US" sz="816">
                <a:solidFill>
                  <a:srgbClr val="FF0000"/>
                </a:solidFill>
                <a:ea typeface="맑은 고딕"/>
              </a:rPr>
              <a:t>로 </a:t>
            </a:r>
            <a:r>
              <a:rPr lang="en-US" altLang="ko-KR" sz="816" dirty="0">
                <a:solidFill>
                  <a:srgbClr val="FF0000"/>
                </a:solidFill>
                <a:ea typeface="맑은 고딕"/>
              </a:rPr>
              <a:t>VM </a:t>
            </a:r>
            <a:r>
              <a:rPr lang="ko-KR" altLang="en-US" sz="816">
                <a:solidFill>
                  <a:srgbClr val="FF0000"/>
                </a:solidFill>
                <a:ea typeface="맑은 고딕"/>
              </a:rPr>
              <a:t>복제 지원</a:t>
            </a:r>
            <a:endParaRPr lang="en-US" altLang="ko-KR" sz="816" dirty="0">
              <a:solidFill>
                <a:srgbClr val="FF0000"/>
              </a:solidFill>
              <a:ea typeface="맑은 고딕"/>
            </a:endParaRPr>
          </a:p>
          <a:p>
            <a:pPr marL="142075" indent="-142075">
              <a:lnSpc>
                <a:spcPct val="70000"/>
              </a:lnSpc>
              <a:buFont typeface="Arial" panose="020B0604020202020204" pitchFamily="34" charset="0"/>
              <a:buChar char="•"/>
            </a:pPr>
            <a:r>
              <a:rPr lang="en-US" sz="816" dirty="0">
                <a:solidFill>
                  <a:srgbClr val="FF0000"/>
                </a:solidFill>
                <a:ea typeface="맑은 고딕"/>
              </a:rPr>
              <a:t>Internal Load Balancer GA</a:t>
            </a:r>
          </a:p>
          <a:p>
            <a:pPr marL="142075" indent="-142075">
              <a:lnSpc>
                <a:spcPct val="70000"/>
              </a:lnSpc>
              <a:buFont typeface="Arial" panose="020B0604020202020204" pitchFamily="34" charset="0"/>
              <a:buChar char="•"/>
            </a:pPr>
            <a:r>
              <a:rPr lang="en-US" altLang="ko-KR" sz="816" dirty="0">
                <a:solidFill>
                  <a:srgbClr val="FF0000"/>
                </a:solidFill>
                <a:ea typeface="맑은 고딕"/>
              </a:rPr>
              <a:t>D </a:t>
            </a:r>
            <a:r>
              <a:rPr lang="ko-KR" altLang="en-US" sz="816">
                <a:solidFill>
                  <a:srgbClr val="FF0000"/>
                </a:solidFill>
                <a:ea typeface="맑은 고딕"/>
              </a:rPr>
              <a:t>시리즈 </a:t>
            </a:r>
            <a:r>
              <a:rPr lang="en-US" altLang="ko-KR" sz="816" dirty="0">
                <a:solidFill>
                  <a:srgbClr val="FF0000"/>
                </a:solidFill>
                <a:ea typeface="맑은 고딕"/>
              </a:rPr>
              <a:t>VM </a:t>
            </a:r>
            <a:r>
              <a:rPr lang="ko-KR" altLang="en-US" sz="816">
                <a:solidFill>
                  <a:srgbClr val="FF0000"/>
                </a:solidFill>
                <a:ea typeface="맑은 고딕"/>
              </a:rPr>
              <a:t>제공</a:t>
            </a:r>
            <a:endParaRPr lang="en-US" altLang="ko-KR" sz="816" dirty="0">
              <a:solidFill>
                <a:srgbClr val="FF0000"/>
              </a:solidFill>
              <a:ea typeface="맑은 고딕"/>
            </a:endParaRPr>
          </a:p>
          <a:p>
            <a:pPr marL="142075" indent="-142075">
              <a:lnSpc>
                <a:spcPct val="70000"/>
              </a:lnSpc>
              <a:buFont typeface="Arial" panose="020B0604020202020204" pitchFamily="34" charset="0"/>
              <a:buChar char="•"/>
            </a:pPr>
            <a:r>
              <a:rPr lang="en-US" sz="816" dirty="0">
                <a:solidFill>
                  <a:srgbClr val="FF0000"/>
                </a:solidFill>
                <a:ea typeface="맑은 고딕"/>
              </a:rPr>
              <a:t>G </a:t>
            </a:r>
            <a:r>
              <a:rPr lang="ko-KR" altLang="en-US" sz="816" dirty="0">
                <a:solidFill>
                  <a:srgbClr val="FF0000"/>
                </a:solidFill>
                <a:ea typeface="맑은 고딕"/>
              </a:rPr>
              <a:t>시리즈 </a:t>
            </a:r>
            <a:r>
              <a:rPr lang="en-US" altLang="ko-KR" sz="816" dirty="0">
                <a:solidFill>
                  <a:srgbClr val="FF0000"/>
                </a:solidFill>
                <a:ea typeface="맑은 고딕"/>
              </a:rPr>
              <a:t>VM </a:t>
            </a:r>
            <a:r>
              <a:rPr lang="ko-KR" altLang="en-US" sz="816" dirty="0">
                <a:solidFill>
                  <a:srgbClr val="FF0000"/>
                </a:solidFill>
                <a:ea typeface="맑은 고딕"/>
              </a:rPr>
              <a:t> 제공</a:t>
            </a:r>
            <a:endParaRPr lang="en-US" altLang="ko-KR" sz="816" dirty="0">
              <a:solidFill>
                <a:srgbClr val="FF0000"/>
              </a:solidFill>
              <a:ea typeface="맑은 고딕"/>
            </a:endParaRPr>
          </a:p>
          <a:p>
            <a:pPr marL="142075" indent="-142075">
              <a:lnSpc>
                <a:spcPct val="70000"/>
              </a:lnSpc>
              <a:buFont typeface="Arial" panose="020B0604020202020204" pitchFamily="34" charset="0"/>
              <a:buChar char="•"/>
            </a:pPr>
            <a:r>
              <a:rPr lang="en-US" altLang="ko-KR" sz="816" dirty="0">
                <a:solidFill>
                  <a:srgbClr val="FF0000"/>
                </a:solidFill>
                <a:ea typeface="맑은 고딕"/>
              </a:rPr>
              <a:t>Premium </a:t>
            </a:r>
            <a:r>
              <a:rPr lang="ko-KR" altLang="en-US" sz="816">
                <a:solidFill>
                  <a:srgbClr val="FF0000"/>
                </a:solidFill>
                <a:ea typeface="맑은 고딕"/>
              </a:rPr>
              <a:t>스토리지 제공</a:t>
            </a:r>
            <a:endParaRPr lang="en-US" altLang="ko-KR" sz="816" dirty="0">
              <a:solidFill>
                <a:srgbClr val="FF0000"/>
              </a:solidFill>
              <a:ea typeface="맑은 고딕"/>
            </a:endParaRPr>
          </a:p>
          <a:p>
            <a:pPr marL="142075" indent="-142075">
              <a:lnSpc>
                <a:spcPct val="70000"/>
              </a:lnSpc>
              <a:buFont typeface="Arial" panose="020B0604020202020204" pitchFamily="34" charset="0"/>
              <a:buChar char="•"/>
            </a:pPr>
            <a:r>
              <a:rPr lang="en-US" altLang="ko-KR" sz="816" dirty="0">
                <a:solidFill>
                  <a:srgbClr val="FF0000"/>
                </a:solidFill>
                <a:ea typeface="맑은 고딕"/>
              </a:rPr>
              <a:t>VM Marketplace (</a:t>
            </a:r>
            <a:r>
              <a:rPr lang="en-US" altLang="ko-KR" sz="816" dirty="0" err="1">
                <a:solidFill>
                  <a:srgbClr val="FF0000"/>
                </a:solidFill>
                <a:ea typeface="맑은 고딕"/>
              </a:rPr>
              <a:t>Cloudera</a:t>
            </a:r>
            <a:r>
              <a:rPr lang="en-US" altLang="ko-KR" sz="816" dirty="0">
                <a:solidFill>
                  <a:srgbClr val="FF0000"/>
                </a:solidFill>
                <a:ea typeface="맑은 고딕"/>
              </a:rPr>
              <a:t>, </a:t>
            </a:r>
            <a:r>
              <a:rPr lang="en-US" altLang="ko-KR" sz="816" dirty="0" err="1">
                <a:solidFill>
                  <a:srgbClr val="FF0000"/>
                </a:solidFill>
                <a:ea typeface="맑은 고딕"/>
              </a:rPr>
              <a:t>CoreOS</a:t>
            </a:r>
            <a:r>
              <a:rPr lang="en-US" altLang="ko-KR" sz="816" dirty="0">
                <a:solidFill>
                  <a:srgbClr val="FF0000"/>
                </a:solidFill>
                <a:ea typeface="맑은 고딕"/>
              </a:rPr>
              <a:t>, </a:t>
            </a:r>
            <a:r>
              <a:rPr lang="en-US" altLang="ko-KR" sz="816" dirty="0" err="1">
                <a:solidFill>
                  <a:srgbClr val="FF0000"/>
                </a:solidFill>
                <a:ea typeface="맑은 고딕"/>
              </a:rPr>
              <a:t>Docker</a:t>
            </a:r>
            <a:r>
              <a:rPr lang="ko-KR" altLang="en-US" sz="816">
                <a:solidFill>
                  <a:srgbClr val="FF0000"/>
                </a:solidFill>
                <a:ea typeface="맑은 고딕"/>
              </a:rPr>
              <a:t>등</a:t>
            </a:r>
            <a:r>
              <a:rPr lang="en-US" altLang="ko-KR" sz="816" dirty="0">
                <a:solidFill>
                  <a:srgbClr val="FF0000"/>
                </a:solidFill>
                <a:ea typeface="맑은 고딕"/>
              </a:rPr>
              <a:t>) </a:t>
            </a:r>
            <a:r>
              <a:rPr lang="ko-KR" altLang="en-US" sz="816">
                <a:solidFill>
                  <a:srgbClr val="FF0000"/>
                </a:solidFill>
                <a:ea typeface="맑은 고딕"/>
              </a:rPr>
              <a:t>지원</a:t>
            </a:r>
            <a:endParaRPr lang="en-US" altLang="ko-KR" sz="816" dirty="0">
              <a:solidFill>
                <a:srgbClr val="FF0000"/>
              </a:solidFill>
              <a:ea typeface="맑은 고딕"/>
            </a:endParaRPr>
          </a:p>
          <a:p>
            <a:pPr marL="142075" indent="-142075">
              <a:lnSpc>
                <a:spcPct val="70000"/>
              </a:lnSpc>
              <a:buFont typeface="Arial" panose="020B0604020202020204" pitchFamily="34" charset="0"/>
              <a:buChar char="•"/>
            </a:pPr>
            <a:r>
              <a:rPr lang="en-US" altLang="ko-KR" sz="918" dirty="0">
                <a:solidFill>
                  <a:srgbClr val="FF0000"/>
                </a:solidFill>
                <a:ea typeface="맑은 고딕"/>
              </a:rPr>
              <a:t>Security Group (ACL) preview </a:t>
            </a:r>
            <a:r>
              <a:rPr lang="ko-KR" altLang="en-US" sz="918">
                <a:solidFill>
                  <a:srgbClr val="FF0000"/>
                </a:solidFill>
                <a:ea typeface="맑은 고딕"/>
              </a:rPr>
              <a:t>발표</a:t>
            </a:r>
            <a:endParaRPr lang="en-US" altLang="ko-KR" sz="918" dirty="0">
              <a:solidFill>
                <a:srgbClr val="FF0000"/>
              </a:solidFill>
              <a:ea typeface="맑은 고딕"/>
            </a:endParaRPr>
          </a:p>
          <a:p>
            <a:pPr marL="142075" indent="-142075">
              <a:lnSpc>
                <a:spcPct val="70000"/>
              </a:lnSpc>
              <a:buFont typeface="Arial" panose="020B0604020202020204" pitchFamily="34" charset="0"/>
              <a:buChar char="•"/>
            </a:pPr>
            <a:r>
              <a:rPr lang="en-US" altLang="ko-KR" sz="918" dirty="0">
                <a:solidFill>
                  <a:srgbClr val="FF0000"/>
                </a:solidFill>
                <a:ea typeface="맑은 고딕"/>
              </a:rPr>
              <a:t>Multi NIC preview </a:t>
            </a:r>
            <a:r>
              <a:rPr lang="ko-KR" altLang="en-US" sz="918">
                <a:solidFill>
                  <a:srgbClr val="FF0000"/>
                </a:solidFill>
                <a:ea typeface="맑은 고딕"/>
              </a:rPr>
              <a:t>발표</a:t>
            </a:r>
            <a:endParaRPr lang="en-US" altLang="ko-KR" sz="918" dirty="0">
              <a:solidFill>
                <a:srgbClr val="FF0000"/>
              </a:solidFill>
              <a:ea typeface="맑은 고딕"/>
            </a:endParaRPr>
          </a:p>
          <a:p>
            <a:pPr marL="142075" indent="-142075">
              <a:lnSpc>
                <a:spcPct val="70000"/>
              </a:lnSpc>
              <a:buFont typeface="Arial" panose="020B0604020202020204" pitchFamily="34" charset="0"/>
              <a:buChar char="•"/>
            </a:pPr>
            <a:r>
              <a:rPr lang="en-US" altLang="ko-KR" sz="918" dirty="0">
                <a:solidFill>
                  <a:srgbClr val="FF0000"/>
                </a:solidFill>
                <a:ea typeface="맑은 고딕"/>
              </a:rPr>
              <a:t>Forced Tunneling </a:t>
            </a:r>
            <a:r>
              <a:rPr lang="ko-KR" altLang="en-US" sz="918">
                <a:solidFill>
                  <a:srgbClr val="FF0000"/>
                </a:solidFill>
                <a:ea typeface="맑은 고딕"/>
              </a:rPr>
              <a:t>지원</a:t>
            </a:r>
            <a:endParaRPr lang="en-US" altLang="ko-KR" sz="918" dirty="0">
              <a:solidFill>
                <a:srgbClr val="FF0000"/>
              </a:solidFill>
              <a:ea typeface="맑은 고딕"/>
            </a:endParaRPr>
          </a:p>
          <a:p>
            <a:pPr marL="142075" indent="-142075">
              <a:lnSpc>
                <a:spcPct val="70000"/>
              </a:lnSpc>
              <a:buFont typeface="Arial" panose="020B0604020202020204" pitchFamily="34" charset="0"/>
              <a:buChar char="•"/>
            </a:pPr>
            <a:r>
              <a:rPr lang="en-US" altLang="ko-KR" sz="918" dirty="0">
                <a:solidFill>
                  <a:srgbClr val="FF0000"/>
                </a:solidFill>
                <a:ea typeface="맑은 고딕"/>
              </a:rPr>
              <a:t>Layer7 load balancer preview</a:t>
            </a:r>
          </a:p>
          <a:p>
            <a:pPr marL="142075" indent="-142075">
              <a:lnSpc>
                <a:spcPct val="70000"/>
              </a:lnSpc>
              <a:buFont typeface="Arial" panose="020B0604020202020204" pitchFamily="34" charset="0"/>
              <a:buChar char="•"/>
            </a:pPr>
            <a:r>
              <a:rPr lang="en-US" altLang="ko-KR" sz="918" dirty="0">
                <a:solidFill>
                  <a:srgbClr val="FF0000"/>
                </a:solidFill>
                <a:ea typeface="맑은 고딕"/>
              </a:rPr>
              <a:t>User defined Routes preview</a:t>
            </a:r>
          </a:p>
          <a:p>
            <a:pPr marL="142075" indent="-142075">
              <a:lnSpc>
                <a:spcPct val="70000"/>
              </a:lnSpc>
              <a:buFont typeface="Arial" panose="020B0604020202020204" pitchFamily="34" charset="0"/>
              <a:buChar char="•"/>
            </a:pPr>
            <a:r>
              <a:rPr lang="en-US" altLang="ko-KR" sz="918" dirty="0">
                <a:solidFill>
                  <a:srgbClr val="FF0000"/>
                </a:solidFill>
                <a:ea typeface="맑은 고딕"/>
              </a:rPr>
              <a:t>Persistent MAC </a:t>
            </a:r>
          </a:p>
          <a:p>
            <a:pPr marL="142075" indent="-142075">
              <a:lnSpc>
                <a:spcPct val="70000"/>
              </a:lnSpc>
              <a:buFont typeface="Arial" panose="020B0604020202020204" pitchFamily="34" charset="0"/>
              <a:buChar char="•"/>
            </a:pPr>
            <a:r>
              <a:rPr lang="en-US" altLang="ko-KR" sz="918" dirty="0">
                <a:solidFill>
                  <a:srgbClr val="FF0000"/>
                </a:solidFill>
                <a:ea typeface="맑은 고딕"/>
              </a:rPr>
              <a:t>Azure Template (Resource Group)</a:t>
            </a:r>
          </a:p>
          <a:p>
            <a:pPr marL="142075" indent="-142075">
              <a:lnSpc>
                <a:spcPct val="70000"/>
              </a:lnSpc>
              <a:buFont typeface="Arial" panose="020B0604020202020204" pitchFamily="34" charset="0"/>
              <a:buChar char="•"/>
            </a:pPr>
            <a:r>
              <a:rPr lang="en-US" altLang="ko-KR" sz="918" dirty="0" err="1">
                <a:solidFill>
                  <a:srgbClr val="FF0000"/>
                </a:solidFill>
                <a:ea typeface="맑은 고딕"/>
              </a:rPr>
              <a:t>E;astic</a:t>
            </a:r>
            <a:r>
              <a:rPr lang="en-US" altLang="ko-KR" sz="918" dirty="0">
                <a:solidFill>
                  <a:srgbClr val="FF0000"/>
                </a:solidFill>
                <a:ea typeface="맑은 고딕"/>
              </a:rPr>
              <a:t> Auto Scale</a:t>
            </a:r>
          </a:p>
          <a:p>
            <a:pPr marL="142075" indent="-142075">
              <a:lnSpc>
                <a:spcPct val="70000"/>
              </a:lnSpc>
              <a:buFont typeface="Arial" panose="020B0604020202020204" pitchFamily="34" charset="0"/>
              <a:buChar char="•"/>
            </a:pPr>
            <a:r>
              <a:rPr lang="en-US" altLang="ko-KR" sz="918" dirty="0" err="1">
                <a:solidFill>
                  <a:srgbClr val="FF0000"/>
                </a:solidFill>
                <a:ea typeface="맑은 고딕"/>
              </a:rPr>
              <a:t>vNet</a:t>
            </a:r>
            <a:r>
              <a:rPr lang="ko-KR" altLang="en-US" sz="918">
                <a:solidFill>
                  <a:srgbClr val="FF0000"/>
                </a:solidFill>
                <a:ea typeface="맑은 고딕"/>
              </a:rPr>
              <a:t>내의 </a:t>
            </a:r>
            <a:r>
              <a:rPr lang="en-US" altLang="ko-KR" sz="918" dirty="0">
                <a:solidFill>
                  <a:srgbClr val="FF0000"/>
                </a:solidFill>
                <a:ea typeface="맑은 고딕"/>
              </a:rPr>
              <a:t>Public IP</a:t>
            </a:r>
            <a:r>
              <a:rPr lang="ko-KR" altLang="en-US" sz="918">
                <a:solidFill>
                  <a:srgbClr val="FF0000"/>
                </a:solidFill>
                <a:ea typeface="맑은 고딕"/>
              </a:rPr>
              <a:t>지워</a:t>
            </a:r>
            <a:endParaRPr lang="en-US" altLang="ko-KR" sz="918" dirty="0">
              <a:solidFill>
                <a:srgbClr val="FF0000"/>
              </a:solidFill>
              <a:ea typeface="맑은 고딕"/>
            </a:endParaRPr>
          </a:p>
        </p:txBody>
      </p:sp>
      <p:sp>
        <p:nvSpPr>
          <p:cNvPr id="89" name="Text Placeholder 55"/>
          <p:cNvSpPr txBox="1">
            <a:spLocks/>
          </p:cNvSpPr>
          <p:nvPr/>
        </p:nvSpPr>
        <p:spPr>
          <a:xfrm>
            <a:off x="8765952" y="6280553"/>
            <a:ext cx="2244993" cy="353610"/>
          </a:xfrm>
          <a:prstGeom prst="rect">
            <a:avLst/>
          </a:prstGeom>
        </p:spPr>
        <p:txBody>
          <a:bodyPr vert="horz" lIns="75774" tIns="37888" rIns="75774" bIns="37888" rtlCol="0" anchor="ctr">
            <a:normAutofit/>
          </a:bodyPr>
          <a:lstStyle>
            <a:lvl1pPr marL="0" indent="0" algn="ctr" defTabSz="914400" rtl="0" eaLnBrk="1" latinLnBrk="1" hangingPunct="1">
              <a:lnSpc>
                <a:spcPct val="90000"/>
              </a:lnSpc>
              <a:spcBef>
                <a:spcPct val="30000"/>
              </a:spcBef>
              <a:buFont typeface="Segoe UI" panose="020B0502040204020203" pitchFamily="34" charset="0"/>
              <a:buNone/>
              <a:defRPr sz="1600" b="1" kern="1200">
                <a:solidFill>
                  <a:schemeClr val="tx1"/>
                </a:solidFill>
                <a:latin typeface="+mn-lt"/>
                <a:ea typeface="+mn-ea"/>
                <a:cs typeface="+mn-cs"/>
              </a:defRPr>
            </a:lvl1pPr>
            <a:lvl2pPr marL="269875" indent="0" algn="l" defTabSz="914400" rtl="0" eaLnBrk="1" latinLnBrk="1" hangingPunct="1">
              <a:lnSpc>
                <a:spcPct val="100000"/>
              </a:lnSpc>
              <a:spcBef>
                <a:spcPct val="30000"/>
              </a:spcBef>
              <a:buFont typeface="Segoe UI" panose="020B0502040204020203" pitchFamily="34" charset="0"/>
              <a:buNone/>
              <a:defRPr sz="1400" kern="1200">
                <a:solidFill>
                  <a:schemeClr val="tx1"/>
                </a:solidFill>
                <a:latin typeface="+mn-lt"/>
                <a:ea typeface="+mn-ea"/>
                <a:cs typeface="+mn-cs"/>
              </a:defRPr>
            </a:lvl2pPr>
            <a:lvl3pPr marL="541338" indent="0" algn="l" defTabSz="914400" rtl="0" eaLnBrk="1" latinLnBrk="1" hangingPunct="1">
              <a:lnSpc>
                <a:spcPct val="100000"/>
              </a:lnSpc>
              <a:spcBef>
                <a:spcPct val="30000"/>
              </a:spcBef>
              <a:buFont typeface="Wingdings" panose="05000000000000000000" pitchFamily="2" charset="2"/>
              <a:buNone/>
              <a:defRPr sz="1200" kern="1200">
                <a:solidFill>
                  <a:schemeClr val="tx1"/>
                </a:solidFill>
                <a:latin typeface="+mn-lt"/>
                <a:ea typeface="+mn-ea"/>
                <a:cs typeface="+mn-cs"/>
              </a:defRPr>
            </a:lvl3pPr>
            <a:lvl4pPr marL="801688" indent="0" algn="l" defTabSz="914400" rtl="0" eaLnBrk="1" latinLnBrk="1" hangingPunct="1">
              <a:lnSpc>
                <a:spcPct val="100000"/>
              </a:lnSpc>
              <a:spcBef>
                <a:spcPct val="30000"/>
              </a:spcBef>
              <a:buFont typeface="Arial" panose="020B0604020202020204" pitchFamily="34" charset="0"/>
              <a:buNone/>
              <a:defRPr sz="1100" kern="1200">
                <a:solidFill>
                  <a:schemeClr val="tx1"/>
                </a:solidFill>
                <a:latin typeface="+mn-lt"/>
                <a:ea typeface="+mn-ea"/>
                <a:cs typeface="+mn-cs"/>
              </a:defRPr>
            </a:lvl4pPr>
            <a:lvl5pPr marL="989013" indent="0" algn="l" defTabSz="914400" rtl="0" eaLnBrk="1" latinLnBrk="1" hangingPunct="1">
              <a:lnSpc>
                <a:spcPct val="100000"/>
              </a:lnSpc>
              <a:spcBef>
                <a:spcPct val="300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ko-KR" sz="1326" dirty="0">
                <a:solidFill>
                  <a:prstClr val="black"/>
                </a:solidFill>
                <a:ea typeface="맑은 고딕"/>
              </a:rPr>
              <a:t>2014</a:t>
            </a:r>
            <a:r>
              <a:rPr lang="ko-KR" altLang="en-US" sz="1326" dirty="0">
                <a:solidFill>
                  <a:prstClr val="black"/>
                </a:solidFill>
                <a:ea typeface="맑은 고딕"/>
              </a:rPr>
              <a:t>년 하반기</a:t>
            </a:r>
            <a:endParaRPr lang="en-US" sz="1326" dirty="0">
              <a:solidFill>
                <a:prstClr val="black"/>
              </a:solidFill>
              <a:ea typeface="맑은 고딕"/>
            </a:endParaRPr>
          </a:p>
        </p:txBody>
      </p:sp>
      <p:sp>
        <p:nvSpPr>
          <p:cNvPr id="90" name="Oval 89"/>
          <p:cNvSpPr/>
          <p:nvPr/>
        </p:nvSpPr>
        <p:spPr>
          <a:xfrm>
            <a:off x="2027122" y="6148701"/>
            <a:ext cx="127254" cy="127254"/>
          </a:xfrm>
          <a:prstGeom prst="ellipse">
            <a:avLst/>
          </a:prstGeom>
          <a:solidFill>
            <a:srgbClr val="4472C4"/>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92" b="0" i="0" u="none" strike="noStrike" kern="0" cap="none" spc="0" normalizeH="0" baseline="0" noProof="0" smtClean="0">
              <a:ln>
                <a:noFill/>
              </a:ln>
              <a:solidFill>
                <a:prstClr val="white"/>
              </a:solidFill>
              <a:effectLst/>
              <a:uLnTx/>
              <a:uFillTx/>
              <a:latin typeface="Segoe UI"/>
              <a:ea typeface="맑은 고딕"/>
              <a:cs typeface="+mn-cs"/>
            </a:endParaRPr>
          </a:p>
        </p:txBody>
      </p:sp>
      <p:sp>
        <p:nvSpPr>
          <p:cNvPr id="91" name="Oval 90"/>
          <p:cNvSpPr/>
          <p:nvPr/>
        </p:nvSpPr>
        <p:spPr>
          <a:xfrm>
            <a:off x="3976547" y="6148701"/>
            <a:ext cx="127254" cy="127254"/>
          </a:xfrm>
          <a:prstGeom prst="ellipse">
            <a:avLst/>
          </a:prstGeom>
          <a:solidFill>
            <a:srgbClr val="4472C4"/>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92" b="0" i="0" u="none" strike="noStrike" kern="0" cap="none" spc="0" normalizeH="0" baseline="0" noProof="0" smtClean="0">
              <a:ln>
                <a:noFill/>
              </a:ln>
              <a:solidFill>
                <a:prstClr val="white"/>
              </a:solidFill>
              <a:effectLst/>
              <a:uLnTx/>
              <a:uFillTx/>
              <a:latin typeface="Segoe UI"/>
              <a:ea typeface="맑은 고딕"/>
              <a:cs typeface="+mn-cs"/>
            </a:endParaRPr>
          </a:p>
        </p:txBody>
      </p:sp>
      <p:sp>
        <p:nvSpPr>
          <p:cNvPr id="92" name="Oval 91"/>
          <p:cNvSpPr/>
          <p:nvPr/>
        </p:nvSpPr>
        <p:spPr>
          <a:xfrm>
            <a:off x="5925971" y="6148701"/>
            <a:ext cx="127254" cy="127254"/>
          </a:xfrm>
          <a:prstGeom prst="ellipse">
            <a:avLst/>
          </a:prstGeom>
          <a:solidFill>
            <a:srgbClr val="4472C4"/>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92" b="0" i="0" u="none" strike="noStrike" kern="0" cap="none" spc="0" normalizeH="0" baseline="0" noProof="0" smtClean="0">
              <a:ln>
                <a:noFill/>
              </a:ln>
              <a:solidFill>
                <a:prstClr val="white"/>
              </a:solidFill>
              <a:effectLst/>
              <a:uLnTx/>
              <a:uFillTx/>
              <a:latin typeface="Segoe UI"/>
              <a:ea typeface="맑은 고딕"/>
              <a:cs typeface="+mn-cs"/>
            </a:endParaRPr>
          </a:p>
        </p:txBody>
      </p:sp>
      <p:sp>
        <p:nvSpPr>
          <p:cNvPr id="93" name="Oval 92"/>
          <p:cNvSpPr/>
          <p:nvPr/>
        </p:nvSpPr>
        <p:spPr>
          <a:xfrm>
            <a:off x="7875396" y="6148701"/>
            <a:ext cx="127254" cy="127254"/>
          </a:xfrm>
          <a:prstGeom prst="ellipse">
            <a:avLst/>
          </a:prstGeom>
          <a:solidFill>
            <a:srgbClr val="4472C4"/>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92" b="0" i="0" u="none" strike="noStrike" kern="0" cap="none" spc="0" normalizeH="0" baseline="0" noProof="0" smtClean="0">
              <a:ln>
                <a:noFill/>
              </a:ln>
              <a:solidFill>
                <a:prstClr val="white"/>
              </a:solidFill>
              <a:effectLst/>
              <a:uLnTx/>
              <a:uFillTx/>
              <a:latin typeface="Segoe UI"/>
              <a:ea typeface="맑은 고딕"/>
              <a:cs typeface="+mn-cs"/>
            </a:endParaRPr>
          </a:p>
        </p:txBody>
      </p:sp>
      <p:sp>
        <p:nvSpPr>
          <p:cNvPr id="94" name="Oval 93"/>
          <p:cNvSpPr/>
          <p:nvPr/>
        </p:nvSpPr>
        <p:spPr>
          <a:xfrm>
            <a:off x="9824820" y="6148701"/>
            <a:ext cx="127254" cy="127254"/>
          </a:xfrm>
          <a:prstGeom prst="ellipse">
            <a:avLst/>
          </a:prstGeom>
          <a:solidFill>
            <a:srgbClr val="4472C4"/>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92" b="0" i="0" u="none" strike="noStrike" kern="0" cap="none" spc="0" normalizeH="0" baseline="0" noProof="0" smtClean="0">
              <a:ln>
                <a:noFill/>
              </a:ln>
              <a:solidFill>
                <a:prstClr val="white"/>
              </a:solidFill>
              <a:effectLst/>
              <a:uLnTx/>
              <a:uFillTx/>
              <a:latin typeface="Segoe UI"/>
              <a:ea typeface="맑은 고딕"/>
              <a:cs typeface="+mn-cs"/>
            </a:endParaRPr>
          </a:p>
        </p:txBody>
      </p:sp>
      <p:grpSp>
        <p:nvGrpSpPr>
          <p:cNvPr id="10" name="Group 9"/>
          <p:cNvGrpSpPr/>
          <p:nvPr/>
        </p:nvGrpSpPr>
        <p:grpSpPr>
          <a:xfrm>
            <a:off x="1166636" y="795645"/>
            <a:ext cx="4119600" cy="2478829"/>
            <a:chOff x="1166636" y="795645"/>
            <a:chExt cx="4119600" cy="2478829"/>
          </a:xfrm>
        </p:grpSpPr>
        <p:sp>
          <p:nvSpPr>
            <p:cNvPr id="79" name="7-Point Star 78"/>
            <p:cNvSpPr/>
            <p:nvPr/>
          </p:nvSpPr>
          <p:spPr>
            <a:xfrm>
              <a:off x="1166636" y="795645"/>
              <a:ext cx="4119600" cy="2478829"/>
            </a:xfrm>
            <a:prstGeom prst="star7">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331"/>
                </a:spcBef>
                <a:spcAft>
                  <a:spcPts val="0"/>
                </a:spcAft>
                <a:buClrTx/>
                <a:buSzTx/>
                <a:buFontTx/>
                <a:buNone/>
                <a:tabLst/>
                <a:defRPr/>
              </a:pPr>
              <a:endParaRPr kumimoji="0" lang="ko-KR" altLang="en-US" sz="1224" b="0" i="0" u="none" strike="noStrike" kern="0" cap="none" spc="0" normalizeH="0" baseline="0" noProof="0" dirty="0" smtClean="0">
                <a:ln>
                  <a:noFill/>
                </a:ln>
                <a:solidFill>
                  <a:prstClr val="black"/>
                </a:solidFill>
                <a:effectLst/>
                <a:uLnTx/>
                <a:uFillTx/>
                <a:latin typeface="Segoe UI"/>
                <a:ea typeface="맑은 고딕"/>
                <a:cs typeface="+mn-cs"/>
              </a:endParaRPr>
            </a:p>
          </p:txBody>
        </p:sp>
        <p:sp>
          <p:nvSpPr>
            <p:cNvPr id="95" name="TextBox 94"/>
            <p:cNvSpPr txBox="1"/>
            <p:nvPr/>
          </p:nvSpPr>
          <p:spPr>
            <a:xfrm>
              <a:off x="2019878" y="1439862"/>
              <a:ext cx="2369559" cy="1222386"/>
            </a:xfrm>
            <a:prstGeom prst="rect">
              <a:avLst/>
            </a:prstGeom>
            <a:noFill/>
          </p:spPr>
          <p:txBody>
            <a:bodyPr wrap="none" rtlCol="0">
              <a:spAutoFit/>
            </a:bodyPr>
            <a:lstStyle/>
            <a:p>
              <a:pPr>
                <a:buSzPct val="110000"/>
              </a:pPr>
              <a:r>
                <a:rPr lang="ko-KR" altLang="en-US" dirty="0">
                  <a:ea typeface="맑은 고딕"/>
                </a:rPr>
                <a:t>마이크로소프트 전략</a:t>
              </a:r>
              <a:endParaRPr lang="en-US" altLang="ko-KR" dirty="0">
                <a:ea typeface="맑은 고딕"/>
              </a:endParaRPr>
            </a:p>
            <a:p>
              <a:pPr marL="291436" indent="-291436">
                <a:buSzPct val="110000"/>
                <a:buFont typeface="맑은 고딕" panose="020B0503020000020004" pitchFamily="50" charset="-127"/>
                <a:buChar char="–"/>
              </a:pPr>
              <a:r>
                <a:rPr lang="en-US" altLang="ko-KR" dirty="0">
                  <a:ea typeface="맑은 고딕"/>
                </a:rPr>
                <a:t>Cloud First</a:t>
              </a:r>
            </a:p>
            <a:p>
              <a:pPr marL="291436" indent="-291436">
                <a:buSzPct val="110000"/>
                <a:buFont typeface="맑은 고딕" panose="020B0503020000020004" pitchFamily="50" charset="-127"/>
                <a:buChar char="–"/>
              </a:pPr>
              <a:r>
                <a:rPr lang="en-US" altLang="ko-KR" dirty="0" err="1">
                  <a:ea typeface="맑은 고딕"/>
                </a:rPr>
                <a:t>IaaS</a:t>
              </a:r>
              <a:r>
                <a:rPr lang="en-US" altLang="ko-KR" dirty="0">
                  <a:ea typeface="맑은 고딕"/>
                </a:rPr>
                <a:t> </a:t>
              </a:r>
              <a:r>
                <a:rPr lang="en-US" altLang="ko-KR" dirty="0" smtClean="0">
                  <a:ea typeface="맑은 고딕"/>
                </a:rPr>
                <a:t>&amp; </a:t>
              </a:r>
              <a:r>
                <a:rPr lang="en-US" altLang="ko-KR" dirty="0" err="1" smtClean="0">
                  <a:ea typeface="맑은 고딕"/>
                </a:rPr>
                <a:t>PaaS</a:t>
              </a:r>
              <a:r>
                <a:rPr lang="en-US" altLang="ko-KR" dirty="0" smtClean="0">
                  <a:ea typeface="맑은 고딕"/>
                </a:rPr>
                <a:t> </a:t>
              </a:r>
              <a:endParaRPr lang="en-US" altLang="ko-KR" dirty="0">
                <a:ea typeface="맑은 고딕"/>
              </a:endParaRPr>
            </a:p>
            <a:p>
              <a:pPr marL="291436" indent="-291436">
                <a:buSzPct val="110000"/>
                <a:buFont typeface="맑은 고딕" panose="020B0503020000020004" pitchFamily="50" charset="-127"/>
                <a:buChar char="–"/>
              </a:pPr>
              <a:r>
                <a:rPr lang="ko-KR" altLang="en-US" dirty="0">
                  <a:ea typeface="맑은 고딕"/>
                </a:rPr>
                <a:t>데이터센터 </a:t>
              </a:r>
              <a:r>
                <a:rPr lang="ko-KR" altLang="en-US" dirty="0" smtClean="0">
                  <a:ea typeface="맑은 고딕"/>
                </a:rPr>
                <a:t>확대</a:t>
              </a:r>
              <a:endParaRPr lang="ko-KR" altLang="en-US" dirty="0">
                <a:ea typeface="맑은 고딕"/>
              </a:endParaRPr>
            </a:p>
          </p:txBody>
        </p:sp>
      </p:grpSp>
    </p:spTree>
    <p:extLst>
      <p:ext uri="{BB962C8B-B14F-4D97-AF65-F5344CB8AC3E}">
        <p14:creationId xmlns:p14="http://schemas.microsoft.com/office/powerpoint/2010/main" val="290199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X.URfxmAC06960d2C6oWs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7.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TB Product Families 2013">
  <a:themeElements>
    <a:clrScheme name="Custom 5">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Cloud and Enterprise Template Audienz Modified.pptx" id="{86C76DE8-CF42-4AE3-A659-A22419C7197D}" vid="{58779F3F-9CCA-49CE-8386-4B2E71BAE1ED}"/>
    </a:ext>
  </a:extLst>
</a:theme>
</file>

<file path=ppt/theme/theme3.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10.xml><?xml version="1.0" encoding="utf-8"?>
<Control xmlns="http://schemas.microsoft.com/VisualStudio/2011/storyboarding/control">
  <Id Name="389aca2c-b7d1-4b08-8b70-69535fd3d590" RevisionId="6b8a413f-c7db-45ef-b744-6af86002db6a" Stencil="48ab8805-b199-4546-a652-7582788c988d" StencilRevisionId="00000000-0000-0000-0000-000000000000" StencilVersion="0.0"/>
</Control>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Control xmlns="http://schemas.microsoft.com/VisualStudio/2011/storyboarding/control">
  <Id Name="System.Storyboarding.Icons.Paste" RevisionId="05cd6d03-c0b2-488e-98a7-d68de69a2cfc" Stencil="System.Storyboarding.Icons" StencilRevisionId="05cd6d03-c0b2-488e-98a7-d68de69a2cfc" StencilVersion="0.1"/>
</Control>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System.Storyboarding.Icons.Paste" RevisionId="05cd6d03-c0b2-488e-98a7-d68de69a2cfc" Stencil="System.Storyboarding.Icons" StencilRevisionId="05cd6d03-c0b2-488e-98a7-d68de69a2cfc" StencilVersion="0.1"/>
</Control>
</file>

<file path=customXml/item15.xml><?xml version="1.0" encoding="utf-8"?>
<Control xmlns="http://schemas.microsoft.com/VisualStudio/2011/storyboarding/control">
  <Id Name="System.Storyboarding.Icons.WiFi" RevisionId="05cd6d03-c0b2-488e-98a7-d68de69a2cfc" Stencil="System.Storyboarding.Icons" StencilRevisionId="05cd6d03-c0b2-488e-98a7-d68de69a2cfc" StencilVersion="0.1"/>
</Control>
</file>

<file path=customXml/item2.xml><?xml version="1.0" encoding="utf-8"?>
<Control xmlns="http://schemas.microsoft.com/VisualStudio/2011/storyboarding/control">
  <Id Name="d958b0b1-ce6a-47f8-8511-e81450d6049a" RevisionId="25a1845b-b0e7-4af0-a3ce-26dd836d4ebc" Stencil="48ab8805-b199-4546-a652-7582788c988d" StencilRevisionId="00000000-0000-0000-0000-000000000000" StencilVersion="0.0"/>
</Control>
</file>

<file path=customXml/item3.xml><?xml version="1.0" encoding="utf-8"?>
<Control xmlns="http://schemas.microsoft.com/VisualStudio/2011/storyboarding/control">
  <Id Name="1b1f25d7-08ca-446e-ba14-8de252a97c9e" RevisionId="5eb84a04-5117-44aa-a0de-340a9f8e7336" Stencil="48ab8805-b199-4546-a652-7582788c988d" StencilRevisionId="00000000-0000-0000-0000-000000000000" StencilVersion="0.0"/>
</Control>
</file>

<file path=customXml/item4.xml><?xml version="1.0" encoding="utf-8"?>
<Control xmlns="http://schemas.microsoft.com/VisualStudio/2011/storyboarding/control">
  <Id Name="System.Storyboarding.Icons.Calendar" RevisionId="05cd6d03-c0b2-488e-98a7-d68de69a2cfc" Stencil="System.Storyboarding.Icons" StencilRevisionId="05cd6d03-c0b2-488e-98a7-d68de69a2cfc" StencilVersion="0.1"/>
</Control>
</file>

<file path=customXml/item5.xml><?xml version="1.0" encoding="utf-8"?>
<ct:contentTypeSchema xmlns:ct="http://schemas.microsoft.com/office/2006/metadata/contentType" xmlns:ma="http://schemas.microsoft.com/office/2006/metadata/properties/metaAttributes" ct:_="" ma:_="" ma:contentTypeName="Document" ma:contentTypeID="0x010100EA15603EDABF904893401CA354142D1D" ma:contentTypeVersion="1" ma:contentTypeDescription="Create a new document." ma:contentTypeScope="" ma:versionID="390d90917b4b789f3a9e53abe986afd2">
  <xsd:schema xmlns:xsd="http://www.w3.org/2001/XMLSchema" xmlns:xs="http://www.w3.org/2001/XMLSchema" xmlns:p="http://schemas.microsoft.com/office/2006/metadata/properties" xmlns:ns2="b5c9555f-ffa9-443a-a33f-1708ad805889" targetNamespace="http://schemas.microsoft.com/office/2006/metadata/properties" ma:root="true" ma:fieldsID="6f2332f3578445cf6b21505cc1c10d86" ns2:_="">
    <xsd:import namespace="b5c9555f-ffa9-443a-a33f-1708ad805889"/>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c9555f-ffa9-443a-a33f-1708ad8058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Control xmlns="http://schemas.microsoft.com/VisualStudio/2011/storyboarding/control">
  <Id Name="3cc10c9a-b6d1-48ec-8700-2032b1f796fd" RevisionId="c93f32af-1f4d-4b77-b264-df38a311306f" Stencil="48ab8805-b199-4546-a652-7582788c988d" StencilRevisionId="00000000-0000-0000-0000-000000000000" StencilVersion="0.0"/>
</Control>
</file>

<file path=customXml/item7.xml><?xml version="1.0" encoding="utf-8"?>
<Control xmlns="http://schemas.microsoft.com/VisualStudio/2011/storyboarding/control">
  <Id Name="System.Storyboarding.Icons.WiFi" RevisionId="05cd6d03-c0b2-488e-98a7-d68de69a2cfc" Stencil="System.Storyboarding.Icons" StencilRevisionId="05cd6d03-c0b2-488e-98a7-d68de69a2cfc" StencilVersion="0.1"/>
</Control>
</file>

<file path=customXml/item8.xml><?xml version="1.0" encoding="utf-8"?>
<p:properties xmlns:p="http://schemas.microsoft.com/office/2006/metadata/properties" xmlns:xsi="http://www.w3.org/2001/XMLSchema-instance" xmlns:pc="http://schemas.microsoft.com/office/infopath/2007/PartnerControls">
  <documentManagement/>
</p:properties>
</file>

<file path=customXml/item9.xml><?xml version="1.0" encoding="utf-8"?>
<Control xmlns="http://schemas.microsoft.com/VisualStudio/2011/storyboarding/control">
  <Id Name="1926977f-ddea-40cd-8909-7dad74082de4" RevisionId="80850475-a21a-4b30-a662-27aac04ef11c" Stencil="48ab8805-b199-4546-a652-7582788c988d" StencilRevisionId="00000000-0000-0000-0000-000000000000" StencilVersion="0.0"/>
</Control>
</file>

<file path=customXml/itemProps1.xml><?xml version="1.0" encoding="utf-8"?>
<ds:datastoreItem xmlns:ds="http://schemas.openxmlformats.org/officeDocument/2006/customXml" ds:itemID="{FBF2449C-4CF1-4A88-AB8E-F204B5F0BBFC}">
  <ds:schemaRefs>
    <ds:schemaRef ds:uri="http://schemas.microsoft.com/VisualStudio/2011/storyboarding/control"/>
  </ds:schemaRefs>
</ds:datastoreItem>
</file>

<file path=customXml/itemProps10.xml><?xml version="1.0" encoding="utf-8"?>
<ds:datastoreItem xmlns:ds="http://schemas.openxmlformats.org/officeDocument/2006/customXml" ds:itemID="{663C87B3-FDC4-4EB7-A738-F35180C25B9E}">
  <ds:schemaRefs>
    <ds:schemaRef ds:uri="http://schemas.microsoft.com/VisualStudio/2011/storyboarding/control"/>
  </ds:schemaRefs>
</ds:datastoreItem>
</file>

<file path=customXml/itemProps11.xml><?xml version="1.0" encoding="utf-8"?>
<ds:datastoreItem xmlns:ds="http://schemas.openxmlformats.org/officeDocument/2006/customXml" ds:itemID="{DDBB9571-E5F4-4C3B-A723-56357EE1AF44}">
  <ds:schemaRefs>
    <ds:schemaRef ds:uri="http://schemas.microsoft.com/sharepoint/v3/contenttype/forms"/>
  </ds:schemaRefs>
</ds:datastoreItem>
</file>

<file path=customXml/itemProps12.xml><?xml version="1.0" encoding="utf-8"?>
<ds:datastoreItem xmlns:ds="http://schemas.openxmlformats.org/officeDocument/2006/customXml" ds:itemID="{A102735D-D9F5-4587-A860-831FF724E772}">
  <ds:schemaRefs>
    <ds:schemaRef ds:uri="http://schemas.microsoft.com/VisualStudio/2011/storyboarding/control"/>
  </ds:schemaRefs>
</ds:datastoreItem>
</file>

<file path=customXml/itemProps1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4.xml><?xml version="1.0" encoding="utf-8"?>
<ds:datastoreItem xmlns:ds="http://schemas.openxmlformats.org/officeDocument/2006/customXml" ds:itemID="{BFD853D0-2B92-4985-9FB2-2006FBAEE2D0}">
  <ds:schemaRefs>
    <ds:schemaRef ds:uri="http://schemas.microsoft.com/VisualStudio/2011/storyboarding/control"/>
  </ds:schemaRefs>
</ds:datastoreItem>
</file>

<file path=customXml/itemProps15.xml><?xml version="1.0" encoding="utf-8"?>
<ds:datastoreItem xmlns:ds="http://schemas.openxmlformats.org/officeDocument/2006/customXml" ds:itemID="{07CA40F5-BAA2-4DA0-A769-A3A458957A41}">
  <ds:schemaRefs>
    <ds:schemaRef ds:uri="http://schemas.microsoft.com/VisualStudio/2011/storyboarding/control"/>
  </ds:schemaRefs>
</ds:datastoreItem>
</file>

<file path=customXml/itemProps2.xml><?xml version="1.0" encoding="utf-8"?>
<ds:datastoreItem xmlns:ds="http://schemas.openxmlformats.org/officeDocument/2006/customXml" ds:itemID="{9739BBC9-2ADE-4E3F-BA1C-E3720DD703A9}">
  <ds:schemaRefs>
    <ds:schemaRef ds:uri="http://schemas.microsoft.com/VisualStudio/2011/storyboarding/control"/>
  </ds:schemaRefs>
</ds:datastoreItem>
</file>

<file path=customXml/itemProps3.xml><?xml version="1.0" encoding="utf-8"?>
<ds:datastoreItem xmlns:ds="http://schemas.openxmlformats.org/officeDocument/2006/customXml" ds:itemID="{10361C85-7A0C-477E-A831-04B6602310F0}">
  <ds:schemaRefs>
    <ds:schemaRef ds:uri="http://schemas.microsoft.com/VisualStudio/2011/storyboarding/control"/>
  </ds:schemaRefs>
</ds:datastoreItem>
</file>

<file path=customXml/itemProps4.xml><?xml version="1.0" encoding="utf-8"?>
<ds:datastoreItem xmlns:ds="http://schemas.openxmlformats.org/officeDocument/2006/customXml" ds:itemID="{31E69089-CC32-4BFA-A323-AB5C2F8C444B}">
  <ds:schemaRefs>
    <ds:schemaRef ds:uri="http://schemas.microsoft.com/VisualStudio/2011/storyboarding/control"/>
  </ds:schemaRefs>
</ds:datastoreItem>
</file>

<file path=customXml/itemProps5.xml><?xml version="1.0" encoding="utf-8"?>
<ds:datastoreItem xmlns:ds="http://schemas.openxmlformats.org/officeDocument/2006/customXml" ds:itemID="{EE9A5E78-AC67-4244-8F3E-0BF7F5E1CA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c9555f-ffa9-443a-a33f-1708ad8058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D5E6A23D-0E54-4703-A93C-54750E1BED3B}">
  <ds:schemaRefs>
    <ds:schemaRef ds:uri="http://schemas.microsoft.com/VisualStudio/2011/storyboarding/control"/>
  </ds:schemaRefs>
</ds:datastoreItem>
</file>

<file path=customXml/itemProps7.xml><?xml version="1.0" encoding="utf-8"?>
<ds:datastoreItem xmlns:ds="http://schemas.openxmlformats.org/officeDocument/2006/customXml" ds:itemID="{F9905352-1398-44A2-BAA2-8DE9722E9004}">
  <ds:schemaRefs>
    <ds:schemaRef ds:uri="http://schemas.microsoft.com/VisualStudio/2011/storyboarding/control"/>
  </ds:schemaRefs>
</ds:datastoreItem>
</file>

<file path=customXml/itemProps8.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b5c9555f-ffa9-443a-a33f-1708ad805889"/>
    <ds:schemaRef ds:uri="http://www.w3.org/XML/1998/namespace"/>
    <ds:schemaRef ds:uri="http://purl.org/dc/dcmitype/"/>
  </ds:schemaRefs>
</ds:datastoreItem>
</file>

<file path=customXml/itemProps9.xml><?xml version="1.0" encoding="utf-8"?>
<ds:datastoreItem xmlns:ds="http://schemas.openxmlformats.org/officeDocument/2006/customXml" ds:itemID="{FD8FE1B8-AA75-4265-818A-24B65314732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The Microsoft Cloud--Components, Competitors, Customers--Chappell</Template>
  <TotalTime>6817</TotalTime>
  <Words>18985</Words>
  <Application>Microsoft Office PowerPoint</Application>
  <PresentationFormat>Custom</PresentationFormat>
  <Paragraphs>2164</Paragraphs>
  <Slides>73</Slides>
  <Notes>49</Notes>
  <HiddenSlides>5</HiddenSlides>
  <MMClips>0</MMClips>
  <ScaleCrop>false</ScaleCrop>
  <HeadingPairs>
    <vt:vector size="8" baseType="variant">
      <vt:variant>
        <vt:lpstr>Fonts Used</vt:lpstr>
      </vt:variant>
      <vt:variant>
        <vt:i4>20</vt:i4>
      </vt:variant>
      <vt:variant>
        <vt:lpstr>Theme</vt:lpstr>
      </vt:variant>
      <vt:variant>
        <vt:i4>4</vt:i4>
      </vt:variant>
      <vt:variant>
        <vt:lpstr>Embedded OLE Servers</vt:lpstr>
      </vt:variant>
      <vt:variant>
        <vt:i4>1</vt:i4>
      </vt:variant>
      <vt:variant>
        <vt:lpstr>Slide Titles</vt:lpstr>
      </vt:variant>
      <vt:variant>
        <vt:i4>73</vt:i4>
      </vt:variant>
    </vt:vector>
  </HeadingPairs>
  <TitlesOfParts>
    <vt:vector size="98" baseType="lpstr">
      <vt:lpstr>Arial Unicode MS</vt:lpstr>
      <vt:lpstr>Kozuka Gothic Pro R</vt:lpstr>
      <vt:lpstr>ＭＳ Ｐゴシック</vt:lpstr>
      <vt:lpstr>Segoe</vt:lpstr>
      <vt:lpstr>Segoe Light</vt:lpstr>
      <vt:lpstr>Segoe Pro Light</vt:lpstr>
      <vt:lpstr>굴림</vt:lpstr>
      <vt:lpstr>나눔고딕</vt:lpstr>
      <vt:lpstr>맑은 고딕</vt:lpstr>
      <vt:lpstr>서울남산체 B</vt:lpstr>
      <vt:lpstr>Arial</vt:lpstr>
      <vt:lpstr>Calibri</vt:lpstr>
      <vt:lpstr>Courier New</vt:lpstr>
      <vt:lpstr>Segoe UI</vt:lpstr>
      <vt:lpstr>Segoe UI Black</vt:lpstr>
      <vt:lpstr>Segoe UI Light</vt:lpstr>
      <vt:lpstr>Segoe UI Semibold</vt:lpstr>
      <vt:lpstr>Segoe WP</vt:lpstr>
      <vt:lpstr>Verdana</vt:lpstr>
      <vt:lpstr>Wingdings</vt:lpstr>
      <vt:lpstr>Services_theme_16x9_073012</vt:lpstr>
      <vt:lpstr>STB Product Families 2013</vt:lpstr>
      <vt:lpstr>Services_theme_16x9_073012</vt:lpstr>
      <vt:lpstr>3-30070_Windows_Server_Management_Marketing_Template_16x9</vt:lpstr>
      <vt:lpstr>think-cell Slide</vt:lpstr>
      <vt:lpstr>Microsoft Azure</vt:lpstr>
      <vt:lpstr>‘15년 Gartner의 운영 DBMS (코어 데이터베이스) 평가</vt:lpstr>
      <vt:lpstr>PowerPoint Presentation</vt:lpstr>
      <vt:lpstr>미래 전략 비즈니스를 위한 클라우드 플랫폼</vt:lpstr>
      <vt:lpstr>PowerPoint Presentation</vt:lpstr>
      <vt:lpstr>Business-enabling Technologies</vt:lpstr>
      <vt:lpstr>PowerPoint Presentation</vt:lpstr>
      <vt:lpstr>Azure Service Stack</vt:lpstr>
      <vt:lpstr>Azure History</vt:lpstr>
      <vt:lpstr>Microsoft Azure</vt:lpstr>
      <vt:lpstr>Gartner MQ 평가</vt:lpstr>
      <vt:lpstr>PowerPoint Presentation</vt:lpstr>
      <vt:lpstr>Azure IaaS</vt:lpstr>
      <vt:lpstr>Virtual Machines</vt:lpstr>
      <vt:lpstr>Open Source Support</vt:lpstr>
      <vt:lpstr>Virtual Machines – High Availability</vt:lpstr>
      <vt:lpstr>Virtual Machines – Elastic Scale</vt:lpstr>
      <vt:lpstr>Storage</vt:lpstr>
      <vt:lpstr>Storage – Durability</vt:lpstr>
      <vt:lpstr>Storage – Premium Storage</vt:lpstr>
      <vt:lpstr>Azure Network – Port Forwarding</vt:lpstr>
      <vt:lpstr>Azure Network – Access Control</vt:lpstr>
      <vt:lpstr>Azure Network – Load Balancer</vt:lpstr>
      <vt:lpstr>Azure Network - Multi NICs</vt:lpstr>
      <vt:lpstr>Azure Network</vt:lpstr>
      <vt:lpstr>Traffic Manager Service</vt:lpstr>
      <vt:lpstr>Express Route Service</vt:lpstr>
      <vt:lpstr>Microsoft Azure hybrid offerings</vt:lpstr>
      <vt:lpstr>PowerPoint Presentation</vt:lpstr>
      <vt:lpstr>Cloud Standard Delivery Model</vt:lpstr>
      <vt:lpstr>Microsoft Azure Cloud Services Pattern</vt:lpstr>
      <vt:lpstr>Azure PaaS</vt:lpstr>
      <vt:lpstr>Cloud Services</vt:lpstr>
      <vt:lpstr>Cloud Service – IaaS vs. PaaS</vt:lpstr>
      <vt:lpstr>Cloud Service - Deployment</vt:lpstr>
      <vt:lpstr>Cloud Service - Environment</vt:lpstr>
      <vt:lpstr>Web Sites</vt:lpstr>
      <vt:lpstr>Web Sites</vt:lpstr>
      <vt:lpstr>RemoteApp</vt:lpstr>
      <vt:lpstr>Data Service</vt:lpstr>
      <vt:lpstr>SQL Database</vt:lpstr>
      <vt:lpstr>DocumentDB Service</vt:lpstr>
      <vt:lpstr>Redis Cache</vt:lpstr>
      <vt:lpstr>StoreSimple</vt:lpstr>
      <vt:lpstr>Backup</vt:lpstr>
      <vt:lpstr>Site Recovery</vt:lpstr>
      <vt:lpstr>HDInsight</vt:lpstr>
      <vt:lpstr>Machine Learning Service</vt:lpstr>
      <vt:lpstr>Azure Search</vt:lpstr>
      <vt:lpstr>Azure CDN</vt:lpstr>
      <vt:lpstr>Azure CDN – Edge Node Location</vt:lpstr>
      <vt:lpstr>Azure CDN – Advanced Analytics</vt:lpstr>
      <vt:lpstr>Media Service</vt:lpstr>
      <vt:lpstr>Media Service</vt:lpstr>
      <vt:lpstr>Notification Hubs</vt:lpstr>
      <vt:lpstr>Mobile Services</vt:lpstr>
      <vt:lpstr>API Management</vt:lpstr>
      <vt:lpstr>Event Hubs</vt:lpstr>
      <vt:lpstr>Service Bus</vt:lpstr>
      <vt:lpstr>BizTalk Services</vt:lpstr>
      <vt:lpstr>Scheduler</vt:lpstr>
      <vt:lpstr>Automation</vt:lpstr>
      <vt:lpstr>Active Directory</vt:lpstr>
      <vt:lpstr>Multi-Factor Authentication</vt:lpstr>
      <vt:lpstr>Visual Studio Online</vt:lpstr>
      <vt:lpstr>PowerPoint Presentation</vt:lpstr>
      <vt:lpstr>Security Framework</vt:lpstr>
      <vt:lpstr>Azure Security</vt:lpstr>
      <vt:lpstr>Azure Compliance</vt:lpstr>
      <vt:lpstr>Azure Management Portal</vt:lpstr>
      <vt:lpstr>Azure PowerShell</vt:lpstr>
      <vt:lpstr>PowerPoint Presentation</vt:lpstr>
      <vt:lpstr>Microsoft Azure SLA</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AZR201: Azure and Its Competitors:The Big Picture</dc:title>
  <dc:subject>TechReady 19</dc:subject>
  <dc:creator>David Chappell</dc:creator>
  <cp:keywords>TechReady 19</cp:keywords>
  <dc:description>Template: Mitchell Derrey, Silver Fox Productions
Formatting: 
Event Dates: July 22-26, 2013
Event Location: WSCTC, Seattle, WA
Audience Type: Internal</dc:description>
  <cp:lastModifiedBy>Hyun Suk Shin (AZURE CSA)</cp:lastModifiedBy>
  <cp:revision>664</cp:revision>
  <cp:lastPrinted>2014-11-11T07:01:10Z</cp:lastPrinted>
  <dcterms:created xsi:type="dcterms:W3CDTF">2014-01-09T20:34:52Z</dcterms:created>
  <dcterms:modified xsi:type="dcterms:W3CDTF">2016-01-13T00:47:57Z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0x010100EA15603EDABF904893401CA354142D1D</vt:lpwstr>
  </property>
  <property fmtid="{D5CDD505-2E9C-101B-9397-08002B2CF9AE}" pid="3" name="Product">
    <vt:lpwstr/>
  </property>
  <property fmtid="{D5CDD505-2E9C-101B-9397-08002B2CF9AE}" pid="4" name="Event1">
    <vt:lpwstr>346;#TechReady|ebdf1b7d-d34f-4ccf-ac45-ca5a756d5c65</vt:lpwstr>
  </property>
  <property fmtid="{D5CDD505-2E9C-101B-9397-08002B2CF9AE}" pid="5" name="Audience">
    <vt:lpwstr/>
  </property>
  <property fmtid="{D5CDD505-2E9C-101B-9397-08002B2CF9AE}" pid="6" name="Event Location">
    <vt:lpwstr>311;#Seattle|54f46ed2-c77e-4a59-b182-a4171fdb0d11</vt:lpwstr>
  </property>
  <property fmtid="{D5CDD505-2E9C-101B-9397-08002B2CF9AE}" pid="7" name="Campaign">
    <vt:lpwstr/>
  </property>
  <property fmtid="{D5CDD505-2E9C-101B-9397-08002B2CF9AE}" pid="8" name="Event Venue">
    <vt:lpwstr>347;#Washington State Convention and Trade Center|2ebf141d-f871-4cc9-bf08-f87f112ab464</vt:lpwstr>
  </property>
  <property fmtid="{D5CDD505-2E9C-101B-9397-08002B2CF9AE}" pid="9" name="Track">
    <vt:lpwstr/>
  </property>
  <property fmtid="{D5CDD505-2E9C-101B-9397-08002B2CF9AE}" pid="10" name="TaxKeyword">
    <vt:lpwstr>233;#TechReady 19|5be4d476-3801-4a2f-9d47-d64379603700</vt:lpwstr>
  </property>
</Properties>
</file>